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media/image46.jpg" ContentType="image/jpg"/>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comments/modernComment_16A_5C0EB2CA.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91" r:id="rId6"/>
    <p:sldMasterId id="2147483707" r:id="rId7"/>
  </p:sldMasterIdLst>
  <p:notesMasterIdLst>
    <p:notesMasterId r:id="rId177"/>
  </p:notesMasterIdLst>
  <p:sldIdLst>
    <p:sldId id="2115" r:id="rId8"/>
    <p:sldId id="2114" r:id="rId9"/>
    <p:sldId id="259" r:id="rId10"/>
    <p:sldId id="270" r:id="rId11"/>
    <p:sldId id="269" r:id="rId12"/>
    <p:sldId id="267" r:id="rId13"/>
    <p:sldId id="268" r:id="rId14"/>
    <p:sldId id="310" r:id="rId15"/>
    <p:sldId id="309" r:id="rId16"/>
    <p:sldId id="2117" r:id="rId17"/>
    <p:sldId id="275" r:id="rId18"/>
    <p:sldId id="384" r:id="rId19"/>
    <p:sldId id="317" r:id="rId20"/>
    <p:sldId id="277" r:id="rId21"/>
    <p:sldId id="407" r:id="rId22"/>
    <p:sldId id="409" r:id="rId23"/>
    <p:sldId id="410" r:id="rId24"/>
    <p:sldId id="315" r:id="rId25"/>
    <p:sldId id="303" r:id="rId26"/>
    <p:sldId id="411" r:id="rId27"/>
    <p:sldId id="333" r:id="rId28"/>
    <p:sldId id="371" r:id="rId29"/>
    <p:sldId id="304" r:id="rId30"/>
    <p:sldId id="379" r:id="rId31"/>
    <p:sldId id="400" r:id="rId32"/>
    <p:sldId id="412" r:id="rId33"/>
    <p:sldId id="329" r:id="rId34"/>
    <p:sldId id="330" r:id="rId35"/>
    <p:sldId id="401" r:id="rId36"/>
    <p:sldId id="337" r:id="rId37"/>
    <p:sldId id="336" r:id="rId38"/>
    <p:sldId id="402" r:id="rId39"/>
    <p:sldId id="338" r:id="rId40"/>
    <p:sldId id="339" r:id="rId41"/>
    <p:sldId id="340" r:id="rId42"/>
    <p:sldId id="341" r:id="rId43"/>
    <p:sldId id="403" r:id="rId44"/>
    <p:sldId id="346" r:id="rId45"/>
    <p:sldId id="347" r:id="rId46"/>
    <p:sldId id="404" r:id="rId47"/>
    <p:sldId id="351" r:id="rId48"/>
    <p:sldId id="352" r:id="rId49"/>
    <p:sldId id="353" r:id="rId50"/>
    <p:sldId id="354" r:id="rId51"/>
    <p:sldId id="320" r:id="rId52"/>
    <p:sldId id="318" r:id="rId53"/>
    <p:sldId id="306" r:id="rId54"/>
    <p:sldId id="308" r:id="rId55"/>
    <p:sldId id="380" r:id="rId56"/>
    <p:sldId id="370" r:id="rId57"/>
    <p:sldId id="369" r:id="rId58"/>
    <p:sldId id="368" r:id="rId59"/>
    <p:sldId id="345" r:id="rId60"/>
    <p:sldId id="344" r:id="rId61"/>
    <p:sldId id="362" r:id="rId62"/>
    <p:sldId id="312" r:id="rId63"/>
    <p:sldId id="381" r:id="rId64"/>
    <p:sldId id="408" r:id="rId65"/>
    <p:sldId id="375" r:id="rId66"/>
    <p:sldId id="283" r:id="rId67"/>
    <p:sldId id="2119" r:id="rId68"/>
    <p:sldId id="414" r:id="rId69"/>
    <p:sldId id="415" r:id="rId70"/>
    <p:sldId id="416" r:id="rId71"/>
    <p:sldId id="342" r:id="rId72"/>
    <p:sldId id="417" r:id="rId73"/>
    <p:sldId id="418" r:id="rId74"/>
    <p:sldId id="348" r:id="rId75"/>
    <p:sldId id="349" r:id="rId76"/>
    <p:sldId id="350" r:id="rId77"/>
    <p:sldId id="419" r:id="rId78"/>
    <p:sldId id="420" r:id="rId79"/>
    <p:sldId id="363" r:id="rId80"/>
    <p:sldId id="421" r:id="rId81"/>
    <p:sldId id="360" r:id="rId82"/>
    <p:sldId id="364" r:id="rId83"/>
    <p:sldId id="422" r:id="rId84"/>
    <p:sldId id="423" r:id="rId85"/>
    <p:sldId id="424" r:id="rId86"/>
    <p:sldId id="425" r:id="rId87"/>
    <p:sldId id="359" r:id="rId88"/>
    <p:sldId id="355" r:id="rId89"/>
    <p:sldId id="356" r:id="rId90"/>
    <p:sldId id="358" r:id="rId91"/>
    <p:sldId id="361" r:id="rId92"/>
    <p:sldId id="313" r:id="rId93"/>
    <p:sldId id="2122" r:id="rId94"/>
    <p:sldId id="426" r:id="rId95"/>
    <p:sldId id="427" r:id="rId96"/>
    <p:sldId id="266" r:id="rId97"/>
    <p:sldId id="442" r:id="rId98"/>
    <p:sldId id="443" r:id="rId99"/>
    <p:sldId id="444" r:id="rId100"/>
    <p:sldId id="445" r:id="rId101"/>
    <p:sldId id="446" r:id="rId102"/>
    <p:sldId id="447" r:id="rId103"/>
    <p:sldId id="448" r:id="rId104"/>
    <p:sldId id="452" r:id="rId105"/>
    <p:sldId id="293" r:id="rId106"/>
    <p:sldId id="453" r:id="rId107"/>
    <p:sldId id="456" r:id="rId108"/>
    <p:sldId id="455" r:id="rId109"/>
    <p:sldId id="454" r:id="rId110"/>
    <p:sldId id="457" r:id="rId111"/>
    <p:sldId id="323" r:id="rId112"/>
    <p:sldId id="451" r:id="rId113"/>
    <p:sldId id="458" r:id="rId114"/>
    <p:sldId id="459" r:id="rId115"/>
    <p:sldId id="300" r:id="rId116"/>
    <p:sldId id="460" r:id="rId117"/>
    <p:sldId id="461" r:id="rId118"/>
    <p:sldId id="276" r:id="rId119"/>
    <p:sldId id="307" r:id="rId120"/>
    <p:sldId id="462" r:id="rId121"/>
    <p:sldId id="463" r:id="rId122"/>
    <p:sldId id="464" r:id="rId123"/>
    <p:sldId id="274" r:id="rId124"/>
    <p:sldId id="465" r:id="rId125"/>
    <p:sldId id="271" r:id="rId126"/>
    <p:sldId id="272" r:id="rId127"/>
    <p:sldId id="273" r:id="rId128"/>
    <p:sldId id="466" r:id="rId129"/>
    <p:sldId id="467" r:id="rId130"/>
    <p:sldId id="468" r:id="rId131"/>
    <p:sldId id="469" r:id="rId132"/>
    <p:sldId id="614" r:id="rId133"/>
    <p:sldId id="620" r:id="rId134"/>
    <p:sldId id="2071" r:id="rId135"/>
    <p:sldId id="2063" r:id="rId136"/>
    <p:sldId id="2068" r:id="rId137"/>
    <p:sldId id="2074" r:id="rId138"/>
    <p:sldId id="2075" r:id="rId139"/>
    <p:sldId id="2093" r:id="rId140"/>
    <p:sldId id="2097" r:id="rId141"/>
    <p:sldId id="626" r:id="rId142"/>
    <p:sldId id="613" r:id="rId143"/>
    <p:sldId id="2098" r:id="rId144"/>
    <p:sldId id="2099" r:id="rId145"/>
    <p:sldId id="2094" r:id="rId146"/>
    <p:sldId id="650" r:id="rId147"/>
    <p:sldId id="616" r:id="rId148"/>
    <p:sldId id="2100" r:id="rId149"/>
    <p:sldId id="652" r:id="rId150"/>
    <p:sldId id="2101" r:id="rId151"/>
    <p:sldId id="2102" r:id="rId152"/>
    <p:sldId id="2073" r:id="rId153"/>
    <p:sldId id="660" r:id="rId154"/>
    <p:sldId id="2070" r:id="rId155"/>
    <p:sldId id="378" r:id="rId156"/>
    <p:sldId id="624" r:id="rId157"/>
    <p:sldId id="2103" r:id="rId158"/>
    <p:sldId id="2120" r:id="rId159"/>
    <p:sldId id="2105" r:id="rId160"/>
    <p:sldId id="335" r:id="rId161"/>
    <p:sldId id="316" r:id="rId162"/>
    <p:sldId id="2106" r:id="rId163"/>
    <p:sldId id="328" r:id="rId164"/>
    <p:sldId id="296" r:id="rId165"/>
    <p:sldId id="332" r:id="rId166"/>
    <p:sldId id="2107" r:id="rId167"/>
    <p:sldId id="278" r:id="rId168"/>
    <p:sldId id="334" r:id="rId169"/>
    <p:sldId id="2108" r:id="rId170"/>
    <p:sldId id="2109" r:id="rId171"/>
    <p:sldId id="2110" r:id="rId172"/>
    <p:sldId id="2111" r:id="rId173"/>
    <p:sldId id="2112" r:id="rId174"/>
    <p:sldId id="2121" r:id="rId175"/>
    <p:sldId id="2116" r:id="rId1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BA63A3-225A-F54F-6C12-52E40FF97EFC}" name="Goss, Jeremy" initials="GJ" userId="S::jgoss@bkd.com::8cdfaa5a-ecee-4b46-80fb-f5b32969324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49" autoAdjust="0"/>
    <p:restoredTop sz="94660"/>
  </p:normalViewPr>
  <p:slideViewPr>
    <p:cSldViewPr snapToGrid="0">
      <p:cViewPr varScale="1">
        <p:scale>
          <a:sx n="63" d="100"/>
          <a:sy n="63" d="100"/>
        </p:scale>
        <p:origin x="59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2.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tableStyles" Target="tableStyles.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microsoft.com/office/2018/10/relationships/authors" Target="authors.xml"/><Relationship Id="rId6" Type="http://schemas.openxmlformats.org/officeDocument/2006/relationships/slideMaster" Target="slideMasters/slideMaster3.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slide" Target="slides/slide149.xml"/><Relationship Id="rId177" Type="http://schemas.openxmlformats.org/officeDocument/2006/relationships/notesMaster" Target="notesMasters/notesMaster1.xml"/><Relationship Id="rId172" Type="http://schemas.openxmlformats.org/officeDocument/2006/relationships/slide" Target="slides/slide165.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slide" Target="slides/slide160.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presProps" Target="presProps.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viewProps" Target="viewProps.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4" Type="http://schemas.openxmlformats.org/officeDocument/2006/relationships/slideMaster" Target="slideMasters/slideMaster1.xml"/><Relationship Id="rId9" Type="http://schemas.openxmlformats.org/officeDocument/2006/relationships/slide" Target="slides/slide2.xml"/><Relationship Id="rId180" Type="http://schemas.openxmlformats.org/officeDocument/2006/relationships/theme" Target="theme/theme1.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 Type="http://schemas.openxmlformats.org/officeDocument/2006/relationships/customXml" Target="../customXml/item1.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s>
</file>

<file path=ppt/comments/modernComment_16A_5C0EB2CA.xml><?xml version="1.0" encoding="utf-8"?>
<p188:cmLst xmlns:a="http://schemas.openxmlformats.org/drawingml/2006/main" xmlns:r="http://schemas.openxmlformats.org/officeDocument/2006/relationships" xmlns:p188="http://schemas.microsoft.com/office/powerpoint/2018/8/main">
  <p188:cm id="{62A49DF4-73AF-46EC-A83B-45150DC31FE3}" authorId="{FABA63A3-225A-F54F-6C12-52E40FF97EFC}" created="2022-03-01T18:32:06.615">
    <pc:sldMkLst xmlns:pc="http://schemas.microsoft.com/office/powerpoint/2013/main/command">
      <pc:docMk/>
      <pc:sldMk cId="1544467146" sldId="362"/>
    </pc:sldMkLst>
    <p188:txBody>
      <a:bodyPr/>
      <a:lstStyle/>
      <a:p>
        <a:r>
          <a:rPr lang="en-US"/>
          <a:t>I believe Gemini has a SOC report as well. </a:t>
        </a:r>
      </a:p>
    </p188:txBody>
  </p188:cm>
</p188:cmLst>
</file>

<file path=ppt/diagrams/_rels/data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image" Target="../media/image88.png"/><Relationship Id="rId4" Type="http://schemas.openxmlformats.org/officeDocument/2006/relationships/image" Target="../media/image91.jpg"/></Relationships>
</file>

<file path=ppt/diagrams/_rels/drawing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image" Target="../media/image88.png"/><Relationship Id="rId4" Type="http://schemas.openxmlformats.org/officeDocument/2006/relationships/image" Target="../media/image91.jp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3428C1-56BC-49E2-A432-BE62481AAC9E}" type="doc">
      <dgm:prSet loTypeId="urn:microsoft.com/office/officeart/2005/8/layout/chevron2" loCatId="list" qsTypeId="urn:microsoft.com/office/officeart/2005/8/quickstyle/simple1" qsCatId="simple" csTypeId="urn:microsoft.com/office/officeart/2005/8/colors/accent4_2" csCatId="accent4" phldr="1"/>
      <dgm:spPr/>
      <dgm:t>
        <a:bodyPr/>
        <a:lstStyle/>
        <a:p>
          <a:endParaRPr lang="en-US"/>
        </a:p>
      </dgm:t>
    </dgm:pt>
    <dgm:pt modelId="{0FFFBEBE-57C2-454D-B8CA-8B3F86F7765C}">
      <dgm:prSet phldrT="[Text]" custT="1"/>
      <dgm:spPr>
        <a:noFill/>
        <a:ln w="28575">
          <a:solidFill>
            <a:srgbClr val="F3B329"/>
          </a:solidFill>
        </a:ln>
      </dgm:spPr>
      <dgm:t>
        <a:bodyPr/>
        <a:lstStyle/>
        <a:p>
          <a:r>
            <a:rPr lang="en-US" sz="1100" b="1" baseline="0" dirty="0">
              <a:solidFill>
                <a:schemeClr val="bg1"/>
              </a:solidFill>
              <a:latin typeface="Arial" panose="020B0604020202020204" pitchFamily="34" charset="0"/>
              <a:cs typeface="Arial" panose="020B0604020202020204" pitchFamily="34" charset="0"/>
            </a:rPr>
            <a:t>Financial Analytics</a:t>
          </a:r>
        </a:p>
      </dgm:t>
    </dgm:pt>
    <dgm:pt modelId="{659A533A-6B9D-4150-9FE0-DC3464CB01F6}" type="parTrans" cxnId="{4AA34DA0-F0EB-44C9-91C6-694D957CF219}">
      <dgm:prSet/>
      <dgm:spPr/>
      <dgm:t>
        <a:bodyPr/>
        <a:lstStyle/>
        <a:p>
          <a:endParaRPr lang="en-US" b="1">
            <a:latin typeface="Arial" panose="020B0604020202020204" pitchFamily="34" charset="0"/>
            <a:cs typeface="Arial" panose="020B0604020202020204" pitchFamily="34" charset="0"/>
          </a:endParaRPr>
        </a:p>
      </dgm:t>
    </dgm:pt>
    <dgm:pt modelId="{CA20F45E-E17A-4BE6-B358-31D67871E091}" type="sibTrans" cxnId="{4AA34DA0-F0EB-44C9-91C6-694D957CF219}">
      <dgm:prSet/>
      <dgm:spPr/>
      <dgm:t>
        <a:bodyPr/>
        <a:lstStyle/>
        <a:p>
          <a:endParaRPr lang="en-US" b="1">
            <a:latin typeface="Arial" panose="020B0604020202020204" pitchFamily="34" charset="0"/>
            <a:cs typeface="Arial" panose="020B0604020202020204" pitchFamily="34" charset="0"/>
          </a:endParaRPr>
        </a:p>
      </dgm:t>
    </dgm:pt>
    <dgm:pt modelId="{92D38A3A-9127-4273-B298-D16960216A5E}">
      <dgm:prSet phldrT="[Text]" custT="1"/>
      <dgm:spPr>
        <a:noFill/>
        <a:ln w="28575">
          <a:solidFill>
            <a:srgbClr val="F3B329"/>
          </a:solidFill>
        </a:ln>
      </dgm:spPr>
      <dgm:t>
        <a:bodyPr/>
        <a:lstStyle/>
        <a:p>
          <a:r>
            <a:rPr lang="en-US" sz="1100" b="1" baseline="0" dirty="0">
              <a:solidFill>
                <a:schemeClr val="bg1"/>
              </a:solidFill>
              <a:latin typeface="Arial" panose="020B0604020202020204" pitchFamily="34" charset="0"/>
              <a:cs typeface="Arial" panose="020B0604020202020204" pitchFamily="34" charset="0"/>
            </a:rPr>
            <a:t>Business Analytics</a:t>
          </a:r>
        </a:p>
      </dgm:t>
    </dgm:pt>
    <dgm:pt modelId="{EF8F6DDA-6C9F-4AA3-AD8B-E9020420B47A}" type="parTrans" cxnId="{A6D4881A-A0DE-4B11-B87B-075812A92B1E}">
      <dgm:prSet/>
      <dgm:spPr/>
      <dgm:t>
        <a:bodyPr/>
        <a:lstStyle/>
        <a:p>
          <a:endParaRPr lang="en-US" b="1">
            <a:latin typeface="Arial" panose="020B0604020202020204" pitchFamily="34" charset="0"/>
            <a:cs typeface="Arial" panose="020B0604020202020204" pitchFamily="34" charset="0"/>
          </a:endParaRPr>
        </a:p>
      </dgm:t>
    </dgm:pt>
    <dgm:pt modelId="{D918A977-545D-425A-8028-FC35DC04A7B3}" type="sibTrans" cxnId="{A6D4881A-A0DE-4B11-B87B-075812A92B1E}">
      <dgm:prSet/>
      <dgm:spPr/>
      <dgm:t>
        <a:bodyPr/>
        <a:lstStyle/>
        <a:p>
          <a:endParaRPr lang="en-US" b="1">
            <a:latin typeface="Arial" panose="020B0604020202020204" pitchFamily="34" charset="0"/>
            <a:cs typeface="Arial" panose="020B0604020202020204" pitchFamily="34" charset="0"/>
          </a:endParaRPr>
        </a:p>
      </dgm:t>
    </dgm:pt>
    <dgm:pt modelId="{A78009D3-C68A-4FA3-9478-80A381E66113}">
      <dgm:prSet phldrT="[Text]"/>
      <dgm:spPr>
        <a:solidFill>
          <a:schemeClr val="lt1">
            <a:hueOff val="0"/>
            <a:satOff val="0"/>
            <a:lumOff val="0"/>
            <a:alpha val="0"/>
          </a:schemeClr>
        </a:solidFill>
        <a:ln w="28575">
          <a:solidFill>
            <a:srgbClr val="F3B329"/>
          </a:solidFill>
        </a:ln>
      </dgm:spPr>
      <dgm:t>
        <a:bodyPr/>
        <a:lstStyle/>
        <a:p>
          <a:r>
            <a:rPr lang="en-US" b="0" baseline="0" dirty="0">
              <a:solidFill>
                <a:schemeClr val="bg1"/>
              </a:solidFill>
              <a:latin typeface="Arial" panose="020B0604020202020204" pitchFamily="34" charset="0"/>
              <a:cs typeface="Arial" panose="020B0604020202020204" pitchFamily="34" charset="0"/>
            </a:rPr>
            <a:t>Revenue Generation (Renewal and Pricing Models, Data Warehouse and CRM Implementation, Live Revenue Reporting)</a:t>
          </a:r>
        </a:p>
      </dgm:t>
    </dgm:pt>
    <dgm:pt modelId="{A38A5C9A-F36C-499E-92EF-EC6F34F0910A}" type="parTrans" cxnId="{E7B148AE-8286-41DF-8AB4-9BDD54140719}">
      <dgm:prSet/>
      <dgm:spPr/>
      <dgm:t>
        <a:bodyPr/>
        <a:lstStyle/>
        <a:p>
          <a:endParaRPr lang="en-US" b="1">
            <a:latin typeface="Arial" panose="020B0604020202020204" pitchFamily="34" charset="0"/>
            <a:cs typeface="Arial" panose="020B0604020202020204" pitchFamily="34" charset="0"/>
          </a:endParaRPr>
        </a:p>
      </dgm:t>
    </dgm:pt>
    <dgm:pt modelId="{0DA9E180-668A-4BA6-851C-2D1B967F16D8}" type="sibTrans" cxnId="{E7B148AE-8286-41DF-8AB4-9BDD54140719}">
      <dgm:prSet/>
      <dgm:spPr/>
      <dgm:t>
        <a:bodyPr/>
        <a:lstStyle/>
        <a:p>
          <a:endParaRPr lang="en-US" b="1">
            <a:latin typeface="Arial" panose="020B0604020202020204" pitchFamily="34" charset="0"/>
            <a:cs typeface="Arial" panose="020B0604020202020204" pitchFamily="34" charset="0"/>
          </a:endParaRPr>
        </a:p>
      </dgm:t>
    </dgm:pt>
    <dgm:pt modelId="{720586D4-E056-4E69-BF29-396C7D4192B5}">
      <dgm:prSet phldrT="[Text]" custT="1"/>
      <dgm:spPr>
        <a:noFill/>
        <a:ln w="28575">
          <a:solidFill>
            <a:srgbClr val="F3B329"/>
          </a:solidFill>
        </a:ln>
      </dgm:spPr>
      <dgm:t>
        <a:bodyPr/>
        <a:lstStyle/>
        <a:p>
          <a:r>
            <a:rPr lang="en-US" sz="1100" b="1" baseline="0" dirty="0">
              <a:solidFill>
                <a:schemeClr val="bg1"/>
              </a:solidFill>
              <a:latin typeface="Arial" panose="020B0604020202020204" pitchFamily="34" charset="0"/>
              <a:cs typeface="Arial" panose="020B0604020202020204" pitchFamily="34" charset="0"/>
            </a:rPr>
            <a:t>New Ventures</a:t>
          </a:r>
        </a:p>
      </dgm:t>
    </dgm:pt>
    <dgm:pt modelId="{80797471-2FD0-4848-BF7B-2C3F462EAE9D}" type="parTrans" cxnId="{6C40F7E7-D30A-45DF-B28B-DAE7A2308E91}">
      <dgm:prSet/>
      <dgm:spPr/>
      <dgm:t>
        <a:bodyPr/>
        <a:lstStyle/>
        <a:p>
          <a:endParaRPr lang="en-US" b="1">
            <a:latin typeface="Arial" panose="020B0604020202020204" pitchFamily="34" charset="0"/>
            <a:cs typeface="Arial" panose="020B0604020202020204" pitchFamily="34" charset="0"/>
          </a:endParaRPr>
        </a:p>
      </dgm:t>
    </dgm:pt>
    <dgm:pt modelId="{0AE6CA32-5C33-4A89-831D-8510BD0EC1AB}" type="sibTrans" cxnId="{6C40F7E7-D30A-45DF-B28B-DAE7A2308E91}">
      <dgm:prSet/>
      <dgm:spPr/>
      <dgm:t>
        <a:bodyPr/>
        <a:lstStyle/>
        <a:p>
          <a:endParaRPr lang="en-US" b="1">
            <a:latin typeface="Arial" panose="020B0604020202020204" pitchFamily="34" charset="0"/>
            <a:cs typeface="Arial" panose="020B0604020202020204" pitchFamily="34" charset="0"/>
          </a:endParaRPr>
        </a:p>
      </dgm:t>
    </dgm:pt>
    <dgm:pt modelId="{931E66C4-7AFA-4E75-9709-A8AD20B8CFF6}">
      <dgm:prSet phldrT="[Text]"/>
      <dgm:spPr>
        <a:solidFill>
          <a:schemeClr val="lt1">
            <a:hueOff val="0"/>
            <a:satOff val="0"/>
            <a:lumOff val="0"/>
            <a:alpha val="0"/>
          </a:schemeClr>
        </a:solidFill>
        <a:ln w="28575">
          <a:solidFill>
            <a:srgbClr val="F3B329"/>
          </a:solidFill>
        </a:ln>
      </dgm:spPr>
      <dgm:t>
        <a:bodyPr/>
        <a:lstStyle/>
        <a:p>
          <a:r>
            <a:rPr lang="en-US" b="0" baseline="0" dirty="0">
              <a:solidFill>
                <a:schemeClr val="bg1"/>
              </a:solidFill>
              <a:latin typeface="Arial" panose="020B0604020202020204" pitchFamily="34" charset="0"/>
              <a:cs typeface="Arial" panose="020B0604020202020204" pitchFamily="34" charset="0"/>
            </a:rPr>
            <a:t>Game Day Reporting and Insights</a:t>
          </a:r>
        </a:p>
      </dgm:t>
    </dgm:pt>
    <dgm:pt modelId="{A571A7D5-D83D-45CF-AFAA-84C306E822E3}" type="parTrans" cxnId="{0169081D-286D-4E64-82E7-61AD6BE6DEE8}">
      <dgm:prSet/>
      <dgm:spPr/>
      <dgm:t>
        <a:bodyPr/>
        <a:lstStyle/>
        <a:p>
          <a:endParaRPr lang="en-US" b="1">
            <a:latin typeface="Arial" panose="020B0604020202020204" pitchFamily="34" charset="0"/>
            <a:cs typeface="Arial" panose="020B0604020202020204" pitchFamily="34" charset="0"/>
          </a:endParaRPr>
        </a:p>
      </dgm:t>
    </dgm:pt>
    <dgm:pt modelId="{4D92C2C6-765A-439D-8617-74FF9B5E537C}" type="sibTrans" cxnId="{0169081D-286D-4E64-82E7-61AD6BE6DEE8}">
      <dgm:prSet/>
      <dgm:spPr/>
      <dgm:t>
        <a:bodyPr/>
        <a:lstStyle/>
        <a:p>
          <a:endParaRPr lang="en-US" b="1">
            <a:latin typeface="Arial" panose="020B0604020202020204" pitchFamily="34" charset="0"/>
            <a:cs typeface="Arial" panose="020B0604020202020204" pitchFamily="34" charset="0"/>
          </a:endParaRPr>
        </a:p>
      </dgm:t>
    </dgm:pt>
    <dgm:pt modelId="{B2B1A7C8-A0B2-4AF4-A56B-4B1ACD0C94BB}">
      <dgm:prSet phldrT="[Text]"/>
      <dgm:spPr>
        <a:solidFill>
          <a:schemeClr val="lt1">
            <a:hueOff val="0"/>
            <a:satOff val="0"/>
            <a:lumOff val="0"/>
            <a:alpha val="0"/>
          </a:schemeClr>
        </a:solidFill>
        <a:ln w="28575">
          <a:solidFill>
            <a:srgbClr val="F3B329"/>
          </a:solidFill>
        </a:ln>
      </dgm:spPr>
      <dgm:t>
        <a:bodyPr/>
        <a:lstStyle/>
        <a:p>
          <a:r>
            <a:rPr lang="en-US" b="0" baseline="0" dirty="0">
              <a:solidFill>
                <a:schemeClr val="bg1"/>
              </a:solidFill>
              <a:latin typeface="Arial" panose="020B0604020202020204" pitchFamily="34" charset="0"/>
              <a:cs typeface="Arial" panose="020B0604020202020204" pitchFamily="34" charset="0"/>
            </a:rPr>
            <a:t>Marketing Analytics Buildout</a:t>
          </a:r>
        </a:p>
      </dgm:t>
    </dgm:pt>
    <dgm:pt modelId="{40B6700D-BE0C-4094-B45D-ABFD1E0C21BE}" type="parTrans" cxnId="{9ADC8108-5673-4369-B5E9-31B1C45C170A}">
      <dgm:prSet/>
      <dgm:spPr/>
      <dgm:t>
        <a:bodyPr/>
        <a:lstStyle/>
        <a:p>
          <a:endParaRPr lang="en-US" b="1">
            <a:latin typeface="Arial" panose="020B0604020202020204" pitchFamily="34" charset="0"/>
            <a:cs typeface="Arial" panose="020B0604020202020204" pitchFamily="34" charset="0"/>
          </a:endParaRPr>
        </a:p>
      </dgm:t>
    </dgm:pt>
    <dgm:pt modelId="{C829F939-19F4-49F7-A4DC-6BDC2AF90324}" type="sibTrans" cxnId="{9ADC8108-5673-4369-B5E9-31B1C45C170A}">
      <dgm:prSet/>
      <dgm:spPr/>
      <dgm:t>
        <a:bodyPr/>
        <a:lstStyle/>
        <a:p>
          <a:endParaRPr lang="en-US" b="1">
            <a:latin typeface="Arial" panose="020B0604020202020204" pitchFamily="34" charset="0"/>
            <a:cs typeface="Arial" panose="020B0604020202020204" pitchFamily="34" charset="0"/>
          </a:endParaRPr>
        </a:p>
      </dgm:t>
    </dgm:pt>
    <dgm:pt modelId="{C499B46C-9068-4A14-B59D-6295F29EB4F5}">
      <dgm:prSet phldrT="[Text]"/>
      <dgm:spPr>
        <a:solidFill>
          <a:schemeClr val="lt1">
            <a:hueOff val="0"/>
            <a:satOff val="0"/>
            <a:lumOff val="0"/>
            <a:alpha val="0"/>
          </a:schemeClr>
        </a:solidFill>
        <a:ln w="28575">
          <a:solidFill>
            <a:srgbClr val="F3B329"/>
          </a:solidFill>
        </a:ln>
      </dgm:spPr>
      <dgm:t>
        <a:bodyPr/>
        <a:lstStyle/>
        <a:p>
          <a:r>
            <a:rPr lang="en-US" b="0" baseline="0" dirty="0">
              <a:solidFill>
                <a:schemeClr val="bg1"/>
              </a:solidFill>
              <a:latin typeface="Arial" panose="020B0604020202020204" pitchFamily="34" charset="0"/>
              <a:cs typeface="Arial" panose="020B0604020202020204" pitchFamily="34" charset="0"/>
            </a:rPr>
            <a:t>Chiefs Fit Gyms</a:t>
          </a:r>
        </a:p>
      </dgm:t>
    </dgm:pt>
    <dgm:pt modelId="{A783D796-5636-40F7-B6DE-008D5ED73378}" type="parTrans" cxnId="{E7CBF781-E70A-4457-A748-B54D32BEBE7D}">
      <dgm:prSet/>
      <dgm:spPr/>
      <dgm:t>
        <a:bodyPr/>
        <a:lstStyle/>
        <a:p>
          <a:endParaRPr lang="en-US" b="1">
            <a:latin typeface="Arial" panose="020B0604020202020204" pitchFamily="34" charset="0"/>
            <a:cs typeface="Arial" panose="020B0604020202020204" pitchFamily="34" charset="0"/>
          </a:endParaRPr>
        </a:p>
      </dgm:t>
    </dgm:pt>
    <dgm:pt modelId="{52973E9F-F136-46F4-BBBD-F85D74E2878C}" type="sibTrans" cxnId="{E7CBF781-E70A-4457-A748-B54D32BEBE7D}">
      <dgm:prSet/>
      <dgm:spPr/>
      <dgm:t>
        <a:bodyPr/>
        <a:lstStyle/>
        <a:p>
          <a:endParaRPr lang="en-US" b="1">
            <a:latin typeface="Arial" panose="020B0604020202020204" pitchFamily="34" charset="0"/>
            <a:cs typeface="Arial" panose="020B0604020202020204" pitchFamily="34" charset="0"/>
          </a:endParaRPr>
        </a:p>
      </dgm:t>
    </dgm:pt>
    <dgm:pt modelId="{BA72ECFD-7636-4EC5-83AB-7C3B8FE20C42}">
      <dgm:prSet phldrT="[Text]"/>
      <dgm:spPr>
        <a:solidFill>
          <a:schemeClr val="lt1">
            <a:hueOff val="0"/>
            <a:satOff val="0"/>
            <a:lumOff val="0"/>
            <a:alpha val="0"/>
          </a:schemeClr>
        </a:solidFill>
        <a:ln w="28575">
          <a:solidFill>
            <a:srgbClr val="F3B329"/>
          </a:solidFill>
        </a:ln>
      </dgm:spPr>
      <dgm:t>
        <a:bodyPr/>
        <a:lstStyle/>
        <a:p>
          <a:r>
            <a:rPr lang="en-US" b="0" baseline="0" dirty="0">
              <a:solidFill>
                <a:schemeClr val="bg1"/>
              </a:solidFill>
              <a:latin typeface="Arial" panose="020B0604020202020204" pitchFamily="34" charset="0"/>
              <a:cs typeface="Arial" panose="020B0604020202020204" pitchFamily="34" charset="0"/>
            </a:rPr>
            <a:t>Financial Planning Consolidation and Automation</a:t>
          </a:r>
        </a:p>
      </dgm:t>
    </dgm:pt>
    <dgm:pt modelId="{2B19D20E-8ECD-43FD-A94C-91428FCAED25}" type="sibTrans" cxnId="{5678D176-1E9A-444B-9041-149E6EC8B47D}">
      <dgm:prSet/>
      <dgm:spPr/>
      <dgm:t>
        <a:bodyPr/>
        <a:lstStyle/>
        <a:p>
          <a:endParaRPr lang="en-US" b="1">
            <a:latin typeface="Arial" panose="020B0604020202020204" pitchFamily="34" charset="0"/>
            <a:cs typeface="Arial" panose="020B0604020202020204" pitchFamily="34" charset="0"/>
          </a:endParaRPr>
        </a:p>
      </dgm:t>
    </dgm:pt>
    <dgm:pt modelId="{23CF894B-57B5-46C9-BF92-A0FF65A48AE0}" type="parTrans" cxnId="{5678D176-1E9A-444B-9041-149E6EC8B47D}">
      <dgm:prSet/>
      <dgm:spPr/>
      <dgm:t>
        <a:bodyPr/>
        <a:lstStyle/>
        <a:p>
          <a:endParaRPr lang="en-US" b="1">
            <a:latin typeface="Arial" panose="020B0604020202020204" pitchFamily="34" charset="0"/>
            <a:cs typeface="Arial" panose="020B0604020202020204" pitchFamily="34" charset="0"/>
          </a:endParaRPr>
        </a:p>
      </dgm:t>
    </dgm:pt>
    <dgm:pt modelId="{ABA37E53-0973-4D1A-AC2C-ADC355F7AE7A}">
      <dgm:prSet phldrT="[Text]"/>
      <dgm:spPr>
        <a:solidFill>
          <a:schemeClr val="lt1">
            <a:hueOff val="0"/>
            <a:satOff val="0"/>
            <a:lumOff val="0"/>
            <a:alpha val="0"/>
          </a:schemeClr>
        </a:solidFill>
        <a:ln w="28575">
          <a:solidFill>
            <a:srgbClr val="F3B329"/>
          </a:solidFill>
        </a:ln>
      </dgm:spPr>
      <dgm:t>
        <a:bodyPr/>
        <a:lstStyle/>
        <a:p>
          <a:r>
            <a:rPr lang="en-US" b="0" baseline="0" dirty="0">
              <a:solidFill>
                <a:schemeClr val="bg1"/>
              </a:solidFill>
              <a:latin typeface="Arial" panose="020B0604020202020204" pitchFamily="34" charset="0"/>
              <a:cs typeface="Arial" panose="020B0604020202020204" pitchFamily="34" charset="0"/>
            </a:rPr>
            <a:t>Chiefs Capital Investment Review</a:t>
          </a:r>
        </a:p>
      </dgm:t>
    </dgm:pt>
    <dgm:pt modelId="{196A917A-DE78-42D4-83C6-C13AB560507A}" type="sibTrans" cxnId="{F28007C3-62DA-4AC6-8460-2BDC20F3883E}">
      <dgm:prSet/>
      <dgm:spPr/>
      <dgm:t>
        <a:bodyPr/>
        <a:lstStyle/>
        <a:p>
          <a:endParaRPr lang="en-US" b="1">
            <a:latin typeface="Arial" panose="020B0604020202020204" pitchFamily="34" charset="0"/>
            <a:cs typeface="Arial" panose="020B0604020202020204" pitchFamily="34" charset="0"/>
          </a:endParaRPr>
        </a:p>
      </dgm:t>
    </dgm:pt>
    <dgm:pt modelId="{1F8F1987-0837-4259-8F65-91EB0A4CD8AC}" type="parTrans" cxnId="{F28007C3-62DA-4AC6-8460-2BDC20F3883E}">
      <dgm:prSet/>
      <dgm:spPr/>
      <dgm:t>
        <a:bodyPr/>
        <a:lstStyle/>
        <a:p>
          <a:endParaRPr lang="en-US" b="1">
            <a:latin typeface="Arial" panose="020B0604020202020204" pitchFamily="34" charset="0"/>
            <a:cs typeface="Arial" panose="020B0604020202020204" pitchFamily="34" charset="0"/>
          </a:endParaRPr>
        </a:p>
      </dgm:t>
    </dgm:pt>
    <dgm:pt modelId="{A70ADE41-E414-4F32-B707-AEE5057E9038}">
      <dgm:prSet phldrT="[Text]"/>
      <dgm:spPr>
        <a:solidFill>
          <a:schemeClr val="lt1">
            <a:hueOff val="0"/>
            <a:satOff val="0"/>
            <a:lumOff val="0"/>
            <a:alpha val="0"/>
          </a:schemeClr>
        </a:solidFill>
        <a:ln w="28575">
          <a:solidFill>
            <a:srgbClr val="F3B329"/>
          </a:solidFill>
        </a:ln>
      </dgm:spPr>
      <dgm:t>
        <a:bodyPr/>
        <a:lstStyle/>
        <a:p>
          <a:r>
            <a:rPr lang="en-US" b="0" baseline="0" dirty="0">
              <a:solidFill>
                <a:schemeClr val="bg1"/>
              </a:solidFill>
              <a:latin typeface="Arial" panose="020B0604020202020204" pitchFamily="34" charset="0"/>
              <a:cs typeface="Arial" panose="020B0604020202020204" pitchFamily="34" charset="0"/>
            </a:rPr>
            <a:t>Investments that compliment our core business</a:t>
          </a:r>
        </a:p>
      </dgm:t>
    </dgm:pt>
    <dgm:pt modelId="{CE49AE70-53EE-458D-BA57-742C58AA04DF}" type="parTrans" cxnId="{BF2203EF-6D49-4A14-AD1C-C9BEC11F4148}">
      <dgm:prSet/>
      <dgm:spPr/>
      <dgm:t>
        <a:bodyPr/>
        <a:lstStyle/>
        <a:p>
          <a:endParaRPr lang="en-US" b="1">
            <a:latin typeface="Arial" panose="020B0604020202020204" pitchFamily="34" charset="0"/>
            <a:cs typeface="Arial" panose="020B0604020202020204" pitchFamily="34" charset="0"/>
          </a:endParaRPr>
        </a:p>
      </dgm:t>
    </dgm:pt>
    <dgm:pt modelId="{959AFF91-0424-45E4-A001-E0B49F57D408}" type="sibTrans" cxnId="{BF2203EF-6D49-4A14-AD1C-C9BEC11F4148}">
      <dgm:prSet/>
      <dgm:spPr/>
      <dgm:t>
        <a:bodyPr/>
        <a:lstStyle/>
        <a:p>
          <a:endParaRPr lang="en-US" b="1">
            <a:latin typeface="Arial" panose="020B0604020202020204" pitchFamily="34" charset="0"/>
            <a:cs typeface="Arial" panose="020B0604020202020204" pitchFamily="34" charset="0"/>
          </a:endParaRPr>
        </a:p>
      </dgm:t>
    </dgm:pt>
    <dgm:pt modelId="{ADC05C3C-5316-4EEE-AE98-E6952AFB26FC}">
      <dgm:prSet phldrT="[Text]"/>
      <dgm:spPr>
        <a:solidFill>
          <a:schemeClr val="lt1">
            <a:hueOff val="0"/>
            <a:satOff val="0"/>
            <a:lumOff val="0"/>
            <a:alpha val="0"/>
          </a:schemeClr>
        </a:solidFill>
        <a:ln w="28575">
          <a:solidFill>
            <a:srgbClr val="F3B329"/>
          </a:solidFill>
        </a:ln>
      </dgm:spPr>
      <dgm:t>
        <a:bodyPr/>
        <a:lstStyle/>
        <a:p>
          <a:r>
            <a:rPr lang="en-US" b="0" baseline="0" dirty="0">
              <a:solidFill>
                <a:schemeClr val="bg1"/>
              </a:solidFill>
              <a:latin typeface="Arial" panose="020B0604020202020204" pitchFamily="34" charset="0"/>
              <a:cs typeface="Arial" panose="020B0604020202020204" pitchFamily="34" charset="0"/>
            </a:rPr>
            <a:t>Arrowhead Events financial planning and settlement</a:t>
          </a:r>
        </a:p>
      </dgm:t>
    </dgm:pt>
    <dgm:pt modelId="{DB997A86-7A67-4D0D-9086-9D0FF3CEE1E8}" type="parTrans" cxnId="{D348D73F-4168-462B-ABE6-FF697D1050F8}">
      <dgm:prSet/>
      <dgm:spPr/>
      <dgm:t>
        <a:bodyPr/>
        <a:lstStyle/>
        <a:p>
          <a:endParaRPr lang="en-US" b="1">
            <a:latin typeface="Arial" panose="020B0604020202020204" pitchFamily="34" charset="0"/>
            <a:cs typeface="Arial" panose="020B0604020202020204" pitchFamily="34" charset="0"/>
          </a:endParaRPr>
        </a:p>
      </dgm:t>
    </dgm:pt>
    <dgm:pt modelId="{1BF232BB-6306-4FD3-A37C-C1A14E1A0241}" type="sibTrans" cxnId="{D348D73F-4168-462B-ABE6-FF697D1050F8}">
      <dgm:prSet/>
      <dgm:spPr/>
      <dgm:t>
        <a:bodyPr/>
        <a:lstStyle/>
        <a:p>
          <a:endParaRPr lang="en-US" b="1">
            <a:latin typeface="Arial" panose="020B0604020202020204" pitchFamily="34" charset="0"/>
            <a:cs typeface="Arial" panose="020B0604020202020204" pitchFamily="34" charset="0"/>
          </a:endParaRPr>
        </a:p>
      </dgm:t>
    </dgm:pt>
    <dgm:pt modelId="{034688A3-DF73-42C7-9736-73AE61D945BE}" type="pres">
      <dgm:prSet presAssocID="{793428C1-56BC-49E2-A432-BE62481AAC9E}" presName="linearFlow" presStyleCnt="0">
        <dgm:presLayoutVars>
          <dgm:dir/>
          <dgm:animLvl val="lvl"/>
          <dgm:resizeHandles val="exact"/>
        </dgm:presLayoutVars>
      </dgm:prSet>
      <dgm:spPr/>
    </dgm:pt>
    <dgm:pt modelId="{C6E22FEC-6883-4AD5-975C-77FB09955C60}" type="pres">
      <dgm:prSet presAssocID="{0FFFBEBE-57C2-454D-B8CA-8B3F86F7765C}" presName="composite" presStyleCnt="0"/>
      <dgm:spPr/>
    </dgm:pt>
    <dgm:pt modelId="{A528AD83-7E55-4B82-90D5-FAF50B25605E}" type="pres">
      <dgm:prSet presAssocID="{0FFFBEBE-57C2-454D-B8CA-8B3F86F7765C}" presName="parentText" presStyleLbl="alignNode1" presStyleIdx="0" presStyleCnt="3">
        <dgm:presLayoutVars>
          <dgm:chMax val="1"/>
          <dgm:bulletEnabled val="1"/>
        </dgm:presLayoutVars>
      </dgm:prSet>
      <dgm:spPr/>
    </dgm:pt>
    <dgm:pt modelId="{F0B750DC-BA1D-4036-9B5B-72BE542C42AE}" type="pres">
      <dgm:prSet presAssocID="{0FFFBEBE-57C2-454D-B8CA-8B3F86F7765C}" presName="descendantText" presStyleLbl="alignAcc1" presStyleIdx="0" presStyleCnt="3" custLinFactNeighborY="4127">
        <dgm:presLayoutVars>
          <dgm:bulletEnabled val="1"/>
        </dgm:presLayoutVars>
      </dgm:prSet>
      <dgm:spPr/>
    </dgm:pt>
    <dgm:pt modelId="{A5586A7E-7660-40C1-B227-2DA137D45EC2}" type="pres">
      <dgm:prSet presAssocID="{CA20F45E-E17A-4BE6-B358-31D67871E091}" presName="sp" presStyleCnt="0"/>
      <dgm:spPr/>
    </dgm:pt>
    <dgm:pt modelId="{1BDEA2B4-D776-47AC-A7A4-ADEAD9BF5C1F}" type="pres">
      <dgm:prSet presAssocID="{92D38A3A-9127-4273-B298-D16960216A5E}" presName="composite" presStyleCnt="0"/>
      <dgm:spPr/>
    </dgm:pt>
    <dgm:pt modelId="{DDD76963-EB00-44E6-B9AB-FAF76573B75D}" type="pres">
      <dgm:prSet presAssocID="{92D38A3A-9127-4273-B298-D16960216A5E}" presName="parentText" presStyleLbl="alignNode1" presStyleIdx="1" presStyleCnt="3">
        <dgm:presLayoutVars>
          <dgm:chMax val="1"/>
          <dgm:bulletEnabled val="1"/>
        </dgm:presLayoutVars>
      </dgm:prSet>
      <dgm:spPr/>
    </dgm:pt>
    <dgm:pt modelId="{20253CF1-426E-4401-9E50-59F28556F109}" type="pres">
      <dgm:prSet presAssocID="{92D38A3A-9127-4273-B298-D16960216A5E}" presName="descendantText" presStyleLbl="alignAcc1" presStyleIdx="1" presStyleCnt="3">
        <dgm:presLayoutVars>
          <dgm:bulletEnabled val="1"/>
        </dgm:presLayoutVars>
      </dgm:prSet>
      <dgm:spPr/>
    </dgm:pt>
    <dgm:pt modelId="{ECE75563-8A28-4638-A179-D36CAC213A92}" type="pres">
      <dgm:prSet presAssocID="{D918A977-545D-425A-8028-FC35DC04A7B3}" presName="sp" presStyleCnt="0"/>
      <dgm:spPr/>
    </dgm:pt>
    <dgm:pt modelId="{586D7522-0CDC-49AF-8A63-0166907908A2}" type="pres">
      <dgm:prSet presAssocID="{720586D4-E056-4E69-BF29-396C7D4192B5}" presName="composite" presStyleCnt="0"/>
      <dgm:spPr/>
    </dgm:pt>
    <dgm:pt modelId="{0E132CAF-7A77-4A6E-AACF-78B4C0524B2A}" type="pres">
      <dgm:prSet presAssocID="{720586D4-E056-4E69-BF29-396C7D4192B5}" presName="parentText" presStyleLbl="alignNode1" presStyleIdx="2" presStyleCnt="3">
        <dgm:presLayoutVars>
          <dgm:chMax val="1"/>
          <dgm:bulletEnabled val="1"/>
        </dgm:presLayoutVars>
      </dgm:prSet>
      <dgm:spPr/>
    </dgm:pt>
    <dgm:pt modelId="{B2B272A6-37CA-424E-AFF0-1BEEAE656825}" type="pres">
      <dgm:prSet presAssocID="{720586D4-E056-4E69-BF29-396C7D4192B5}" presName="descendantText" presStyleLbl="alignAcc1" presStyleIdx="2" presStyleCnt="3">
        <dgm:presLayoutVars>
          <dgm:bulletEnabled val="1"/>
        </dgm:presLayoutVars>
      </dgm:prSet>
      <dgm:spPr/>
    </dgm:pt>
  </dgm:ptLst>
  <dgm:cxnLst>
    <dgm:cxn modelId="{9ADC8108-5673-4369-B5E9-31B1C45C170A}" srcId="{92D38A3A-9127-4273-B298-D16960216A5E}" destId="{B2B1A7C8-A0B2-4AF4-A56B-4B1ACD0C94BB}" srcOrd="2" destOrd="0" parTransId="{40B6700D-BE0C-4094-B45D-ABFD1E0C21BE}" sibTransId="{C829F939-19F4-49F7-A4DC-6BDC2AF90324}"/>
    <dgm:cxn modelId="{F35D620C-863E-4426-8A2D-D69EB8CFEC7D}" type="presOf" srcId="{C499B46C-9068-4A14-B59D-6295F29EB4F5}" destId="{B2B272A6-37CA-424E-AFF0-1BEEAE656825}" srcOrd="0" destOrd="0" presId="urn:microsoft.com/office/officeart/2005/8/layout/chevron2"/>
    <dgm:cxn modelId="{A6D4881A-A0DE-4B11-B87B-075812A92B1E}" srcId="{793428C1-56BC-49E2-A432-BE62481AAC9E}" destId="{92D38A3A-9127-4273-B298-D16960216A5E}" srcOrd="1" destOrd="0" parTransId="{EF8F6DDA-6C9F-4AA3-AD8B-E9020420B47A}" sibTransId="{D918A977-545D-425A-8028-FC35DC04A7B3}"/>
    <dgm:cxn modelId="{0169081D-286D-4E64-82E7-61AD6BE6DEE8}" srcId="{92D38A3A-9127-4273-B298-D16960216A5E}" destId="{931E66C4-7AFA-4E75-9709-A8AD20B8CFF6}" srcOrd="1" destOrd="0" parTransId="{A571A7D5-D83D-45CF-AFAA-84C306E822E3}" sibTransId="{4D92C2C6-765A-439D-8617-74FF9B5E537C}"/>
    <dgm:cxn modelId="{133DB83E-33D5-443F-83F1-BA59E55CAA0D}" type="presOf" srcId="{BA72ECFD-7636-4EC5-83AB-7C3B8FE20C42}" destId="{F0B750DC-BA1D-4036-9B5B-72BE542C42AE}" srcOrd="0" destOrd="0" presId="urn:microsoft.com/office/officeart/2005/8/layout/chevron2"/>
    <dgm:cxn modelId="{D348D73F-4168-462B-ABE6-FF697D1050F8}" srcId="{0FFFBEBE-57C2-454D-B8CA-8B3F86F7765C}" destId="{ADC05C3C-5316-4EEE-AE98-E6952AFB26FC}" srcOrd="2" destOrd="0" parTransId="{DB997A86-7A67-4D0D-9086-9D0FF3CEE1E8}" sibTransId="{1BF232BB-6306-4FD3-A37C-C1A14E1A0241}"/>
    <dgm:cxn modelId="{107AAF4A-3A85-49BA-BC87-4BCC97FA2D73}" type="presOf" srcId="{0FFFBEBE-57C2-454D-B8CA-8B3F86F7765C}" destId="{A528AD83-7E55-4B82-90D5-FAF50B25605E}" srcOrd="0" destOrd="0" presId="urn:microsoft.com/office/officeart/2005/8/layout/chevron2"/>
    <dgm:cxn modelId="{5678D176-1E9A-444B-9041-149E6EC8B47D}" srcId="{0FFFBEBE-57C2-454D-B8CA-8B3F86F7765C}" destId="{BA72ECFD-7636-4EC5-83AB-7C3B8FE20C42}" srcOrd="0" destOrd="0" parTransId="{23CF894B-57B5-46C9-BF92-A0FF65A48AE0}" sibTransId="{2B19D20E-8ECD-43FD-A94C-91428FCAED25}"/>
    <dgm:cxn modelId="{0E044A79-6E7D-472E-A8DC-521DAC964B33}" type="presOf" srcId="{A78009D3-C68A-4FA3-9478-80A381E66113}" destId="{20253CF1-426E-4401-9E50-59F28556F109}" srcOrd="0" destOrd="0" presId="urn:microsoft.com/office/officeart/2005/8/layout/chevron2"/>
    <dgm:cxn modelId="{757AE259-284E-41A7-B0AF-10519075B0E5}" type="presOf" srcId="{931E66C4-7AFA-4E75-9709-A8AD20B8CFF6}" destId="{20253CF1-426E-4401-9E50-59F28556F109}" srcOrd="0" destOrd="1" presId="urn:microsoft.com/office/officeart/2005/8/layout/chevron2"/>
    <dgm:cxn modelId="{E7CBF781-E70A-4457-A748-B54D32BEBE7D}" srcId="{720586D4-E056-4E69-BF29-396C7D4192B5}" destId="{C499B46C-9068-4A14-B59D-6295F29EB4F5}" srcOrd="0" destOrd="0" parTransId="{A783D796-5636-40F7-B6DE-008D5ED73378}" sibTransId="{52973E9F-F136-46F4-BBBD-F85D74E2878C}"/>
    <dgm:cxn modelId="{B9EA4895-191D-4E5F-808A-9605D32BFF2F}" type="presOf" srcId="{793428C1-56BC-49E2-A432-BE62481AAC9E}" destId="{034688A3-DF73-42C7-9736-73AE61D945BE}" srcOrd="0" destOrd="0" presId="urn:microsoft.com/office/officeart/2005/8/layout/chevron2"/>
    <dgm:cxn modelId="{BB854CA0-7D2C-41F8-81C3-F672C8B46D7C}" type="presOf" srcId="{A70ADE41-E414-4F32-B707-AEE5057E9038}" destId="{B2B272A6-37CA-424E-AFF0-1BEEAE656825}" srcOrd="0" destOrd="1" presId="urn:microsoft.com/office/officeart/2005/8/layout/chevron2"/>
    <dgm:cxn modelId="{4AA34DA0-F0EB-44C9-91C6-694D957CF219}" srcId="{793428C1-56BC-49E2-A432-BE62481AAC9E}" destId="{0FFFBEBE-57C2-454D-B8CA-8B3F86F7765C}" srcOrd="0" destOrd="0" parTransId="{659A533A-6B9D-4150-9FE0-DC3464CB01F6}" sibTransId="{CA20F45E-E17A-4BE6-B358-31D67871E091}"/>
    <dgm:cxn modelId="{E7B148AE-8286-41DF-8AB4-9BDD54140719}" srcId="{92D38A3A-9127-4273-B298-D16960216A5E}" destId="{A78009D3-C68A-4FA3-9478-80A381E66113}" srcOrd="0" destOrd="0" parTransId="{A38A5C9A-F36C-499E-92EF-EC6F34F0910A}" sibTransId="{0DA9E180-668A-4BA6-851C-2D1B967F16D8}"/>
    <dgm:cxn modelId="{F503F7BE-41AC-4C95-B813-8F58D313182A}" type="presOf" srcId="{ADC05C3C-5316-4EEE-AE98-E6952AFB26FC}" destId="{F0B750DC-BA1D-4036-9B5B-72BE542C42AE}" srcOrd="0" destOrd="2" presId="urn:microsoft.com/office/officeart/2005/8/layout/chevron2"/>
    <dgm:cxn modelId="{F28007C3-62DA-4AC6-8460-2BDC20F3883E}" srcId="{0FFFBEBE-57C2-454D-B8CA-8B3F86F7765C}" destId="{ABA37E53-0973-4D1A-AC2C-ADC355F7AE7A}" srcOrd="1" destOrd="0" parTransId="{1F8F1987-0837-4259-8F65-91EB0A4CD8AC}" sibTransId="{196A917A-DE78-42D4-83C6-C13AB560507A}"/>
    <dgm:cxn modelId="{056B47C4-94D9-4C89-8CF2-A7CD467F195C}" type="presOf" srcId="{720586D4-E056-4E69-BF29-396C7D4192B5}" destId="{0E132CAF-7A77-4A6E-AACF-78B4C0524B2A}" srcOrd="0" destOrd="0" presId="urn:microsoft.com/office/officeart/2005/8/layout/chevron2"/>
    <dgm:cxn modelId="{96F74CD5-29C0-47DF-86F3-675372337E36}" type="presOf" srcId="{ABA37E53-0973-4D1A-AC2C-ADC355F7AE7A}" destId="{F0B750DC-BA1D-4036-9B5B-72BE542C42AE}" srcOrd="0" destOrd="1" presId="urn:microsoft.com/office/officeart/2005/8/layout/chevron2"/>
    <dgm:cxn modelId="{6C40F7E7-D30A-45DF-B28B-DAE7A2308E91}" srcId="{793428C1-56BC-49E2-A432-BE62481AAC9E}" destId="{720586D4-E056-4E69-BF29-396C7D4192B5}" srcOrd="2" destOrd="0" parTransId="{80797471-2FD0-4848-BF7B-2C3F462EAE9D}" sibTransId="{0AE6CA32-5C33-4A89-831D-8510BD0EC1AB}"/>
    <dgm:cxn modelId="{518B39EC-C42E-4332-85F2-716DA09949F3}" type="presOf" srcId="{92D38A3A-9127-4273-B298-D16960216A5E}" destId="{DDD76963-EB00-44E6-B9AB-FAF76573B75D}" srcOrd="0" destOrd="0" presId="urn:microsoft.com/office/officeart/2005/8/layout/chevron2"/>
    <dgm:cxn modelId="{BF2203EF-6D49-4A14-AD1C-C9BEC11F4148}" srcId="{720586D4-E056-4E69-BF29-396C7D4192B5}" destId="{A70ADE41-E414-4F32-B707-AEE5057E9038}" srcOrd="1" destOrd="0" parTransId="{CE49AE70-53EE-458D-BA57-742C58AA04DF}" sibTransId="{959AFF91-0424-45E4-A001-E0B49F57D408}"/>
    <dgm:cxn modelId="{EED814F0-6292-403C-AEE9-F9BD40B969A9}" type="presOf" srcId="{B2B1A7C8-A0B2-4AF4-A56B-4B1ACD0C94BB}" destId="{20253CF1-426E-4401-9E50-59F28556F109}" srcOrd="0" destOrd="2" presId="urn:microsoft.com/office/officeart/2005/8/layout/chevron2"/>
    <dgm:cxn modelId="{B7A5657F-47BF-4B53-9FA5-734EEEE45ABF}" type="presParOf" srcId="{034688A3-DF73-42C7-9736-73AE61D945BE}" destId="{C6E22FEC-6883-4AD5-975C-77FB09955C60}" srcOrd="0" destOrd="0" presId="urn:microsoft.com/office/officeart/2005/8/layout/chevron2"/>
    <dgm:cxn modelId="{09F07A4F-2413-4AA0-8834-94F187EED024}" type="presParOf" srcId="{C6E22FEC-6883-4AD5-975C-77FB09955C60}" destId="{A528AD83-7E55-4B82-90D5-FAF50B25605E}" srcOrd="0" destOrd="0" presId="urn:microsoft.com/office/officeart/2005/8/layout/chevron2"/>
    <dgm:cxn modelId="{A192E18E-00C6-4423-B735-28CA88EC1DE4}" type="presParOf" srcId="{C6E22FEC-6883-4AD5-975C-77FB09955C60}" destId="{F0B750DC-BA1D-4036-9B5B-72BE542C42AE}" srcOrd="1" destOrd="0" presId="urn:microsoft.com/office/officeart/2005/8/layout/chevron2"/>
    <dgm:cxn modelId="{A93E2CB9-BCF3-4278-AA0E-07AEC803A364}" type="presParOf" srcId="{034688A3-DF73-42C7-9736-73AE61D945BE}" destId="{A5586A7E-7660-40C1-B227-2DA137D45EC2}" srcOrd="1" destOrd="0" presId="urn:microsoft.com/office/officeart/2005/8/layout/chevron2"/>
    <dgm:cxn modelId="{2B327992-EEE1-4B9B-BD1A-447E9BC93D99}" type="presParOf" srcId="{034688A3-DF73-42C7-9736-73AE61D945BE}" destId="{1BDEA2B4-D776-47AC-A7A4-ADEAD9BF5C1F}" srcOrd="2" destOrd="0" presId="urn:microsoft.com/office/officeart/2005/8/layout/chevron2"/>
    <dgm:cxn modelId="{03FBF685-23F5-4275-8687-452EBCAA73A0}" type="presParOf" srcId="{1BDEA2B4-D776-47AC-A7A4-ADEAD9BF5C1F}" destId="{DDD76963-EB00-44E6-B9AB-FAF76573B75D}" srcOrd="0" destOrd="0" presId="urn:microsoft.com/office/officeart/2005/8/layout/chevron2"/>
    <dgm:cxn modelId="{7EC3C95C-397D-4397-B449-D445490B8735}" type="presParOf" srcId="{1BDEA2B4-D776-47AC-A7A4-ADEAD9BF5C1F}" destId="{20253CF1-426E-4401-9E50-59F28556F109}" srcOrd="1" destOrd="0" presId="urn:microsoft.com/office/officeart/2005/8/layout/chevron2"/>
    <dgm:cxn modelId="{DE1215D8-55C3-4303-8A93-DE0C6C5B34BD}" type="presParOf" srcId="{034688A3-DF73-42C7-9736-73AE61D945BE}" destId="{ECE75563-8A28-4638-A179-D36CAC213A92}" srcOrd="3" destOrd="0" presId="urn:microsoft.com/office/officeart/2005/8/layout/chevron2"/>
    <dgm:cxn modelId="{B2C40C80-E368-446E-B2A7-9EE5463004CC}" type="presParOf" srcId="{034688A3-DF73-42C7-9736-73AE61D945BE}" destId="{586D7522-0CDC-49AF-8A63-0166907908A2}" srcOrd="4" destOrd="0" presId="urn:microsoft.com/office/officeart/2005/8/layout/chevron2"/>
    <dgm:cxn modelId="{1538253D-7BA4-493E-88EC-943E80027FFA}" type="presParOf" srcId="{586D7522-0CDC-49AF-8A63-0166907908A2}" destId="{0E132CAF-7A77-4A6E-AACF-78B4C0524B2A}" srcOrd="0" destOrd="0" presId="urn:microsoft.com/office/officeart/2005/8/layout/chevron2"/>
    <dgm:cxn modelId="{71F561B3-7A5F-4834-B02B-00DABAE63874}" type="presParOf" srcId="{586D7522-0CDC-49AF-8A63-0166907908A2}" destId="{B2B272A6-37CA-424E-AFF0-1BEEAE656825}" srcOrd="1" destOrd="0" presId="urn:microsoft.com/office/officeart/2005/8/layout/chevron2"/>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D0D9BB0-7BBB-4012-B89F-3722455C620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89446F-2108-4183-948F-DC62518C1695}">
      <dgm:prSet/>
      <dgm:spPr>
        <a:solidFill>
          <a:schemeClr val="tx1"/>
        </a:solidFill>
        <a:ln>
          <a:solidFill>
            <a:schemeClr val="tx2"/>
          </a:solidFill>
        </a:ln>
      </dgm:spPr>
      <dgm:t>
        <a:bodyPr/>
        <a:lstStyle/>
        <a:p>
          <a:r>
            <a:rPr lang="en-US" dirty="0">
              <a:solidFill>
                <a:schemeClr val="bg1"/>
              </a:solidFill>
              <a:latin typeface="Arial" panose="020B0604020202020204" pitchFamily="34" charset="0"/>
              <a:cs typeface="Arial" panose="020B0604020202020204" pitchFamily="34" charset="0"/>
            </a:rPr>
            <a:t>Lease liability (obligation to make the lease payments)</a:t>
          </a:r>
        </a:p>
      </dgm:t>
    </dgm:pt>
    <dgm:pt modelId="{6397BD97-C105-47DD-9AD6-C53F2A959C85}" type="parTrans" cxnId="{DC3833AC-7DC6-4EF2-961C-279CE97F0B8C}">
      <dgm:prSet/>
      <dgm:spPr/>
      <dgm:t>
        <a:bodyPr/>
        <a:lstStyle/>
        <a:p>
          <a:endParaRPr lang="en-US">
            <a:solidFill>
              <a:schemeClr val="tx1"/>
            </a:solidFill>
          </a:endParaRPr>
        </a:p>
      </dgm:t>
    </dgm:pt>
    <dgm:pt modelId="{F936358C-5E31-43D5-A816-CCB07A697043}" type="sibTrans" cxnId="{DC3833AC-7DC6-4EF2-961C-279CE97F0B8C}">
      <dgm:prSet/>
      <dgm:spPr/>
      <dgm:t>
        <a:bodyPr/>
        <a:lstStyle/>
        <a:p>
          <a:endParaRPr lang="en-US">
            <a:solidFill>
              <a:schemeClr val="tx1"/>
            </a:solidFill>
          </a:endParaRPr>
        </a:p>
      </dgm:t>
    </dgm:pt>
    <dgm:pt modelId="{174A5FDD-8624-4780-8F5D-2EEDB308B838}">
      <dgm:prSet/>
      <dgm:spPr/>
      <dgm:t>
        <a:bodyPr/>
        <a:lstStyle/>
        <a:p>
          <a:pPr>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Measured at the present value of the future minimum lease payments</a:t>
          </a:r>
        </a:p>
      </dgm:t>
    </dgm:pt>
    <dgm:pt modelId="{1FD3EC6A-E885-4873-9933-BE08629E7313}" type="parTrans" cxnId="{254120C8-6E25-4F68-8F5B-1900E5EBA761}">
      <dgm:prSet/>
      <dgm:spPr/>
      <dgm:t>
        <a:bodyPr/>
        <a:lstStyle/>
        <a:p>
          <a:endParaRPr lang="en-US">
            <a:solidFill>
              <a:schemeClr val="tx1"/>
            </a:solidFill>
          </a:endParaRPr>
        </a:p>
      </dgm:t>
    </dgm:pt>
    <dgm:pt modelId="{5016A70D-7372-4F24-A589-3EC85E6FFBAC}" type="sibTrans" cxnId="{254120C8-6E25-4F68-8F5B-1900E5EBA761}">
      <dgm:prSet/>
      <dgm:spPr/>
      <dgm:t>
        <a:bodyPr/>
        <a:lstStyle/>
        <a:p>
          <a:endParaRPr lang="en-US">
            <a:solidFill>
              <a:schemeClr val="tx1"/>
            </a:solidFill>
          </a:endParaRPr>
        </a:p>
      </dgm:t>
    </dgm:pt>
    <dgm:pt modelId="{987D7439-2A16-4A97-917B-E59E35237B81}">
      <dgm:prSet/>
      <dgm:spPr>
        <a:solidFill>
          <a:schemeClr val="tx1"/>
        </a:solidFill>
        <a:ln>
          <a:solidFill>
            <a:schemeClr val="tx2"/>
          </a:solidFill>
        </a:ln>
      </dgm:spPr>
      <dgm:t>
        <a:bodyPr/>
        <a:lstStyle/>
        <a:p>
          <a:r>
            <a:rPr lang="en-US" dirty="0">
              <a:solidFill>
                <a:schemeClr val="bg1"/>
              </a:solidFill>
              <a:latin typeface="Arial" panose="020B0604020202020204" pitchFamily="34" charset="0"/>
              <a:cs typeface="Arial" panose="020B0604020202020204" pitchFamily="34" charset="0"/>
            </a:rPr>
            <a:t>Right-of-use asset</a:t>
          </a:r>
        </a:p>
      </dgm:t>
    </dgm:pt>
    <dgm:pt modelId="{E73B8A39-FEE5-4207-8C77-6CA04DACBBE9}" type="parTrans" cxnId="{6DC0153A-5484-47EB-A9FD-30FC71746246}">
      <dgm:prSet/>
      <dgm:spPr/>
      <dgm:t>
        <a:bodyPr/>
        <a:lstStyle/>
        <a:p>
          <a:endParaRPr lang="en-US">
            <a:solidFill>
              <a:schemeClr val="tx1"/>
            </a:solidFill>
          </a:endParaRPr>
        </a:p>
      </dgm:t>
    </dgm:pt>
    <dgm:pt modelId="{1EF6BFBC-E2CB-4659-A4F3-CC2D4DC34938}" type="sibTrans" cxnId="{6DC0153A-5484-47EB-A9FD-30FC71746246}">
      <dgm:prSet/>
      <dgm:spPr/>
      <dgm:t>
        <a:bodyPr/>
        <a:lstStyle/>
        <a:p>
          <a:endParaRPr lang="en-US">
            <a:solidFill>
              <a:schemeClr val="tx1"/>
            </a:solidFill>
          </a:endParaRPr>
        </a:p>
      </dgm:t>
    </dgm:pt>
    <dgm:pt modelId="{D0CF2E04-2F79-41FC-B1F5-E03D9D4AB81A}">
      <dgm:prSet/>
      <dgm:spPr/>
      <dgm:t>
        <a:bodyPr/>
        <a:lstStyle/>
        <a:p>
          <a:pPr>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Lease liability + initial direct cost + lease prepayments – lease incentives received</a:t>
          </a:r>
        </a:p>
      </dgm:t>
    </dgm:pt>
    <dgm:pt modelId="{091CBB36-F56B-4174-AC36-51533ECC64E4}" type="parTrans" cxnId="{A94340F2-9CF8-4F3F-BD2B-801C849E31BC}">
      <dgm:prSet/>
      <dgm:spPr/>
      <dgm:t>
        <a:bodyPr/>
        <a:lstStyle/>
        <a:p>
          <a:endParaRPr lang="en-US">
            <a:solidFill>
              <a:schemeClr val="tx1"/>
            </a:solidFill>
          </a:endParaRPr>
        </a:p>
      </dgm:t>
    </dgm:pt>
    <dgm:pt modelId="{D3AB0F4F-3541-484E-B151-05CE9C10958F}" type="sibTrans" cxnId="{A94340F2-9CF8-4F3F-BD2B-801C849E31BC}">
      <dgm:prSet/>
      <dgm:spPr/>
      <dgm:t>
        <a:bodyPr/>
        <a:lstStyle/>
        <a:p>
          <a:endParaRPr lang="en-US">
            <a:solidFill>
              <a:schemeClr val="tx1"/>
            </a:solidFill>
          </a:endParaRPr>
        </a:p>
      </dgm:t>
    </dgm:pt>
    <dgm:pt modelId="{3F8A519B-A355-4742-AF9A-A5FC897EEB0D}">
      <dgm:prSet/>
      <dgm:spPr>
        <a:solidFill>
          <a:schemeClr val="tx1"/>
        </a:solidFill>
        <a:ln>
          <a:solidFill>
            <a:schemeClr val="tx2"/>
          </a:solidFill>
        </a:ln>
      </dgm:spPr>
      <dgm:t>
        <a:bodyPr/>
        <a:lstStyle/>
        <a:p>
          <a:r>
            <a:rPr lang="en-US" dirty="0">
              <a:solidFill>
                <a:schemeClr val="bg1"/>
              </a:solidFill>
              <a:latin typeface="Arial" panose="020B0604020202020204" pitchFamily="34" charset="0"/>
              <a:cs typeface="Arial" panose="020B0604020202020204" pitchFamily="34" charset="0"/>
            </a:rPr>
            <a:t>Discount rate</a:t>
          </a:r>
        </a:p>
      </dgm:t>
    </dgm:pt>
    <dgm:pt modelId="{45011FFA-33E2-4F10-95EA-D9AFEC738FCA}" type="parTrans" cxnId="{A8874F2C-E466-4FA2-BE6E-2CDD272AF23F}">
      <dgm:prSet/>
      <dgm:spPr/>
      <dgm:t>
        <a:bodyPr/>
        <a:lstStyle/>
        <a:p>
          <a:endParaRPr lang="en-US">
            <a:solidFill>
              <a:schemeClr val="tx1"/>
            </a:solidFill>
          </a:endParaRPr>
        </a:p>
      </dgm:t>
    </dgm:pt>
    <dgm:pt modelId="{FA24F6F6-6B0B-44C5-8136-570C5C0D0CFD}" type="sibTrans" cxnId="{A8874F2C-E466-4FA2-BE6E-2CDD272AF23F}">
      <dgm:prSet/>
      <dgm:spPr/>
      <dgm:t>
        <a:bodyPr/>
        <a:lstStyle/>
        <a:p>
          <a:endParaRPr lang="en-US">
            <a:solidFill>
              <a:schemeClr val="tx1"/>
            </a:solidFill>
          </a:endParaRPr>
        </a:p>
      </dgm:t>
    </dgm:pt>
    <dgm:pt modelId="{617D6AE1-5322-46DE-8720-E27C1830FD98}">
      <dgm:prSet/>
      <dgm:spPr/>
      <dgm:t>
        <a:bodyPr/>
        <a:lstStyle/>
        <a:p>
          <a:pPr>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Use the rate charged by the lessor if known</a:t>
          </a:r>
        </a:p>
      </dgm:t>
    </dgm:pt>
    <dgm:pt modelId="{6B407007-C379-4111-9419-397F45555E19}" type="parTrans" cxnId="{4C424CF9-23F4-4182-B6A4-3CD20D34B2C2}">
      <dgm:prSet/>
      <dgm:spPr/>
      <dgm:t>
        <a:bodyPr/>
        <a:lstStyle/>
        <a:p>
          <a:endParaRPr lang="en-US">
            <a:solidFill>
              <a:schemeClr val="tx1"/>
            </a:solidFill>
          </a:endParaRPr>
        </a:p>
      </dgm:t>
    </dgm:pt>
    <dgm:pt modelId="{7646B56B-54F2-49C0-BF5B-33FF7A8E368D}" type="sibTrans" cxnId="{4C424CF9-23F4-4182-B6A4-3CD20D34B2C2}">
      <dgm:prSet/>
      <dgm:spPr/>
      <dgm:t>
        <a:bodyPr/>
        <a:lstStyle/>
        <a:p>
          <a:endParaRPr lang="en-US">
            <a:solidFill>
              <a:schemeClr val="tx1"/>
            </a:solidFill>
          </a:endParaRPr>
        </a:p>
      </dgm:t>
    </dgm:pt>
    <dgm:pt modelId="{31EBE554-4632-4231-8A07-18F08773CEBF}">
      <dgm:prSet/>
      <dgm:spPr/>
      <dgm:t>
        <a:bodyPr/>
        <a:lstStyle/>
        <a:p>
          <a:pPr>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The incremental borrowing rate</a:t>
          </a:r>
        </a:p>
      </dgm:t>
    </dgm:pt>
    <dgm:pt modelId="{53DAD987-00EC-4E38-AAFF-7FEC795C1DEE}" type="parTrans" cxnId="{1B4A1BE1-490E-4D9E-8FE2-82D16C07685C}">
      <dgm:prSet/>
      <dgm:spPr/>
      <dgm:t>
        <a:bodyPr/>
        <a:lstStyle/>
        <a:p>
          <a:endParaRPr lang="en-US">
            <a:solidFill>
              <a:schemeClr val="tx1"/>
            </a:solidFill>
          </a:endParaRPr>
        </a:p>
      </dgm:t>
    </dgm:pt>
    <dgm:pt modelId="{FE6585FF-3CAF-4012-9909-CD3DA834C6A6}" type="sibTrans" cxnId="{1B4A1BE1-490E-4D9E-8FE2-82D16C07685C}">
      <dgm:prSet/>
      <dgm:spPr/>
      <dgm:t>
        <a:bodyPr/>
        <a:lstStyle/>
        <a:p>
          <a:endParaRPr lang="en-US">
            <a:solidFill>
              <a:schemeClr val="tx1"/>
            </a:solidFill>
          </a:endParaRPr>
        </a:p>
      </dgm:t>
    </dgm:pt>
    <dgm:pt modelId="{EF71BB1F-6555-4066-90DA-D72E8FCE3C6E}">
      <dgm:prSet/>
      <dgm:spPr/>
      <dgm:t>
        <a:bodyPr/>
        <a:lstStyle/>
        <a:p>
          <a:pPr>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All private companies &amp; NFPs </a:t>
          </a:r>
          <a:r>
            <a:rPr lang="en-US" u="sng" dirty="0">
              <a:solidFill>
                <a:schemeClr val="tx1"/>
              </a:solidFill>
              <a:latin typeface="Arial" panose="020B0604020202020204" pitchFamily="34" charset="0"/>
              <a:cs typeface="Arial" panose="020B0604020202020204" pitchFamily="34" charset="0"/>
            </a:rPr>
            <a:t>may elect</a:t>
          </a:r>
          <a:r>
            <a:rPr lang="en-US" dirty="0">
              <a:solidFill>
                <a:schemeClr val="tx1"/>
              </a:solidFill>
              <a:latin typeface="Arial" panose="020B0604020202020204" pitchFamily="34" charset="0"/>
              <a:cs typeface="Arial" panose="020B0604020202020204" pitchFamily="34" charset="0"/>
            </a:rPr>
            <a:t> to use the risk-free rate rather than its borrowing rate (&amp; can use both by class of underlying asset)</a:t>
          </a:r>
        </a:p>
      </dgm:t>
    </dgm:pt>
    <dgm:pt modelId="{69612047-CEF0-42C9-B44F-DB9129A765C6}" type="parTrans" cxnId="{916D1FCA-E467-4AB6-B4C2-C9B23605214D}">
      <dgm:prSet/>
      <dgm:spPr/>
      <dgm:t>
        <a:bodyPr/>
        <a:lstStyle/>
        <a:p>
          <a:endParaRPr lang="en-US">
            <a:solidFill>
              <a:schemeClr val="tx1"/>
            </a:solidFill>
          </a:endParaRPr>
        </a:p>
      </dgm:t>
    </dgm:pt>
    <dgm:pt modelId="{BA2164F6-71AF-4E05-9FCC-3C3212F8834B}" type="sibTrans" cxnId="{916D1FCA-E467-4AB6-B4C2-C9B23605214D}">
      <dgm:prSet/>
      <dgm:spPr/>
      <dgm:t>
        <a:bodyPr/>
        <a:lstStyle/>
        <a:p>
          <a:endParaRPr lang="en-US">
            <a:solidFill>
              <a:schemeClr val="tx1"/>
            </a:solidFill>
          </a:endParaRPr>
        </a:p>
      </dgm:t>
    </dgm:pt>
    <dgm:pt modelId="{1B03615F-F6A2-4967-AB2F-3ADC85BEAA1F}">
      <dgm:prSet/>
      <dgm:spPr/>
      <dgm:t>
        <a:bodyPr/>
        <a:lstStyle/>
        <a:p>
          <a:pPr>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Rate as of the implementation date for the remaining lease term (no need to go back in time)</a:t>
          </a:r>
        </a:p>
      </dgm:t>
    </dgm:pt>
    <dgm:pt modelId="{9049E032-60FD-4206-8430-ED742EBDA513}" type="parTrans" cxnId="{221F0FC3-C4FE-4C20-9B90-DEC2F3A5B809}">
      <dgm:prSet/>
      <dgm:spPr/>
      <dgm:t>
        <a:bodyPr/>
        <a:lstStyle/>
        <a:p>
          <a:endParaRPr lang="en-US">
            <a:solidFill>
              <a:schemeClr val="tx1"/>
            </a:solidFill>
          </a:endParaRPr>
        </a:p>
      </dgm:t>
    </dgm:pt>
    <dgm:pt modelId="{74176C9D-49AD-45C1-89BF-ABF3732AF493}" type="sibTrans" cxnId="{221F0FC3-C4FE-4C20-9B90-DEC2F3A5B809}">
      <dgm:prSet/>
      <dgm:spPr/>
      <dgm:t>
        <a:bodyPr/>
        <a:lstStyle/>
        <a:p>
          <a:endParaRPr lang="en-US">
            <a:solidFill>
              <a:schemeClr val="tx1"/>
            </a:solidFill>
          </a:endParaRPr>
        </a:p>
      </dgm:t>
    </dgm:pt>
    <dgm:pt modelId="{97BC81B9-0047-4582-89E9-9B9AFC082BD9}" type="pres">
      <dgm:prSet presAssocID="{9D0D9BB0-7BBB-4012-B89F-3722455C6203}" presName="linear" presStyleCnt="0">
        <dgm:presLayoutVars>
          <dgm:animLvl val="lvl"/>
          <dgm:resizeHandles val="exact"/>
        </dgm:presLayoutVars>
      </dgm:prSet>
      <dgm:spPr/>
    </dgm:pt>
    <dgm:pt modelId="{ABEE8A1F-0BE1-4961-ACA8-65D623BCFC1B}" type="pres">
      <dgm:prSet presAssocID="{8389446F-2108-4183-948F-DC62518C1695}" presName="parentText" presStyleLbl="node1" presStyleIdx="0" presStyleCnt="3" custLinFactNeighborY="4573">
        <dgm:presLayoutVars>
          <dgm:chMax val="0"/>
          <dgm:bulletEnabled val="1"/>
        </dgm:presLayoutVars>
      </dgm:prSet>
      <dgm:spPr/>
    </dgm:pt>
    <dgm:pt modelId="{36E611AA-C492-428E-B569-F109113BDFCE}" type="pres">
      <dgm:prSet presAssocID="{8389446F-2108-4183-948F-DC62518C1695}" presName="childText" presStyleLbl="revTx" presStyleIdx="0" presStyleCnt="3">
        <dgm:presLayoutVars>
          <dgm:bulletEnabled val="1"/>
        </dgm:presLayoutVars>
      </dgm:prSet>
      <dgm:spPr/>
    </dgm:pt>
    <dgm:pt modelId="{A7CEB3CD-AF18-435B-B762-0B7899F74477}" type="pres">
      <dgm:prSet presAssocID="{987D7439-2A16-4A97-917B-E59E35237B81}" presName="parentText" presStyleLbl="node1" presStyleIdx="1" presStyleCnt="3" custLinFactNeighborY="4573">
        <dgm:presLayoutVars>
          <dgm:chMax val="0"/>
          <dgm:bulletEnabled val="1"/>
        </dgm:presLayoutVars>
      </dgm:prSet>
      <dgm:spPr/>
    </dgm:pt>
    <dgm:pt modelId="{E4EF4DE3-36EC-4025-BAB9-081C9F911F43}" type="pres">
      <dgm:prSet presAssocID="{987D7439-2A16-4A97-917B-E59E35237B81}" presName="childText" presStyleLbl="revTx" presStyleIdx="1" presStyleCnt="3">
        <dgm:presLayoutVars>
          <dgm:bulletEnabled val="1"/>
        </dgm:presLayoutVars>
      </dgm:prSet>
      <dgm:spPr/>
    </dgm:pt>
    <dgm:pt modelId="{D1E3F91B-D138-43FE-A40F-EC8834FD62F4}" type="pres">
      <dgm:prSet presAssocID="{3F8A519B-A355-4742-AF9A-A5FC897EEB0D}" presName="parentText" presStyleLbl="node1" presStyleIdx="2" presStyleCnt="3">
        <dgm:presLayoutVars>
          <dgm:chMax val="0"/>
          <dgm:bulletEnabled val="1"/>
        </dgm:presLayoutVars>
      </dgm:prSet>
      <dgm:spPr/>
    </dgm:pt>
    <dgm:pt modelId="{BD99C569-E890-4B9E-832A-E1CE7ABD7D83}" type="pres">
      <dgm:prSet presAssocID="{3F8A519B-A355-4742-AF9A-A5FC897EEB0D}" presName="childText" presStyleLbl="revTx" presStyleIdx="2" presStyleCnt="3">
        <dgm:presLayoutVars>
          <dgm:bulletEnabled val="1"/>
        </dgm:presLayoutVars>
      </dgm:prSet>
      <dgm:spPr/>
    </dgm:pt>
  </dgm:ptLst>
  <dgm:cxnLst>
    <dgm:cxn modelId="{A04F761C-20A5-E148-B911-828C60F1F742}" type="presOf" srcId="{174A5FDD-8624-4780-8F5D-2EEDB308B838}" destId="{36E611AA-C492-428E-B569-F109113BDFCE}" srcOrd="0" destOrd="0" presId="urn:microsoft.com/office/officeart/2005/8/layout/vList2"/>
    <dgm:cxn modelId="{A8874F2C-E466-4FA2-BE6E-2CDD272AF23F}" srcId="{9D0D9BB0-7BBB-4012-B89F-3722455C6203}" destId="{3F8A519B-A355-4742-AF9A-A5FC897EEB0D}" srcOrd="2" destOrd="0" parTransId="{45011FFA-33E2-4F10-95EA-D9AFEC738FCA}" sibTransId="{FA24F6F6-6B0B-44C5-8136-570C5C0D0CFD}"/>
    <dgm:cxn modelId="{6DC0153A-5484-47EB-A9FD-30FC71746246}" srcId="{9D0D9BB0-7BBB-4012-B89F-3722455C6203}" destId="{987D7439-2A16-4A97-917B-E59E35237B81}" srcOrd="1" destOrd="0" parTransId="{E73B8A39-FEE5-4207-8C77-6CA04DACBBE9}" sibTransId="{1EF6BFBC-E2CB-4659-A4F3-CC2D4DC34938}"/>
    <dgm:cxn modelId="{92EBF43C-217D-054C-BA62-C62C2044263F}" type="presOf" srcId="{617D6AE1-5322-46DE-8720-E27C1830FD98}" destId="{BD99C569-E890-4B9E-832A-E1CE7ABD7D83}" srcOrd="0" destOrd="0" presId="urn:microsoft.com/office/officeart/2005/8/layout/vList2"/>
    <dgm:cxn modelId="{355C5E41-0F9B-B548-A7FF-63419DA19451}" type="presOf" srcId="{3F8A519B-A355-4742-AF9A-A5FC897EEB0D}" destId="{D1E3F91B-D138-43FE-A40F-EC8834FD62F4}" srcOrd="0" destOrd="0" presId="urn:microsoft.com/office/officeart/2005/8/layout/vList2"/>
    <dgm:cxn modelId="{C782D769-6519-CC49-B878-390640CAE278}" type="presOf" srcId="{9D0D9BB0-7BBB-4012-B89F-3722455C6203}" destId="{97BC81B9-0047-4582-89E9-9B9AFC082BD9}" srcOrd="0" destOrd="0" presId="urn:microsoft.com/office/officeart/2005/8/layout/vList2"/>
    <dgm:cxn modelId="{F8908751-8BA2-1C4C-BAEF-255783405F02}" type="presOf" srcId="{987D7439-2A16-4A97-917B-E59E35237B81}" destId="{A7CEB3CD-AF18-435B-B762-0B7899F74477}" srcOrd="0" destOrd="0" presId="urn:microsoft.com/office/officeart/2005/8/layout/vList2"/>
    <dgm:cxn modelId="{6F377A56-374E-5943-A78F-AB6B41C1F6A2}" type="presOf" srcId="{1B03615F-F6A2-4967-AB2F-3ADC85BEAA1F}" destId="{BD99C569-E890-4B9E-832A-E1CE7ABD7D83}" srcOrd="0" destOrd="3" presId="urn:microsoft.com/office/officeart/2005/8/layout/vList2"/>
    <dgm:cxn modelId="{4802F358-E1A6-474C-8E73-4D622C2FCB74}" type="presOf" srcId="{D0CF2E04-2F79-41FC-B1F5-E03D9D4AB81A}" destId="{E4EF4DE3-36EC-4025-BAB9-081C9F911F43}" srcOrd="0" destOrd="0" presId="urn:microsoft.com/office/officeart/2005/8/layout/vList2"/>
    <dgm:cxn modelId="{24DAA29B-F698-DE47-997A-A8FAA2ED44B8}" type="presOf" srcId="{31EBE554-4632-4231-8A07-18F08773CEBF}" destId="{BD99C569-E890-4B9E-832A-E1CE7ABD7D83}" srcOrd="0" destOrd="1" presId="urn:microsoft.com/office/officeart/2005/8/layout/vList2"/>
    <dgm:cxn modelId="{DC3833AC-7DC6-4EF2-961C-279CE97F0B8C}" srcId="{9D0D9BB0-7BBB-4012-B89F-3722455C6203}" destId="{8389446F-2108-4183-948F-DC62518C1695}" srcOrd="0" destOrd="0" parTransId="{6397BD97-C105-47DD-9AD6-C53F2A959C85}" sibTransId="{F936358C-5E31-43D5-A816-CCB07A697043}"/>
    <dgm:cxn modelId="{221F0FC3-C4FE-4C20-9B90-DEC2F3A5B809}" srcId="{3F8A519B-A355-4742-AF9A-A5FC897EEB0D}" destId="{1B03615F-F6A2-4967-AB2F-3ADC85BEAA1F}" srcOrd="3" destOrd="0" parTransId="{9049E032-60FD-4206-8430-ED742EBDA513}" sibTransId="{74176C9D-49AD-45C1-89BF-ABF3732AF493}"/>
    <dgm:cxn modelId="{254120C8-6E25-4F68-8F5B-1900E5EBA761}" srcId="{8389446F-2108-4183-948F-DC62518C1695}" destId="{174A5FDD-8624-4780-8F5D-2EEDB308B838}" srcOrd="0" destOrd="0" parTransId="{1FD3EC6A-E885-4873-9933-BE08629E7313}" sibTransId="{5016A70D-7372-4F24-A589-3EC85E6FFBAC}"/>
    <dgm:cxn modelId="{A82719CA-6452-0E46-9D41-A4B51024094B}" type="presOf" srcId="{EF71BB1F-6555-4066-90DA-D72E8FCE3C6E}" destId="{BD99C569-E890-4B9E-832A-E1CE7ABD7D83}" srcOrd="0" destOrd="2" presId="urn:microsoft.com/office/officeart/2005/8/layout/vList2"/>
    <dgm:cxn modelId="{916D1FCA-E467-4AB6-B4C2-C9B23605214D}" srcId="{3F8A519B-A355-4742-AF9A-A5FC897EEB0D}" destId="{EF71BB1F-6555-4066-90DA-D72E8FCE3C6E}" srcOrd="2" destOrd="0" parTransId="{69612047-CEF0-42C9-B44F-DB9129A765C6}" sibTransId="{BA2164F6-71AF-4E05-9FCC-3C3212F8834B}"/>
    <dgm:cxn modelId="{1B4A1BE1-490E-4D9E-8FE2-82D16C07685C}" srcId="{3F8A519B-A355-4742-AF9A-A5FC897EEB0D}" destId="{31EBE554-4632-4231-8A07-18F08773CEBF}" srcOrd="1" destOrd="0" parTransId="{53DAD987-00EC-4E38-AAFF-7FEC795C1DEE}" sibTransId="{FE6585FF-3CAF-4012-9909-CD3DA834C6A6}"/>
    <dgm:cxn modelId="{5B59CEEE-AC4E-5443-911B-62C629946FC6}" type="presOf" srcId="{8389446F-2108-4183-948F-DC62518C1695}" destId="{ABEE8A1F-0BE1-4961-ACA8-65D623BCFC1B}" srcOrd="0" destOrd="0" presId="urn:microsoft.com/office/officeart/2005/8/layout/vList2"/>
    <dgm:cxn modelId="{A94340F2-9CF8-4F3F-BD2B-801C849E31BC}" srcId="{987D7439-2A16-4A97-917B-E59E35237B81}" destId="{D0CF2E04-2F79-41FC-B1F5-E03D9D4AB81A}" srcOrd="0" destOrd="0" parTransId="{091CBB36-F56B-4174-AC36-51533ECC64E4}" sibTransId="{D3AB0F4F-3541-484E-B151-05CE9C10958F}"/>
    <dgm:cxn modelId="{4C424CF9-23F4-4182-B6A4-3CD20D34B2C2}" srcId="{3F8A519B-A355-4742-AF9A-A5FC897EEB0D}" destId="{617D6AE1-5322-46DE-8720-E27C1830FD98}" srcOrd="0" destOrd="0" parTransId="{6B407007-C379-4111-9419-397F45555E19}" sibTransId="{7646B56B-54F2-49C0-BF5B-33FF7A8E368D}"/>
    <dgm:cxn modelId="{AD289805-A37F-744E-85A1-B114A8B46690}" type="presParOf" srcId="{97BC81B9-0047-4582-89E9-9B9AFC082BD9}" destId="{ABEE8A1F-0BE1-4961-ACA8-65D623BCFC1B}" srcOrd="0" destOrd="0" presId="urn:microsoft.com/office/officeart/2005/8/layout/vList2"/>
    <dgm:cxn modelId="{55F09114-6D5E-E744-A03D-CE666381042D}" type="presParOf" srcId="{97BC81B9-0047-4582-89E9-9B9AFC082BD9}" destId="{36E611AA-C492-428E-B569-F109113BDFCE}" srcOrd="1" destOrd="0" presId="urn:microsoft.com/office/officeart/2005/8/layout/vList2"/>
    <dgm:cxn modelId="{D7784412-DB48-A741-B8C9-3B60A28851DF}" type="presParOf" srcId="{97BC81B9-0047-4582-89E9-9B9AFC082BD9}" destId="{A7CEB3CD-AF18-435B-B762-0B7899F74477}" srcOrd="2" destOrd="0" presId="urn:microsoft.com/office/officeart/2005/8/layout/vList2"/>
    <dgm:cxn modelId="{12E83C0D-EA1E-EB4B-9B6F-C1843FE695F8}" type="presParOf" srcId="{97BC81B9-0047-4582-89E9-9B9AFC082BD9}" destId="{E4EF4DE3-36EC-4025-BAB9-081C9F911F43}" srcOrd="3" destOrd="0" presId="urn:microsoft.com/office/officeart/2005/8/layout/vList2"/>
    <dgm:cxn modelId="{596EAD06-EFF4-964C-9877-84A6ABFBEBB9}" type="presParOf" srcId="{97BC81B9-0047-4582-89E9-9B9AFC082BD9}" destId="{D1E3F91B-D138-43FE-A40F-EC8834FD62F4}" srcOrd="4" destOrd="0" presId="urn:microsoft.com/office/officeart/2005/8/layout/vList2"/>
    <dgm:cxn modelId="{131FD8F4-95B9-1840-9C32-0B8264A54FA7}" type="presParOf" srcId="{97BC81B9-0047-4582-89E9-9B9AFC082BD9}" destId="{BD99C569-E890-4B9E-832A-E1CE7ABD7D83}"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1621BAF-EA3A-4F33-ADAA-BB3275B78C0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E1C884F-0AE0-4CEE-9AA9-86047EE4AF37}">
      <dgm:prSet/>
      <dgm:spPr>
        <a:solidFill>
          <a:schemeClr val="tx1"/>
        </a:solidFill>
        <a:ln>
          <a:solidFill>
            <a:schemeClr val="tx2"/>
          </a:solidFill>
        </a:ln>
      </dgm:spPr>
      <dgm:t>
        <a:bodyPr/>
        <a:lstStyle/>
        <a:p>
          <a:r>
            <a:rPr lang="en-US" b="1" dirty="0">
              <a:latin typeface="Arial" panose="020B0604020202020204" pitchFamily="34" charset="0"/>
              <a:cs typeface="Arial" panose="020B0604020202020204" pitchFamily="34" charset="0"/>
            </a:rPr>
            <a:t>Annual expense recognition &amp; subsequent amortization of ROU asset depends on lease classification</a:t>
          </a:r>
          <a:endParaRPr lang="en-US" dirty="0">
            <a:latin typeface="Arial" panose="020B0604020202020204" pitchFamily="34" charset="0"/>
            <a:cs typeface="Arial" panose="020B0604020202020204" pitchFamily="34" charset="0"/>
          </a:endParaRPr>
        </a:p>
      </dgm:t>
    </dgm:pt>
    <dgm:pt modelId="{EC9246FC-C058-4015-A48E-7A9E08C5ACB7}" type="parTrans" cxnId="{4A717B48-DC02-4DA3-89B5-FA29098AC181}">
      <dgm:prSet/>
      <dgm:spPr/>
      <dgm:t>
        <a:bodyPr/>
        <a:lstStyle/>
        <a:p>
          <a:endParaRPr lang="en-US"/>
        </a:p>
      </dgm:t>
    </dgm:pt>
    <dgm:pt modelId="{EE9443C6-F651-4F09-8B0E-BBCA14043E54}" type="sibTrans" cxnId="{4A717B48-DC02-4DA3-89B5-FA29098AC181}">
      <dgm:prSet/>
      <dgm:spPr/>
      <dgm:t>
        <a:bodyPr/>
        <a:lstStyle/>
        <a:p>
          <a:endParaRPr lang="en-US"/>
        </a:p>
      </dgm:t>
    </dgm:pt>
    <dgm:pt modelId="{C389CFF4-06AD-48C2-8618-1A9C10D450DE}">
      <dgm:prSet/>
      <dgm:spPr/>
      <dgm:t>
        <a:bodyPr/>
        <a:lstStyle/>
        <a:p>
          <a:pPr>
            <a:buFont typeface="Wingdings" panose="05000000000000000000" pitchFamily="2" charset="2"/>
            <a:buChar char="§"/>
          </a:pPr>
          <a:r>
            <a:rPr lang="en-US" dirty="0">
              <a:solidFill>
                <a:schemeClr val="tx2"/>
              </a:solidFill>
              <a:latin typeface="Arial" panose="020B0604020202020204" pitchFamily="34" charset="0"/>
              <a:cs typeface="Arial" panose="020B0604020202020204" pitchFamily="34" charset="0"/>
            </a:rPr>
            <a:t>Finance lease </a:t>
          </a:r>
        </a:p>
      </dgm:t>
    </dgm:pt>
    <dgm:pt modelId="{AFC14045-D2BE-4C70-B33E-67C195C7CBCF}" type="parTrans" cxnId="{42875E57-D8CD-43BE-BBE4-0CF1A42A0E04}">
      <dgm:prSet/>
      <dgm:spPr/>
      <dgm:t>
        <a:bodyPr/>
        <a:lstStyle/>
        <a:p>
          <a:endParaRPr lang="en-US"/>
        </a:p>
      </dgm:t>
    </dgm:pt>
    <dgm:pt modelId="{90F9A3A6-AC8C-4F09-BF12-7ABFE15DF7BE}" type="sibTrans" cxnId="{42875E57-D8CD-43BE-BBE4-0CF1A42A0E04}">
      <dgm:prSet/>
      <dgm:spPr/>
      <dgm:t>
        <a:bodyPr/>
        <a:lstStyle/>
        <a:p>
          <a:endParaRPr lang="en-US"/>
        </a:p>
      </dgm:t>
    </dgm:pt>
    <dgm:pt modelId="{A1F73750-99DF-4FA5-9E58-D426B9884DFD}">
      <dgm:prSet/>
      <dgm:spPr/>
      <dgm:t>
        <a:bodyPr/>
        <a:lstStyle/>
        <a:p>
          <a:pPr>
            <a:buFont typeface="Arial" panose="020B0604020202020204" pitchFamily="34" charset="0"/>
            <a:buChar char="̶"/>
          </a:pPr>
          <a:r>
            <a:rPr lang="en-US" dirty="0">
              <a:latin typeface="Arial" panose="020B0604020202020204" pitchFamily="34" charset="0"/>
              <a:cs typeface="Arial" panose="020B0604020202020204" pitchFamily="34" charset="0"/>
            </a:rPr>
            <a:t>Unwind liability using the effective interest method </a:t>
          </a:r>
        </a:p>
      </dgm:t>
    </dgm:pt>
    <dgm:pt modelId="{95188DB4-1B98-43A7-92DA-DF35D9C4C1FA}" type="parTrans" cxnId="{845D3E77-EFA5-4BE2-A101-EC1A7B719DAF}">
      <dgm:prSet/>
      <dgm:spPr/>
      <dgm:t>
        <a:bodyPr/>
        <a:lstStyle/>
        <a:p>
          <a:endParaRPr lang="en-US"/>
        </a:p>
      </dgm:t>
    </dgm:pt>
    <dgm:pt modelId="{90917AAF-0D00-4AA6-BAD2-33000E48514D}" type="sibTrans" cxnId="{845D3E77-EFA5-4BE2-A101-EC1A7B719DAF}">
      <dgm:prSet/>
      <dgm:spPr/>
      <dgm:t>
        <a:bodyPr/>
        <a:lstStyle/>
        <a:p>
          <a:endParaRPr lang="en-US"/>
        </a:p>
      </dgm:t>
    </dgm:pt>
    <dgm:pt modelId="{2106CE9C-DB82-44A1-866E-4758E7A653DC}">
      <dgm:prSet/>
      <dgm:spPr/>
      <dgm:t>
        <a:bodyPr/>
        <a:lstStyle/>
        <a:p>
          <a:pPr>
            <a:buFont typeface="Arial" panose="020B0604020202020204" pitchFamily="34" charset="0"/>
            <a:buChar char="̶"/>
          </a:pPr>
          <a:r>
            <a:rPr lang="en-US" dirty="0">
              <a:latin typeface="Arial" panose="020B0604020202020204" pitchFamily="34" charset="0"/>
              <a:cs typeface="Arial" panose="020B0604020202020204" pitchFamily="34" charset="0"/>
            </a:rPr>
            <a:t>Front-loaded expense pattern similar to capital leases under ASC 840 with interest &amp; amortization recognized separately  </a:t>
          </a:r>
        </a:p>
      </dgm:t>
    </dgm:pt>
    <dgm:pt modelId="{FA3F423E-7F7C-4B2A-8B0A-090F23EF87E8}" type="parTrans" cxnId="{26023709-8A58-4054-BC38-760F2C41E19D}">
      <dgm:prSet/>
      <dgm:spPr/>
      <dgm:t>
        <a:bodyPr/>
        <a:lstStyle/>
        <a:p>
          <a:endParaRPr lang="en-US"/>
        </a:p>
      </dgm:t>
    </dgm:pt>
    <dgm:pt modelId="{B4D99610-63A0-4A90-BD19-9A699B3CDB1A}" type="sibTrans" cxnId="{26023709-8A58-4054-BC38-760F2C41E19D}">
      <dgm:prSet/>
      <dgm:spPr/>
      <dgm:t>
        <a:bodyPr/>
        <a:lstStyle/>
        <a:p>
          <a:endParaRPr lang="en-US"/>
        </a:p>
      </dgm:t>
    </dgm:pt>
    <dgm:pt modelId="{8E17D81C-1B58-4514-9F54-6B13766D7C87}">
      <dgm:prSet/>
      <dgm:spPr/>
      <dgm:t>
        <a:bodyPr/>
        <a:lstStyle/>
        <a:p>
          <a:pPr>
            <a:buFont typeface="Arial" panose="020B0604020202020204" pitchFamily="34" charset="0"/>
            <a:buChar char="̶"/>
          </a:pPr>
          <a:r>
            <a:rPr lang="en-US" dirty="0">
              <a:latin typeface="Arial" panose="020B0604020202020204" pitchFamily="34" charset="0"/>
              <a:cs typeface="Arial" panose="020B0604020202020204" pitchFamily="34" charset="0"/>
            </a:rPr>
            <a:t>Interest determined on the lease liability in each period during the lease term as the amount that produces a constant periodic discount rate</a:t>
          </a:r>
        </a:p>
      </dgm:t>
    </dgm:pt>
    <dgm:pt modelId="{2EB5CDAD-5E2D-432F-B09D-B56626E93495}" type="parTrans" cxnId="{3E5D1FE5-1A8A-4C31-9E3C-AF9BC041C20F}">
      <dgm:prSet/>
      <dgm:spPr/>
      <dgm:t>
        <a:bodyPr/>
        <a:lstStyle/>
        <a:p>
          <a:endParaRPr lang="en-US"/>
        </a:p>
      </dgm:t>
    </dgm:pt>
    <dgm:pt modelId="{687DE273-DF9E-4975-A57D-5FC542E3259F}" type="sibTrans" cxnId="{3E5D1FE5-1A8A-4C31-9E3C-AF9BC041C20F}">
      <dgm:prSet/>
      <dgm:spPr/>
      <dgm:t>
        <a:bodyPr/>
        <a:lstStyle/>
        <a:p>
          <a:endParaRPr lang="en-US"/>
        </a:p>
      </dgm:t>
    </dgm:pt>
    <dgm:pt modelId="{8C9D796E-8C68-4A14-9E86-43754CB977DA}">
      <dgm:prSet/>
      <dgm:spPr/>
      <dgm:t>
        <a:bodyPr/>
        <a:lstStyle/>
        <a:p>
          <a:pPr>
            <a:buFont typeface="Arial" panose="020B0604020202020204" pitchFamily="34" charset="0"/>
            <a:buChar char="̶"/>
          </a:pPr>
          <a:r>
            <a:rPr lang="en-US" dirty="0">
              <a:latin typeface="Arial" panose="020B0604020202020204" pitchFamily="34" charset="0"/>
              <a:cs typeface="Arial" panose="020B0604020202020204" pitchFamily="34" charset="0"/>
            </a:rPr>
            <a:t>ROU asset generally amortized on a straight-line basis</a:t>
          </a:r>
        </a:p>
      </dgm:t>
    </dgm:pt>
    <dgm:pt modelId="{C4A3C385-C7D8-40B8-84B4-02DA5997CBCB}" type="parTrans" cxnId="{E4A11374-D5D5-4634-81C9-D821376DAAF3}">
      <dgm:prSet/>
      <dgm:spPr/>
      <dgm:t>
        <a:bodyPr/>
        <a:lstStyle/>
        <a:p>
          <a:endParaRPr lang="en-US"/>
        </a:p>
      </dgm:t>
    </dgm:pt>
    <dgm:pt modelId="{631E4ED6-4716-45B6-9B79-570B3CA55E5F}" type="sibTrans" cxnId="{E4A11374-D5D5-4634-81C9-D821376DAAF3}">
      <dgm:prSet/>
      <dgm:spPr/>
      <dgm:t>
        <a:bodyPr/>
        <a:lstStyle/>
        <a:p>
          <a:endParaRPr lang="en-US"/>
        </a:p>
      </dgm:t>
    </dgm:pt>
    <dgm:pt modelId="{22CA977C-1C16-4A78-8ABF-D333701C487A}" type="pres">
      <dgm:prSet presAssocID="{B1621BAF-EA3A-4F33-ADAA-BB3275B78C05}" presName="linear" presStyleCnt="0">
        <dgm:presLayoutVars>
          <dgm:animLvl val="lvl"/>
          <dgm:resizeHandles val="exact"/>
        </dgm:presLayoutVars>
      </dgm:prSet>
      <dgm:spPr/>
    </dgm:pt>
    <dgm:pt modelId="{C35DF1ED-8BF0-4345-90C2-A99731CC01DD}" type="pres">
      <dgm:prSet presAssocID="{2E1C884F-0AE0-4CEE-9AA9-86047EE4AF37}" presName="parentText" presStyleLbl="node1" presStyleIdx="0" presStyleCnt="1" custLinFactNeighborY="-7770">
        <dgm:presLayoutVars>
          <dgm:chMax val="0"/>
          <dgm:bulletEnabled val="1"/>
        </dgm:presLayoutVars>
      </dgm:prSet>
      <dgm:spPr/>
    </dgm:pt>
    <dgm:pt modelId="{3788152A-BDFC-4521-A547-13974CF3C461}" type="pres">
      <dgm:prSet presAssocID="{2E1C884F-0AE0-4CEE-9AA9-86047EE4AF37}" presName="childText" presStyleLbl="revTx" presStyleIdx="0" presStyleCnt="1">
        <dgm:presLayoutVars>
          <dgm:bulletEnabled val="1"/>
        </dgm:presLayoutVars>
      </dgm:prSet>
      <dgm:spPr/>
    </dgm:pt>
  </dgm:ptLst>
  <dgm:cxnLst>
    <dgm:cxn modelId="{26023709-8A58-4054-BC38-760F2C41E19D}" srcId="{C389CFF4-06AD-48C2-8618-1A9C10D450DE}" destId="{2106CE9C-DB82-44A1-866E-4758E7A653DC}" srcOrd="1" destOrd="0" parTransId="{FA3F423E-7F7C-4B2A-8B0A-090F23EF87E8}" sibTransId="{B4D99610-63A0-4A90-BD19-9A699B3CDB1A}"/>
    <dgm:cxn modelId="{6EBBB71C-6ACC-4FD8-A9C2-C69795FCF599}" type="presOf" srcId="{B1621BAF-EA3A-4F33-ADAA-BB3275B78C05}" destId="{22CA977C-1C16-4A78-8ABF-D333701C487A}" srcOrd="0" destOrd="0" presId="urn:microsoft.com/office/officeart/2005/8/layout/vList2"/>
    <dgm:cxn modelId="{6D11DD43-01D1-4F3C-846C-CAAB424CD513}" type="presOf" srcId="{A1F73750-99DF-4FA5-9E58-D426B9884DFD}" destId="{3788152A-BDFC-4521-A547-13974CF3C461}" srcOrd="0" destOrd="1" presId="urn:microsoft.com/office/officeart/2005/8/layout/vList2"/>
    <dgm:cxn modelId="{4A717B48-DC02-4DA3-89B5-FA29098AC181}" srcId="{B1621BAF-EA3A-4F33-ADAA-BB3275B78C05}" destId="{2E1C884F-0AE0-4CEE-9AA9-86047EE4AF37}" srcOrd="0" destOrd="0" parTransId="{EC9246FC-C058-4015-A48E-7A9E08C5ACB7}" sibTransId="{EE9443C6-F651-4F09-8B0E-BBCA14043E54}"/>
    <dgm:cxn modelId="{E4A11374-D5D5-4634-81C9-D821376DAAF3}" srcId="{C389CFF4-06AD-48C2-8618-1A9C10D450DE}" destId="{8C9D796E-8C68-4A14-9E86-43754CB977DA}" srcOrd="3" destOrd="0" parTransId="{C4A3C385-C7D8-40B8-84B4-02DA5997CBCB}" sibTransId="{631E4ED6-4716-45B6-9B79-570B3CA55E5F}"/>
    <dgm:cxn modelId="{845D3E77-EFA5-4BE2-A101-EC1A7B719DAF}" srcId="{C389CFF4-06AD-48C2-8618-1A9C10D450DE}" destId="{A1F73750-99DF-4FA5-9E58-D426B9884DFD}" srcOrd="0" destOrd="0" parTransId="{95188DB4-1B98-43A7-92DA-DF35D9C4C1FA}" sibTransId="{90917AAF-0D00-4AA6-BAD2-33000E48514D}"/>
    <dgm:cxn modelId="{42875E57-D8CD-43BE-BBE4-0CF1A42A0E04}" srcId="{2E1C884F-0AE0-4CEE-9AA9-86047EE4AF37}" destId="{C389CFF4-06AD-48C2-8618-1A9C10D450DE}" srcOrd="0" destOrd="0" parTransId="{AFC14045-D2BE-4C70-B33E-67C195C7CBCF}" sibTransId="{90F9A3A6-AC8C-4F09-BF12-7ABFE15DF7BE}"/>
    <dgm:cxn modelId="{95BB72B1-9AC8-4D15-934B-B39180D67265}" type="presOf" srcId="{8E17D81C-1B58-4514-9F54-6B13766D7C87}" destId="{3788152A-BDFC-4521-A547-13974CF3C461}" srcOrd="0" destOrd="3" presId="urn:microsoft.com/office/officeart/2005/8/layout/vList2"/>
    <dgm:cxn modelId="{12A290D4-42CE-44E8-9295-97F0D7039C83}" type="presOf" srcId="{C389CFF4-06AD-48C2-8618-1A9C10D450DE}" destId="{3788152A-BDFC-4521-A547-13974CF3C461}" srcOrd="0" destOrd="0" presId="urn:microsoft.com/office/officeart/2005/8/layout/vList2"/>
    <dgm:cxn modelId="{AD156AD5-6E2E-4343-B874-3DF3E17EA4EE}" type="presOf" srcId="{2106CE9C-DB82-44A1-866E-4758E7A653DC}" destId="{3788152A-BDFC-4521-A547-13974CF3C461}" srcOrd="0" destOrd="2" presId="urn:microsoft.com/office/officeart/2005/8/layout/vList2"/>
    <dgm:cxn modelId="{3E5D1FE5-1A8A-4C31-9E3C-AF9BC041C20F}" srcId="{C389CFF4-06AD-48C2-8618-1A9C10D450DE}" destId="{8E17D81C-1B58-4514-9F54-6B13766D7C87}" srcOrd="2" destOrd="0" parTransId="{2EB5CDAD-5E2D-432F-B09D-B56626E93495}" sibTransId="{687DE273-DF9E-4975-A57D-5FC542E3259F}"/>
    <dgm:cxn modelId="{1D0CFDE6-DF49-4105-9244-5B0A9A06529B}" type="presOf" srcId="{2E1C884F-0AE0-4CEE-9AA9-86047EE4AF37}" destId="{C35DF1ED-8BF0-4345-90C2-A99731CC01DD}" srcOrd="0" destOrd="0" presId="urn:microsoft.com/office/officeart/2005/8/layout/vList2"/>
    <dgm:cxn modelId="{0A3793EA-6B4F-4814-A43E-4FAA747C81CC}" type="presOf" srcId="{8C9D796E-8C68-4A14-9E86-43754CB977DA}" destId="{3788152A-BDFC-4521-A547-13974CF3C461}" srcOrd="0" destOrd="4" presId="urn:microsoft.com/office/officeart/2005/8/layout/vList2"/>
    <dgm:cxn modelId="{16C81A01-381A-4D54-98BF-2B34670A46BA}" type="presParOf" srcId="{22CA977C-1C16-4A78-8ABF-D333701C487A}" destId="{C35DF1ED-8BF0-4345-90C2-A99731CC01DD}" srcOrd="0" destOrd="0" presId="urn:microsoft.com/office/officeart/2005/8/layout/vList2"/>
    <dgm:cxn modelId="{4FC6B270-2867-4440-9C84-77D99233EFBF}" type="presParOf" srcId="{22CA977C-1C16-4A78-8ABF-D333701C487A}" destId="{3788152A-BDFC-4521-A547-13974CF3C461}"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B2400CD-4BD8-45BD-81E5-46B34AAFB1E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894487-634B-4CDF-98DE-F79B2FD74CDC}">
      <dgm:prSet custT="1"/>
      <dgm:spPr>
        <a:solidFill>
          <a:schemeClr val="tx1"/>
        </a:solidFill>
        <a:ln>
          <a:solidFill>
            <a:schemeClr val="tx2"/>
          </a:solidFill>
        </a:ln>
      </dgm:spPr>
      <dgm:t>
        <a:bodyPr/>
        <a:lstStyle/>
        <a:p>
          <a:r>
            <a:rPr lang="en-US" sz="3600" b="1" dirty="0">
              <a:latin typeface="Arial" panose="020B0604020202020204" pitchFamily="34" charset="0"/>
              <a:cs typeface="Arial" panose="020B0604020202020204" pitchFamily="34" charset="0"/>
            </a:rPr>
            <a:t>Choices</a:t>
          </a:r>
          <a:endParaRPr lang="en-US" sz="3600" dirty="0">
            <a:latin typeface="Arial" panose="020B0604020202020204" pitchFamily="34" charset="0"/>
            <a:cs typeface="Arial" panose="020B0604020202020204" pitchFamily="34" charset="0"/>
          </a:endParaRPr>
        </a:p>
      </dgm:t>
    </dgm:pt>
    <dgm:pt modelId="{E1AE65B5-8DAE-4D5D-B703-E766DE2D6E26}" type="parTrans" cxnId="{03B2DD87-B4BC-4224-8651-99F233C3061B}">
      <dgm:prSet/>
      <dgm:spPr/>
      <dgm:t>
        <a:bodyPr/>
        <a:lstStyle/>
        <a:p>
          <a:endParaRPr lang="en-US"/>
        </a:p>
      </dgm:t>
    </dgm:pt>
    <dgm:pt modelId="{5EF6C7F1-BA78-4017-8D11-5A65D8EAF8F9}" type="sibTrans" cxnId="{03B2DD87-B4BC-4224-8651-99F233C3061B}">
      <dgm:prSet/>
      <dgm:spPr/>
      <dgm:t>
        <a:bodyPr/>
        <a:lstStyle/>
        <a:p>
          <a:endParaRPr lang="en-US"/>
        </a:p>
      </dgm:t>
    </dgm:pt>
    <dgm:pt modelId="{9B1DA5B5-768F-4071-8FD1-2224FE88009C}">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Use the rate charged by the lessor if known</a:t>
          </a:r>
        </a:p>
      </dgm:t>
    </dgm:pt>
    <dgm:pt modelId="{B0D1C29E-F47C-41ED-ACD4-3E7C8A0059F1}" type="parTrans" cxnId="{B5C2164F-5244-46D4-9675-8A6F25F91086}">
      <dgm:prSet/>
      <dgm:spPr/>
      <dgm:t>
        <a:bodyPr/>
        <a:lstStyle/>
        <a:p>
          <a:endParaRPr lang="en-US"/>
        </a:p>
      </dgm:t>
    </dgm:pt>
    <dgm:pt modelId="{7901DA3A-A0B0-48E5-9FAE-33F0031B5662}" type="sibTrans" cxnId="{B5C2164F-5244-46D4-9675-8A6F25F91086}">
      <dgm:prSet/>
      <dgm:spPr/>
      <dgm:t>
        <a:bodyPr/>
        <a:lstStyle/>
        <a:p>
          <a:endParaRPr lang="en-US"/>
        </a:p>
      </dgm:t>
    </dgm:pt>
    <dgm:pt modelId="{D7BC7D48-F8E5-4502-A817-0C17970EBA86}">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The incremental borrowing rate</a:t>
          </a:r>
        </a:p>
      </dgm:t>
    </dgm:pt>
    <dgm:pt modelId="{630B7489-91C4-47CF-A4DF-78E9AAB140B8}" type="parTrans" cxnId="{9595EB4C-0F3B-4B37-B976-C726AFE96292}">
      <dgm:prSet/>
      <dgm:spPr/>
      <dgm:t>
        <a:bodyPr/>
        <a:lstStyle/>
        <a:p>
          <a:endParaRPr lang="en-US"/>
        </a:p>
      </dgm:t>
    </dgm:pt>
    <dgm:pt modelId="{A19DF41C-389B-4D2E-809E-39FD09B9CABD}" type="sibTrans" cxnId="{9595EB4C-0F3B-4B37-B976-C726AFE96292}">
      <dgm:prSet/>
      <dgm:spPr/>
      <dgm:t>
        <a:bodyPr/>
        <a:lstStyle/>
        <a:p>
          <a:endParaRPr lang="en-US"/>
        </a:p>
      </dgm:t>
    </dgm:pt>
    <dgm:pt modelId="{7EB84A14-A57B-497D-BFF7-E3B78B61052A}">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All private companies &amp; NFPs </a:t>
          </a:r>
          <a:r>
            <a:rPr lang="en-US" u="sng" dirty="0">
              <a:latin typeface="Arial" panose="020B0604020202020204" pitchFamily="34" charset="0"/>
              <a:cs typeface="Arial" panose="020B0604020202020204" pitchFamily="34" charset="0"/>
            </a:rPr>
            <a:t>may elect</a:t>
          </a:r>
          <a:r>
            <a:rPr lang="en-US" dirty="0">
              <a:latin typeface="Arial" panose="020B0604020202020204" pitchFamily="34" charset="0"/>
              <a:cs typeface="Arial" panose="020B0604020202020204" pitchFamily="34" charset="0"/>
            </a:rPr>
            <a:t> to use the risk-free rate rather than its borrowing rate (&amp; can use both by class of underlying asset) </a:t>
          </a:r>
        </a:p>
      </dgm:t>
    </dgm:pt>
    <dgm:pt modelId="{F494FAF4-644D-4B7E-AA24-DDDBA0DEBCF2}" type="parTrans" cxnId="{45DF30B0-7D8A-44AE-A7AE-3E8105479CEB}">
      <dgm:prSet/>
      <dgm:spPr/>
      <dgm:t>
        <a:bodyPr/>
        <a:lstStyle/>
        <a:p>
          <a:endParaRPr lang="en-US"/>
        </a:p>
      </dgm:t>
    </dgm:pt>
    <dgm:pt modelId="{77AC75A1-1726-4A17-AD4C-1B003E1BAA73}" type="sibTrans" cxnId="{45DF30B0-7D8A-44AE-A7AE-3E8105479CEB}">
      <dgm:prSet/>
      <dgm:spPr/>
      <dgm:t>
        <a:bodyPr/>
        <a:lstStyle/>
        <a:p>
          <a:endParaRPr lang="en-US"/>
        </a:p>
      </dgm:t>
    </dgm:pt>
    <dgm:pt modelId="{0791417E-099F-483A-A080-019EE12086B3}">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Can use the rate as of the implementation date (no need to go back in time)</a:t>
          </a:r>
        </a:p>
      </dgm:t>
    </dgm:pt>
    <dgm:pt modelId="{FE420083-791E-4618-84B9-AC1958ED4148}" type="parTrans" cxnId="{1E8711C5-1626-45CB-8D40-3DD4CA4A5589}">
      <dgm:prSet/>
      <dgm:spPr/>
      <dgm:t>
        <a:bodyPr/>
        <a:lstStyle/>
        <a:p>
          <a:endParaRPr lang="en-US"/>
        </a:p>
      </dgm:t>
    </dgm:pt>
    <dgm:pt modelId="{09F0B6F7-7B33-4098-AB8C-15D0E6B829FD}" type="sibTrans" cxnId="{1E8711C5-1626-45CB-8D40-3DD4CA4A5589}">
      <dgm:prSet/>
      <dgm:spPr/>
      <dgm:t>
        <a:bodyPr/>
        <a:lstStyle/>
        <a:p>
          <a:endParaRPr lang="en-US"/>
        </a:p>
      </dgm:t>
    </dgm:pt>
    <dgm:pt modelId="{E6485D26-B707-4E20-B648-106B475F5107}">
      <dgm:prSet/>
      <dgm:spPr/>
      <dgm:t>
        <a:bodyPr/>
        <a:lstStyle/>
        <a:p>
          <a:pPr>
            <a:buFont typeface="Wingdings" panose="05000000000000000000" pitchFamily="2" charset="2"/>
            <a:buChar char="§"/>
          </a:pPr>
          <a:r>
            <a:rPr lang="en-US" dirty="0">
              <a:latin typeface="Arial" panose="020B0604020202020204" pitchFamily="34" charset="0"/>
              <a:cs typeface="Arial" panose="020B0604020202020204" pitchFamily="34" charset="0"/>
            </a:rPr>
            <a:t>Clarifications made in ASU 2021-09</a:t>
          </a:r>
        </a:p>
      </dgm:t>
    </dgm:pt>
    <dgm:pt modelId="{AA7F83C7-1C84-4135-AFF4-D1F757D185A1}" type="parTrans" cxnId="{45FB0643-2AB9-4C4B-BF8B-34A8F9FD4ECC}">
      <dgm:prSet/>
      <dgm:spPr/>
      <dgm:t>
        <a:bodyPr/>
        <a:lstStyle/>
        <a:p>
          <a:endParaRPr lang="en-US"/>
        </a:p>
      </dgm:t>
    </dgm:pt>
    <dgm:pt modelId="{243074F2-B7FA-40A5-AC9C-5585C941FC4F}" type="sibTrans" cxnId="{45FB0643-2AB9-4C4B-BF8B-34A8F9FD4ECC}">
      <dgm:prSet/>
      <dgm:spPr/>
      <dgm:t>
        <a:bodyPr/>
        <a:lstStyle/>
        <a:p>
          <a:endParaRPr lang="en-US"/>
        </a:p>
      </dgm:t>
    </dgm:pt>
    <dgm:pt modelId="{B3E32914-1438-48C7-8678-BFCB629C5169}" type="pres">
      <dgm:prSet presAssocID="{1B2400CD-4BD8-45BD-81E5-46B34AAFB1EB}" presName="linear" presStyleCnt="0">
        <dgm:presLayoutVars>
          <dgm:animLvl val="lvl"/>
          <dgm:resizeHandles val="exact"/>
        </dgm:presLayoutVars>
      </dgm:prSet>
      <dgm:spPr/>
    </dgm:pt>
    <dgm:pt modelId="{04288A6B-72DE-4393-87A8-7037E2AD7703}" type="pres">
      <dgm:prSet presAssocID="{83894487-634B-4CDF-98DE-F79B2FD74CDC}" presName="parentText" presStyleLbl="node1" presStyleIdx="0" presStyleCnt="1" custLinFactNeighborX="-1102" custLinFactNeighborY="-2865">
        <dgm:presLayoutVars>
          <dgm:chMax val="0"/>
          <dgm:bulletEnabled val="1"/>
        </dgm:presLayoutVars>
      </dgm:prSet>
      <dgm:spPr/>
    </dgm:pt>
    <dgm:pt modelId="{A9466131-6C35-43BD-9DEA-19036B3CB1D7}" type="pres">
      <dgm:prSet presAssocID="{83894487-634B-4CDF-98DE-F79B2FD74CDC}" presName="childText" presStyleLbl="revTx" presStyleIdx="0" presStyleCnt="1">
        <dgm:presLayoutVars>
          <dgm:bulletEnabled val="1"/>
        </dgm:presLayoutVars>
      </dgm:prSet>
      <dgm:spPr/>
    </dgm:pt>
  </dgm:ptLst>
  <dgm:cxnLst>
    <dgm:cxn modelId="{3E2C6C3E-CFF6-4E7D-9136-5434E4377CB1}" type="presOf" srcId="{9B1DA5B5-768F-4071-8FD1-2224FE88009C}" destId="{A9466131-6C35-43BD-9DEA-19036B3CB1D7}" srcOrd="0" destOrd="0" presId="urn:microsoft.com/office/officeart/2005/8/layout/vList2"/>
    <dgm:cxn modelId="{45FB0643-2AB9-4C4B-BF8B-34A8F9FD4ECC}" srcId="{83894487-634B-4CDF-98DE-F79B2FD74CDC}" destId="{E6485D26-B707-4E20-B648-106B475F5107}" srcOrd="4" destOrd="0" parTransId="{AA7F83C7-1C84-4135-AFF4-D1F757D185A1}" sibTransId="{243074F2-B7FA-40A5-AC9C-5585C941FC4F}"/>
    <dgm:cxn modelId="{6A100F67-EE63-494F-8428-14F3328E01AE}" type="presOf" srcId="{E6485D26-B707-4E20-B648-106B475F5107}" destId="{A9466131-6C35-43BD-9DEA-19036B3CB1D7}" srcOrd="0" destOrd="4" presId="urn:microsoft.com/office/officeart/2005/8/layout/vList2"/>
    <dgm:cxn modelId="{23E24067-7197-49D7-AC21-757374005D76}" type="presOf" srcId="{7EB84A14-A57B-497D-BFF7-E3B78B61052A}" destId="{A9466131-6C35-43BD-9DEA-19036B3CB1D7}" srcOrd="0" destOrd="2" presId="urn:microsoft.com/office/officeart/2005/8/layout/vList2"/>
    <dgm:cxn modelId="{9595EB4C-0F3B-4B37-B976-C726AFE96292}" srcId="{83894487-634B-4CDF-98DE-F79B2FD74CDC}" destId="{D7BC7D48-F8E5-4502-A817-0C17970EBA86}" srcOrd="1" destOrd="0" parTransId="{630B7489-91C4-47CF-A4DF-78E9AAB140B8}" sibTransId="{A19DF41C-389B-4D2E-809E-39FD09B9CABD}"/>
    <dgm:cxn modelId="{B5C2164F-5244-46D4-9675-8A6F25F91086}" srcId="{83894487-634B-4CDF-98DE-F79B2FD74CDC}" destId="{9B1DA5B5-768F-4071-8FD1-2224FE88009C}" srcOrd="0" destOrd="0" parTransId="{B0D1C29E-F47C-41ED-ACD4-3E7C8A0059F1}" sibTransId="{7901DA3A-A0B0-48E5-9FAE-33F0031B5662}"/>
    <dgm:cxn modelId="{5C6D3F50-DF9A-439B-80FE-A7FDA90DC13E}" type="presOf" srcId="{1B2400CD-4BD8-45BD-81E5-46B34AAFB1EB}" destId="{B3E32914-1438-48C7-8678-BFCB629C5169}" srcOrd="0" destOrd="0" presId="urn:microsoft.com/office/officeart/2005/8/layout/vList2"/>
    <dgm:cxn modelId="{37BBB051-2E82-4F8C-B19D-C0F0DDBDFF90}" type="presOf" srcId="{D7BC7D48-F8E5-4502-A817-0C17970EBA86}" destId="{A9466131-6C35-43BD-9DEA-19036B3CB1D7}" srcOrd="0" destOrd="1" presId="urn:microsoft.com/office/officeart/2005/8/layout/vList2"/>
    <dgm:cxn modelId="{8B986E82-F67D-4F53-8664-576242C73CFD}" type="presOf" srcId="{83894487-634B-4CDF-98DE-F79B2FD74CDC}" destId="{04288A6B-72DE-4393-87A8-7037E2AD7703}" srcOrd="0" destOrd="0" presId="urn:microsoft.com/office/officeart/2005/8/layout/vList2"/>
    <dgm:cxn modelId="{03B2DD87-B4BC-4224-8651-99F233C3061B}" srcId="{1B2400CD-4BD8-45BD-81E5-46B34AAFB1EB}" destId="{83894487-634B-4CDF-98DE-F79B2FD74CDC}" srcOrd="0" destOrd="0" parTransId="{E1AE65B5-8DAE-4D5D-B703-E766DE2D6E26}" sibTransId="{5EF6C7F1-BA78-4017-8D11-5A65D8EAF8F9}"/>
    <dgm:cxn modelId="{45DF30B0-7D8A-44AE-A7AE-3E8105479CEB}" srcId="{83894487-634B-4CDF-98DE-F79B2FD74CDC}" destId="{7EB84A14-A57B-497D-BFF7-E3B78B61052A}" srcOrd="2" destOrd="0" parTransId="{F494FAF4-644D-4B7E-AA24-DDDBA0DEBCF2}" sibTransId="{77AC75A1-1726-4A17-AD4C-1B003E1BAA73}"/>
    <dgm:cxn modelId="{1E8711C5-1626-45CB-8D40-3DD4CA4A5589}" srcId="{83894487-634B-4CDF-98DE-F79B2FD74CDC}" destId="{0791417E-099F-483A-A080-019EE12086B3}" srcOrd="3" destOrd="0" parTransId="{FE420083-791E-4618-84B9-AC1958ED4148}" sibTransId="{09F0B6F7-7B33-4098-AB8C-15D0E6B829FD}"/>
    <dgm:cxn modelId="{755C1CE8-DF38-49D3-B986-B2E4E92807F3}" type="presOf" srcId="{0791417E-099F-483A-A080-019EE12086B3}" destId="{A9466131-6C35-43BD-9DEA-19036B3CB1D7}" srcOrd="0" destOrd="3" presId="urn:microsoft.com/office/officeart/2005/8/layout/vList2"/>
    <dgm:cxn modelId="{ABBFEA20-1050-4D73-A041-0251192C3884}" type="presParOf" srcId="{B3E32914-1438-48C7-8678-BFCB629C5169}" destId="{04288A6B-72DE-4393-87A8-7037E2AD7703}" srcOrd="0" destOrd="0" presId="urn:microsoft.com/office/officeart/2005/8/layout/vList2"/>
    <dgm:cxn modelId="{3B19D226-131F-44D3-8BC7-1D059D2E1D25}" type="presParOf" srcId="{B3E32914-1438-48C7-8678-BFCB629C5169}" destId="{A9466131-6C35-43BD-9DEA-19036B3CB1D7}"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DEC4141-04FF-487B-87BD-96680A96E71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1710524-CCA8-457A-8817-6B0F79E97950}">
      <dgm:prSet/>
      <dgm:spPr>
        <a:noFill/>
        <a:ln>
          <a:solidFill>
            <a:schemeClr val="tx2"/>
          </a:solidFill>
        </a:ln>
      </dgm:spPr>
      <dgm:t>
        <a:bodyPr/>
        <a:lstStyle/>
        <a:p>
          <a:r>
            <a:rPr lang="en-US" dirty="0">
              <a:solidFill>
                <a:schemeClr val="tx1"/>
              </a:solidFill>
              <a:latin typeface="Arial" panose="020B0604020202020204" pitchFamily="34" charset="0"/>
              <a:cs typeface="Arial" panose="020B0604020202020204" pitchFamily="34" charset="0"/>
            </a:rPr>
            <a:t>Effective for fiscal years beginning after June 15, 2021 (effective now)</a:t>
          </a:r>
        </a:p>
      </dgm:t>
    </dgm:pt>
    <dgm:pt modelId="{91A1C4E0-CD6D-4A9D-B7AF-72C831F36721}" type="parTrans" cxnId="{A2392A6A-346C-46ED-AD9F-863BFCAFC027}">
      <dgm:prSet/>
      <dgm:spPr/>
      <dgm:t>
        <a:bodyPr/>
        <a:lstStyle/>
        <a:p>
          <a:endParaRPr lang="en-US">
            <a:latin typeface="Arial" panose="020B0604020202020204" pitchFamily="34" charset="0"/>
            <a:cs typeface="Arial" panose="020B0604020202020204" pitchFamily="34" charset="0"/>
          </a:endParaRPr>
        </a:p>
      </dgm:t>
    </dgm:pt>
    <dgm:pt modelId="{47E548C6-3AD3-4673-A57C-F3599D259792}" type="sibTrans" cxnId="{A2392A6A-346C-46ED-AD9F-863BFCAFC027}">
      <dgm:prSet/>
      <dgm:spPr/>
      <dgm:t>
        <a:bodyPr/>
        <a:lstStyle/>
        <a:p>
          <a:endParaRPr lang="en-US">
            <a:latin typeface="Arial" panose="020B0604020202020204" pitchFamily="34" charset="0"/>
            <a:cs typeface="Arial" panose="020B0604020202020204" pitchFamily="34" charset="0"/>
          </a:endParaRPr>
        </a:p>
      </dgm:t>
    </dgm:pt>
    <dgm:pt modelId="{06C752C2-0EFF-4F73-A03D-D73E4C93E173}">
      <dgm:prSet/>
      <dgm:spPr>
        <a:noFill/>
        <a:ln>
          <a:solidFill>
            <a:schemeClr val="tx2"/>
          </a:solidFill>
        </a:ln>
      </dgm:spPr>
      <dgm:t>
        <a:bodyPr/>
        <a:lstStyle/>
        <a:p>
          <a:r>
            <a:rPr lang="en-US" dirty="0">
              <a:solidFill>
                <a:schemeClr val="tx1"/>
              </a:solidFill>
              <a:latin typeface="Arial" panose="020B0604020202020204" pitchFamily="34" charset="0"/>
              <a:cs typeface="Arial" panose="020B0604020202020204" pitchFamily="34" charset="0"/>
            </a:rPr>
            <a:t>Purpose – increase transparency of about the measurement of contributed nonfinancial assets</a:t>
          </a:r>
        </a:p>
      </dgm:t>
    </dgm:pt>
    <dgm:pt modelId="{ECB1FAE4-2F0F-4641-964C-4D2C713C1EEC}" type="parTrans" cxnId="{E990E38D-1E17-4F15-8E3F-D4562EAC24D4}">
      <dgm:prSet/>
      <dgm:spPr/>
      <dgm:t>
        <a:bodyPr/>
        <a:lstStyle/>
        <a:p>
          <a:endParaRPr lang="en-US">
            <a:latin typeface="Arial" panose="020B0604020202020204" pitchFamily="34" charset="0"/>
            <a:cs typeface="Arial" panose="020B0604020202020204" pitchFamily="34" charset="0"/>
          </a:endParaRPr>
        </a:p>
      </dgm:t>
    </dgm:pt>
    <dgm:pt modelId="{65B0DEDC-E426-4A3D-918B-020CAEA80335}" type="sibTrans" cxnId="{E990E38D-1E17-4F15-8E3F-D4562EAC24D4}">
      <dgm:prSet/>
      <dgm:spPr/>
      <dgm:t>
        <a:bodyPr/>
        <a:lstStyle/>
        <a:p>
          <a:endParaRPr lang="en-US">
            <a:latin typeface="Arial" panose="020B0604020202020204" pitchFamily="34" charset="0"/>
            <a:cs typeface="Arial" panose="020B0604020202020204" pitchFamily="34" charset="0"/>
          </a:endParaRPr>
        </a:p>
      </dgm:t>
    </dgm:pt>
    <dgm:pt modelId="{EBF355E0-AE27-4C22-8F9D-A7421E0C3E6A}">
      <dgm:prSet/>
      <dgm:spPr>
        <a:noFill/>
        <a:ln>
          <a:solidFill>
            <a:schemeClr val="tx2"/>
          </a:solidFill>
        </a:ln>
      </dgm:spPr>
      <dgm:t>
        <a:bodyPr/>
        <a:lstStyle/>
        <a:p>
          <a:r>
            <a:rPr lang="en-US" dirty="0">
              <a:solidFill>
                <a:schemeClr val="tx1"/>
              </a:solidFill>
              <a:latin typeface="Arial" panose="020B0604020202020204" pitchFamily="34" charset="0"/>
              <a:cs typeface="Arial" panose="020B0604020202020204" pitchFamily="34" charset="0"/>
            </a:rPr>
            <a:t>Does not change fair value measurement requirements</a:t>
          </a:r>
        </a:p>
      </dgm:t>
    </dgm:pt>
    <dgm:pt modelId="{B9121B07-6FC9-4A57-BA21-1B18E2BDA411}" type="parTrans" cxnId="{175E24CD-8108-4E01-B8D7-173D4B3853A5}">
      <dgm:prSet/>
      <dgm:spPr/>
      <dgm:t>
        <a:bodyPr/>
        <a:lstStyle/>
        <a:p>
          <a:endParaRPr lang="en-US">
            <a:latin typeface="Arial" panose="020B0604020202020204" pitchFamily="34" charset="0"/>
            <a:cs typeface="Arial" panose="020B0604020202020204" pitchFamily="34" charset="0"/>
          </a:endParaRPr>
        </a:p>
      </dgm:t>
    </dgm:pt>
    <dgm:pt modelId="{E975314A-D89A-4AE2-BB60-060BD6D86C9C}" type="sibTrans" cxnId="{175E24CD-8108-4E01-B8D7-173D4B3853A5}">
      <dgm:prSet/>
      <dgm:spPr/>
      <dgm:t>
        <a:bodyPr/>
        <a:lstStyle/>
        <a:p>
          <a:endParaRPr lang="en-US">
            <a:latin typeface="Arial" panose="020B0604020202020204" pitchFamily="34" charset="0"/>
            <a:cs typeface="Arial" panose="020B0604020202020204" pitchFamily="34" charset="0"/>
          </a:endParaRPr>
        </a:p>
      </dgm:t>
    </dgm:pt>
    <dgm:pt modelId="{0D379B8D-EFB2-4323-BEA1-E109DA86E56C}">
      <dgm:prSet/>
      <dgm:spPr>
        <a:noFill/>
        <a:ln>
          <a:solidFill>
            <a:schemeClr val="tx2"/>
          </a:solidFill>
        </a:ln>
      </dgm:spPr>
      <dgm:t>
        <a:bodyPr/>
        <a:lstStyle/>
        <a:p>
          <a:r>
            <a:rPr lang="en-US" dirty="0">
              <a:solidFill>
                <a:schemeClr val="tx1"/>
              </a:solidFill>
              <a:latin typeface="Arial" panose="020B0604020202020204" pitchFamily="34" charset="0"/>
              <a:cs typeface="Arial" panose="020B0604020202020204" pitchFamily="34" charset="0"/>
            </a:rPr>
            <a:t>Contributed nonfinancial assets presented as a separate line in statement of activities</a:t>
          </a:r>
        </a:p>
      </dgm:t>
    </dgm:pt>
    <dgm:pt modelId="{7B746BF2-51B7-4D68-A9B2-3A69DC701064}" type="parTrans" cxnId="{C9EA1E37-3B6A-4559-8E54-DDBD29ACD4BD}">
      <dgm:prSet/>
      <dgm:spPr/>
      <dgm:t>
        <a:bodyPr/>
        <a:lstStyle/>
        <a:p>
          <a:endParaRPr lang="en-US">
            <a:latin typeface="Arial" panose="020B0604020202020204" pitchFamily="34" charset="0"/>
            <a:cs typeface="Arial" panose="020B0604020202020204" pitchFamily="34" charset="0"/>
          </a:endParaRPr>
        </a:p>
      </dgm:t>
    </dgm:pt>
    <dgm:pt modelId="{72C03B01-6F85-40A2-B657-1CA3664C1332}" type="sibTrans" cxnId="{C9EA1E37-3B6A-4559-8E54-DDBD29ACD4BD}">
      <dgm:prSet/>
      <dgm:spPr/>
      <dgm:t>
        <a:bodyPr/>
        <a:lstStyle/>
        <a:p>
          <a:endParaRPr lang="en-US">
            <a:latin typeface="Arial" panose="020B0604020202020204" pitchFamily="34" charset="0"/>
            <a:cs typeface="Arial" panose="020B0604020202020204" pitchFamily="34" charset="0"/>
          </a:endParaRPr>
        </a:p>
      </dgm:t>
    </dgm:pt>
    <dgm:pt modelId="{B94310C7-01BF-4366-A8BF-36BA23B8CCA9}">
      <dgm:prSet/>
      <dgm:spPr>
        <a:noFill/>
        <a:ln>
          <a:solidFill>
            <a:schemeClr val="tx2"/>
          </a:solidFill>
        </a:ln>
      </dgm:spPr>
      <dgm:t>
        <a:bodyPr/>
        <a:lstStyle/>
        <a:p>
          <a:r>
            <a:rPr lang="en-US" dirty="0">
              <a:solidFill>
                <a:schemeClr val="tx1"/>
              </a:solidFill>
              <a:latin typeface="Arial" panose="020B0604020202020204" pitchFamily="34" charset="0"/>
              <a:cs typeface="Arial" panose="020B0604020202020204" pitchFamily="34" charset="0"/>
            </a:rPr>
            <a:t>Additional disclosure requirements</a:t>
          </a:r>
        </a:p>
      </dgm:t>
    </dgm:pt>
    <dgm:pt modelId="{FED9CAED-8099-452A-BA1C-707515A48531}" type="parTrans" cxnId="{BC8D123C-0423-45E1-8259-93118819F21F}">
      <dgm:prSet/>
      <dgm:spPr/>
      <dgm:t>
        <a:bodyPr/>
        <a:lstStyle/>
        <a:p>
          <a:endParaRPr lang="en-US">
            <a:latin typeface="Arial" panose="020B0604020202020204" pitchFamily="34" charset="0"/>
            <a:cs typeface="Arial" panose="020B0604020202020204" pitchFamily="34" charset="0"/>
          </a:endParaRPr>
        </a:p>
      </dgm:t>
    </dgm:pt>
    <dgm:pt modelId="{B6734646-0C36-445A-BA49-5C0445F95B2A}" type="sibTrans" cxnId="{BC8D123C-0423-45E1-8259-93118819F21F}">
      <dgm:prSet/>
      <dgm:spPr/>
      <dgm:t>
        <a:bodyPr/>
        <a:lstStyle/>
        <a:p>
          <a:endParaRPr lang="en-US">
            <a:latin typeface="Arial" panose="020B0604020202020204" pitchFamily="34" charset="0"/>
            <a:cs typeface="Arial" panose="020B0604020202020204" pitchFamily="34" charset="0"/>
          </a:endParaRPr>
        </a:p>
      </dgm:t>
    </dgm:pt>
    <dgm:pt modelId="{B8292C53-742B-4E11-9783-5C948DB3DB49}" type="pres">
      <dgm:prSet presAssocID="{FDEC4141-04FF-487B-87BD-96680A96E710}" presName="linear" presStyleCnt="0">
        <dgm:presLayoutVars>
          <dgm:animLvl val="lvl"/>
          <dgm:resizeHandles val="exact"/>
        </dgm:presLayoutVars>
      </dgm:prSet>
      <dgm:spPr/>
    </dgm:pt>
    <dgm:pt modelId="{001BBE88-EEBE-4C09-AE5D-BD0CE6EB7DD6}" type="pres">
      <dgm:prSet presAssocID="{41710524-CCA8-457A-8817-6B0F79E97950}" presName="parentText" presStyleLbl="node1" presStyleIdx="0" presStyleCnt="5">
        <dgm:presLayoutVars>
          <dgm:chMax val="0"/>
          <dgm:bulletEnabled val="1"/>
        </dgm:presLayoutVars>
      </dgm:prSet>
      <dgm:spPr/>
    </dgm:pt>
    <dgm:pt modelId="{9FBAB66B-3CF5-4F34-A59A-91FB3951B812}" type="pres">
      <dgm:prSet presAssocID="{47E548C6-3AD3-4673-A57C-F3599D259792}" presName="spacer" presStyleCnt="0"/>
      <dgm:spPr/>
    </dgm:pt>
    <dgm:pt modelId="{1F7D3DC9-7E9E-4F1C-A72D-B23DB56DB0DF}" type="pres">
      <dgm:prSet presAssocID="{06C752C2-0EFF-4F73-A03D-D73E4C93E173}" presName="parentText" presStyleLbl="node1" presStyleIdx="1" presStyleCnt="5">
        <dgm:presLayoutVars>
          <dgm:chMax val="0"/>
          <dgm:bulletEnabled val="1"/>
        </dgm:presLayoutVars>
      </dgm:prSet>
      <dgm:spPr/>
    </dgm:pt>
    <dgm:pt modelId="{79CA3D3A-D4BE-4FFB-BE70-152E9F394954}" type="pres">
      <dgm:prSet presAssocID="{65B0DEDC-E426-4A3D-918B-020CAEA80335}" presName="spacer" presStyleCnt="0"/>
      <dgm:spPr/>
    </dgm:pt>
    <dgm:pt modelId="{20D3AB90-E35A-41E8-8594-BC0475C9F122}" type="pres">
      <dgm:prSet presAssocID="{EBF355E0-AE27-4C22-8F9D-A7421E0C3E6A}" presName="parentText" presStyleLbl="node1" presStyleIdx="2" presStyleCnt="5">
        <dgm:presLayoutVars>
          <dgm:chMax val="0"/>
          <dgm:bulletEnabled val="1"/>
        </dgm:presLayoutVars>
      </dgm:prSet>
      <dgm:spPr/>
    </dgm:pt>
    <dgm:pt modelId="{B7997428-4911-49C5-A7AE-F3D8C1F3F533}" type="pres">
      <dgm:prSet presAssocID="{E975314A-D89A-4AE2-BB60-060BD6D86C9C}" presName="spacer" presStyleCnt="0"/>
      <dgm:spPr/>
    </dgm:pt>
    <dgm:pt modelId="{CB30D704-D474-48D6-A203-8C57055D21F6}" type="pres">
      <dgm:prSet presAssocID="{0D379B8D-EFB2-4323-BEA1-E109DA86E56C}" presName="parentText" presStyleLbl="node1" presStyleIdx="3" presStyleCnt="5">
        <dgm:presLayoutVars>
          <dgm:chMax val="0"/>
          <dgm:bulletEnabled val="1"/>
        </dgm:presLayoutVars>
      </dgm:prSet>
      <dgm:spPr/>
    </dgm:pt>
    <dgm:pt modelId="{811FA61F-992D-41F0-8F01-4C2627D9DD8E}" type="pres">
      <dgm:prSet presAssocID="{72C03B01-6F85-40A2-B657-1CA3664C1332}" presName="spacer" presStyleCnt="0"/>
      <dgm:spPr/>
    </dgm:pt>
    <dgm:pt modelId="{17D5BDFA-28A7-4FE3-A16F-C39C8AEC0D11}" type="pres">
      <dgm:prSet presAssocID="{B94310C7-01BF-4366-A8BF-36BA23B8CCA9}" presName="parentText" presStyleLbl="node1" presStyleIdx="4" presStyleCnt="5">
        <dgm:presLayoutVars>
          <dgm:chMax val="0"/>
          <dgm:bulletEnabled val="1"/>
        </dgm:presLayoutVars>
      </dgm:prSet>
      <dgm:spPr/>
    </dgm:pt>
  </dgm:ptLst>
  <dgm:cxnLst>
    <dgm:cxn modelId="{16385603-DE85-47A3-9847-DCE640B99FB4}" type="presOf" srcId="{EBF355E0-AE27-4C22-8F9D-A7421E0C3E6A}" destId="{20D3AB90-E35A-41E8-8594-BC0475C9F122}" srcOrd="0" destOrd="0" presId="urn:microsoft.com/office/officeart/2005/8/layout/vList2"/>
    <dgm:cxn modelId="{C9EA1E37-3B6A-4559-8E54-DDBD29ACD4BD}" srcId="{FDEC4141-04FF-487B-87BD-96680A96E710}" destId="{0D379B8D-EFB2-4323-BEA1-E109DA86E56C}" srcOrd="3" destOrd="0" parTransId="{7B746BF2-51B7-4D68-A9B2-3A69DC701064}" sibTransId="{72C03B01-6F85-40A2-B657-1CA3664C1332}"/>
    <dgm:cxn modelId="{3D14A438-3E1C-461C-ACEE-66467155EF1A}" type="presOf" srcId="{06C752C2-0EFF-4F73-A03D-D73E4C93E173}" destId="{1F7D3DC9-7E9E-4F1C-A72D-B23DB56DB0DF}" srcOrd="0" destOrd="0" presId="urn:microsoft.com/office/officeart/2005/8/layout/vList2"/>
    <dgm:cxn modelId="{BC8D123C-0423-45E1-8259-93118819F21F}" srcId="{FDEC4141-04FF-487B-87BD-96680A96E710}" destId="{B94310C7-01BF-4366-A8BF-36BA23B8CCA9}" srcOrd="4" destOrd="0" parTransId="{FED9CAED-8099-452A-BA1C-707515A48531}" sibTransId="{B6734646-0C36-445A-BA49-5C0445F95B2A}"/>
    <dgm:cxn modelId="{7F2FF666-9AFE-45E4-86E2-462F58D26773}" type="presOf" srcId="{0D379B8D-EFB2-4323-BEA1-E109DA86E56C}" destId="{CB30D704-D474-48D6-A203-8C57055D21F6}" srcOrd="0" destOrd="0" presId="urn:microsoft.com/office/officeart/2005/8/layout/vList2"/>
    <dgm:cxn modelId="{A2392A6A-346C-46ED-AD9F-863BFCAFC027}" srcId="{FDEC4141-04FF-487B-87BD-96680A96E710}" destId="{41710524-CCA8-457A-8817-6B0F79E97950}" srcOrd="0" destOrd="0" parTransId="{91A1C4E0-CD6D-4A9D-B7AF-72C831F36721}" sibTransId="{47E548C6-3AD3-4673-A57C-F3599D259792}"/>
    <dgm:cxn modelId="{E990E38D-1E17-4F15-8E3F-D4562EAC24D4}" srcId="{FDEC4141-04FF-487B-87BD-96680A96E710}" destId="{06C752C2-0EFF-4F73-A03D-D73E4C93E173}" srcOrd="1" destOrd="0" parTransId="{ECB1FAE4-2F0F-4641-964C-4D2C713C1EEC}" sibTransId="{65B0DEDC-E426-4A3D-918B-020CAEA80335}"/>
    <dgm:cxn modelId="{A466BBA0-19B4-4F18-87E9-59D968837B7E}" type="presOf" srcId="{B94310C7-01BF-4366-A8BF-36BA23B8CCA9}" destId="{17D5BDFA-28A7-4FE3-A16F-C39C8AEC0D11}" srcOrd="0" destOrd="0" presId="urn:microsoft.com/office/officeart/2005/8/layout/vList2"/>
    <dgm:cxn modelId="{30600AAD-0DA5-463E-95D7-A4AB0287E7BA}" type="presOf" srcId="{41710524-CCA8-457A-8817-6B0F79E97950}" destId="{001BBE88-EEBE-4C09-AE5D-BD0CE6EB7DD6}" srcOrd="0" destOrd="0" presId="urn:microsoft.com/office/officeart/2005/8/layout/vList2"/>
    <dgm:cxn modelId="{175E24CD-8108-4E01-B8D7-173D4B3853A5}" srcId="{FDEC4141-04FF-487B-87BD-96680A96E710}" destId="{EBF355E0-AE27-4C22-8F9D-A7421E0C3E6A}" srcOrd="2" destOrd="0" parTransId="{B9121B07-6FC9-4A57-BA21-1B18E2BDA411}" sibTransId="{E975314A-D89A-4AE2-BB60-060BD6D86C9C}"/>
    <dgm:cxn modelId="{3A0D4DDA-543D-4420-94CE-22CF455F639F}" type="presOf" srcId="{FDEC4141-04FF-487B-87BD-96680A96E710}" destId="{B8292C53-742B-4E11-9783-5C948DB3DB49}" srcOrd="0" destOrd="0" presId="urn:microsoft.com/office/officeart/2005/8/layout/vList2"/>
    <dgm:cxn modelId="{49E87644-501A-48D7-8D01-7CE6D6161DAB}" type="presParOf" srcId="{B8292C53-742B-4E11-9783-5C948DB3DB49}" destId="{001BBE88-EEBE-4C09-AE5D-BD0CE6EB7DD6}" srcOrd="0" destOrd="0" presId="urn:microsoft.com/office/officeart/2005/8/layout/vList2"/>
    <dgm:cxn modelId="{82C3C8AE-9F05-47FF-AA4B-FD987EA73142}" type="presParOf" srcId="{B8292C53-742B-4E11-9783-5C948DB3DB49}" destId="{9FBAB66B-3CF5-4F34-A59A-91FB3951B812}" srcOrd="1" destOrd="0" presId="urn:microsoft.com/office/officeart/2005/8/layout/vList2"/>
    <dgm:cxn modelId="{11987985-ED78-4203-A9BA-E7F97BB8CA5F}" type="presParOf" srcId="{B8292C53-742B-4E11-9783-5C948DB3DB49}" destId="{1F7D3DC9-7E9E-4F1C-A72D-B23DB56DB0DF}" srcOrd="2" destOrd="0" presId="urn:microsoft.com/office/officeart/2005/8/layout/vList2"/>
    <dgm:cxn modelId="{39B565FB-466C-48BD-9DF8-AD0FE36CE433}" type="presParOf" srcId="{B8292C53-742B-4E11-9783-5C948DB3DB49}" destId="{79CA3D3A-D4BE-4FFB-BE70-152E9F394954}" srcOrd="3" destOrd="0" presId="urn:microsoft.com/office/officeart/2005/8/layout/vList2"/>
    <dgm:cxn modelId="{9594AA87-B6AD-4BD2-9EF1-10556E5B5700}" type="presParOf" srcId="{B8292C53-742B-4E11-9783-5C948DB3DB49}" destId="{20D3AB90-E35A-41E8-8594-BC0475C9F122}" srcOrd="4" destOrd="0" presId="urn:microsoft.com/office/officeart/2005/8/layout/vList2"/>
    <dgm:cxn modelId="{03F8E41A-BC1C-4593-8852-77CDC0BF0203}" type="presParOf" srcId="{B8292C53-742B-4E11-9783-5C948DB3DB49}" destId="{B7997428-4911-49C5-A7AE-F3D8C1F3F533}" srcOrd="5" destOrd="0" presId="urn:microsoft.com/office/officeart/2005/8/layout/vList2"/>
    <dgm:cxn modelId="{973E880D-EB37-4A13-AC09-FEA2288C4EA7}" type="presParOf" srcId="{B8292C53-742B-4E11-9783-5C948DB3DB49}" destId="{CB30D704-D474-48D6-A203-8C57055D21F6}" srcOrd="6" destOrd="0" presId="urn:microsoft.com/office/officeart/2005/8/layout/vList2"/>
    <dgm:cxn modelId="{DD5BE502-F6C5-4653-86C4-24B98201DE9A}" type="presParOf" srcId="{B8292C53-742B-4E11-9783-5C948DB3DB49}" destId="{811FA61F-992D-41F0-8F01-4C2627D9DD8E}" srcOrd="7" destOrd="0" presId="urn:microsoft.com/office/officeart/2005/8/layout/vList2"/>
    <dgm:cxn modelId="{194CBF2A-1818-4AEC-8F13-C9ED98168055}" type="presParOf" srcId="{B8292C53-742B-4E11-9783-5C948DB3DB49}" destId="{17D5BDFA-28A7-4FE3-A16F-C39C8AEC0D1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DEC4141-04FF-487B-87BD-96680A96E71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1710524-CCA8-457A-8817-6B0F79E97950}">
      <dgm:prSet/>
      <dgm:spPr>
        <a:noFill/>
        <a:ln>
          <a:solidFill>
            <a:schemeClr val="tx2"/>
          </a:solidFill>
        </a:ln>
      </dgm:spPr>
      <dgm:t>
        <a:bodyPr/>
        <a:lstStyle/>
        <a:p>
          <a:r>
            <a:rPr lang="en-US" dirty="0">
              <a:solidFill>
                <a:schemeClr val="tx1"/>
              </a:solidFill>
              <a:latin typeface="Arial" panose="020B0604020202020204" pitchFamily="34" charset="0"/>
              <a:cs typeface="Arial" panose="020B0604020202020204" pitchFamily="34" charset="0"/>
            </a:rPr>
            <a:t>Effective for fiscal years that begin in 2023</a:t>
          </a:r>
        </a:p>
      </dgm:t>
    </dgm:pt>
    <dgm:pt modelId="{91A1C4E0-CD6D-4A9D-B7AF-72C831F36721}" type="parTrans" cxnId="{A2392A6A-346C-46ED-AD9F-863BFCAFC027}">
      <dgm:prSet/>
      <dgm:spPr/>
      <dgm:t>
        <a:bodyPr/>
        <a:lstStyle/>
        <a:p>
          <a:endParaRPr lang="en-US">
            <a:latin typeface="Arial" panose="020B0604020202020204" pitchFamily="34" charset="0"/>
            <a:cs typeface="Arial" panose="020B0604020202020204" pitchFamily="34" charset="0"/>
          </a:endParaRPr>
        </a:p>
      </dgm:t>
    </dgm:pt>
    <dgm:pt modelId="{47E548C6-3AD3-4673-A57C-F3599D259792}" type="sibTrans" cxnId="{A2392A6A-346C-46ED-AD9F-863BFCAFC027}">
      <dgm:prSet/>
      <dgm:spPr/>
      <dgm:t>
        <a:bodyPr/>
        <a:lstStyle/>
        <a:p>
          <a:endParaRPr lang="en-US">
            <a:latin typeface="Arial" panose="020B0604020202020204" pitchFamily="34" charset="0"/>
            <a:cs typeface="Arial" panose="020B0604020202020204" pitchFamily="34" charset="0"/>
          </a:endParaRPr>
        </a:p>
      </dgm:t>
    </dgm:pt>
    <dgm:pt modelId="{06C752C2-0EFF-4F73-A03D-D73E4C93E173}">
      <dgm:prSet/>
      <dgm:spPr>
        <a:noFill/>
        <a:ln>
          <a:solidFill>
            <a:schemeClr val="tx2"/>
          </a:solidFill>
        </a:ln>
      </dgm:spPr>
      <dgm:t>
        <a:bodyPr/>
        <a:lstStyle/>
        <a:p>
          <a:r>
            <a:rPr lang="en-US" dirty="0">
              <a:solidFill>
                <a:schemeClr val="tx1"/>
              </a:solidFill>
              <a:latin typeface="Arial" panose="020B0604020202020204" pitchFamily="34" charset="0"/>
              <a:cs typeface="Arial" panose="020B0604020202020204" pitchFamily="34" charset="0"/>
            </a:rPr>
            <a:t>Applies to loans &amp; trade receivables (including student receivables)</a:t>
          </a:r>
        </a:p>
      </dgm:t>
    </dgm:pt>
    <dgm:pt modelId="{ECB1FAE4-2F0F-4641-964C-4D2C713C1EEC}" type="parTrans" cxnId="{E990E38D-1E17-4F15-8E3F-D4562EAC24D4}">
      <dgm:prSet/>
      <dgm:spPr/>
      <dgm:t>
        <a:bodyPr/>
        <a:lstStyle/>
        <a:p>
          <a:endParaRPr lang="en-US">
            <a:latin typeface="Arial" panose="020B0604020202020204" pitchFamily="34" charset="0"/>
            <a:cs typeface="Arial" panose="020B0604020202020204" pitchFamily="34" charset="0"/>
          </a:endParaRPr>
        </a:p>
      </dgm:t>
    </dgm:pt>
    <dgm:pt modelId="{65B0DEDC-E426-4A3D-918B-020CAEA80335}" type="sibTrans" cxnId="{E990E38D-1E17-4F15-8E3F-D4562EAC24D4}">
      <dgm:prSet/>
      <dgm:spPr/>
      <dgm:t>
        <a:bodyPr/>
        <a:lstStyle/>
        <a:p>
          <a:endParaRPr lang="en-US">
            <a:latin typeface="Arial" panose="020B0604020202020204" pitchFamily="34" charset="0"/>
            <a:cs typeface="Arial" panose="020B0604020202020204" pitchFamily="34" charset="0"/>
          </a:endParaRPr>
        </a:p>
      </dgm:t>
    </dgm:pt>
    <dgm:pt modelId="{EBF355E0-AE27-4C22-8F9D-A7421E0C3E6A}">
      <dgm:prSet/>
      <dgm:spPr>
        <a:noFill/>
        <a:ln>
          <a:solidFill>
            <a:schemeClr val="tx2"/>
          </a:solidFill>
        </a:ln>
      </dgm:spPr>
      <dgm:t>
        <a:bodyPr/>
        <a:lstStyle/>
        <a:p>
          <a:r>
            <a:rPr lang="en-US" dirty="0">
              <a:solidFill>
                <a:schemeClr val="tx1"/>
              </a:solidFill>
              <a:latin typeface="Arial" panose="020B0604020202020204" pitchFamily="34" charset="0"/>
              <a:cs typeface="Arial" panose="020B0604020202020204" pitchFamily="34" charset="0"/>
            </a:rPr>
            <a:t>Does not apply to contributions/grants receivable</a:t>
          </a:r>
        </a:p>
      </dgm:t>
    </dgm:pt>
    <dgm:pt modelId="{B9121B07-6FC9-4A57-BA21-1B18E2BDA411}" type="parTrans" cxnId="{175E24CD-8108-4E01-B8D7-173D4B3853A5}">
      <dgm:prSet/>
      <dgm:spPr/>
      <dgm:t>
        <a:bodyPr/>
        <a:lstStyle/>
        <a:p>
          <a:endParaRPr lang="en-US">
            <a:latin typeface="Arial" panose="020B0604020202020204" pitchFamily="34" charset="0"/>
            <a:cs typeface="Arial" panose="020B0604020202020204" pitchFamily="34" charset="0"/>
          </a:endParaRPr>
        </a:p>
      </dgm:t>
    </dgm:pt>
    <dgm:pt modelId="{E975314A-D89A-4AE2-BB60-060BD6D86C9C}" type="sibTrans" cxnId="{175E24CD-8108-4E01-B8D7-173D4B3853A5}">
      <dgm:prSet/>
      <dgm:spPr/>
      <dgm:t>
        <a:bodyPr/>
        <a:lstStyle/>
        <a:p>
          <a:endParaRPr lang="en-US">
            <a:latin typeface="Arial" panose="020B0604020202020204" pitchFamily="34" charset="0"/>
            <a:cs typeface="Arial" panose="020B0604020202020204" pitchFamily="34" charset="0"/>
          </a:endParaRPr>
        </a:p>
      </dgm:t>
    </dgm:pt>
    <dgm:pt modelId="{0D379B8D-EFB2-4323-BEA1-E109DA86E56C}">
      <dgm:prSet/>
      <dgm:spPr>
        <a:noFill/>
        <a:ln>
          <a:solidFill>
            <a:schemeClr val="tx2"/>
          </a:solidFill>
        </a:ln>
      </dgm:spPr>
      <dgm:t>
        <a:bodyPr/>
        <a:lstStyle/>
        <a:p>
          <a:r>
            <a:rPr lang="en-US" dirty="0">
              <a:solidFill>
                <a:schemeClr val="tx1"/>
              </a:solidFill>
              <a:latin typeface="Arial" panose="020B0604020202020204" pitchFamily="34" charset="0"/>
              <a:cs typeface="Arial" panose="020B0604020202020204" pitchFamily="34" charset="0"/>
            </a:rPr>
            <a:t>Need to consider historical losses plus current conditions plus/minus predictions/forecasts</a:t>
          </a:r>
        </a:p>
      </dgm:t>
    </dgm:pt>
    <dgm:pt modelId="{7B746BF2-51B7-4D68-A9B2-3A69DC701064}" type="parTrans" cxnId="{C9EA1E37-3B6A-4559-8E54-DDBD29ACD4BD}">
      <dgm:prSet/>
      <dgm:spPr/>
      <dgm:t>
        <a:bodyPr/>
        <a:lstStyle/>
        <a:p>
          <a:endParaRPr lang="en-US">
            <a:latin typeface="Arial" panose="020B0604020202020204" pitchFamily="34" charset="0"/>
            <a:cs typeface="Arial" panose="020B0604020202020204" pitchFamily="34" charset="0"/>
          </a:endParaRPr>
        </a:p>
      </dgm:t>
    </dgm:pt>
    <dgm:pt modelId="{72C03B01-6F85-40A2-B657-1CA3664C1332}" type="sibTrans" cxnId="{C9EA1E37-3B6A-4559-8E54-DDBD29ACD4BD}">
      <dgm:prSet/>
      <dgm:spPr/>
      <dgm:t>
        <a:bodyPr/>
        <a:lstStyle/>
        <a:p>
          <a:endParaRPr lang="en-US">
            <a:latin typeface="Arial" panose="020B0604020202020204" pitchFamily="34" charset="0"/>
            <a:cs typeface="Arial" panose="020B0604020202020204" pitchFamily="34" charset="0"/>
          </a:endParaRPr>
        </a:p>
      </dgm:t>
    </dgm:pt>
    <dgm:pt modelId="{B94310C7-01BF-4366-A8BF-36BA23B8CCA9}">
      <dgm:prSet/>
      <dgm:spPr>
        <a:noFill/>
        <a:ln>
          <a:solidFill>
            <a:schemeClr val="tx2"/>
          </a:solidFill>
        </a:ln>
      </dgm:spPr>
      <dgm:t>
        <a:bodyPr/>
        <a:lstStyle/>
        <a:p>
          <a:r>
            <a:rPr lang="en-US" dirty="0">
              <a:solidFill>
                <a:schemeClr val="tx1"/>
              </a:solidFill>
              <a:latin typeface="Arial" panose="020B0604020202020204" pitchFamily="34" charset="0"/>
              <a:cs typeface="Arial" panose="020B0604020202020204" pitchFamily="34" charset="0"/>
            </a:rPr>
            <a:t>This is different than the amount expected to collect under revenue recognition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(Topic 606) &amp; the application of discounts to tuition</a:t>
          </a:r>
        </a:p>
      </dgm:t>
    </dgm:pt>
    <dgm:pt modelId="{FED9CAED-8099-452A-BA1C-707515A48531}" type="parTrans" cxnId="{BC8D123C-0423-45E1-8259-93118819F21F}">
      <dgm:prSet/>
      <dgm:spPr/>
      <dgm:t>
        <a:bodyPr/>
        <a:lstStyle/>
        <a:p>
          <a:endParaRPr lang="en-US">
            <a:latin typeface="Arial" panose="020B0604020202020204" pitchFamily="34" charset="0"/>
            <a:cs typeface="Arial" panose="020B0604020202020204" pitchFamily="34" charset="0"/>
          </a:endParaRPr>
        </a:p>
      </dgm:t>
    </dgm:pt>
    <dgm:pt modelId="{B6734646-0C36-445A-BA49-5C0445F95B2A}" type="sibTrans" cxnId="{BC8D123C-0423-45E1-8259-93118819F21F}">
      <dgm:prSet/>
      <dgm:spPr/>
      <dgm:t>
        <a:bodyPr/>
        <a:lstStyle/>
        <a:p>
          <a:endParaRPr lang="en-US">
            <a:latin typeface="Arial" panose="020B0604020202020204" pitchFamily="34" charset="0"/>
            <a:cs typeface="Arial" panose="020B0604020202020204" pitchFamily="34" charset="0"/>
          </a:endParaRPr>
        </a:p>
      </dgm:t>
    </dgm:pt>
    <dgm:pt modelId="{B8292C53-742B-4E11-9783-5C948DB3DB49}" type="pres">
      <dgm:prSet presAssocID="{FDEC4141-04FF-487B-87BD-96680A96E710}" presName="linear" presStyleCnt="0">
        <dgm:presLayoutVars>
          <dgm:animLvl val="lvl"/>
          <dgm:resizeHandles val="exact"/>
        </dgm:presLayoutVars>
      </dgm:prSet>
      <dgm:spPr/>
    </dgm:pt>
    <dgm:pt modelId="{001BBE88-EEBE-4C09-AE5D-BD0CE6EB7DD6}" type="pres">
      <dgm:prSet presAssocID="{41710524-CCA8-457A-8817-6B0F79E97950}" presName="parentText" presStyleLbl="node1" presStyleIdx="0" presStyleCnt="5">
        <dgm:presLayoutVars>
          <dgm:chMax val="0"/>
          <dgm:bulletEnabled val="1"/>
        </dgm:presLayoutVars>
      </dgm:prSet>
      <dgm:spPr/>
    </dgm:pt>
    <dgm:pt modelId="{9FBAB66B-3CF5-4F34-A59A-91FB3951B812}" type="pres">
      <dgm:prSet presAssocID="{47E548C6-3AD3-4673-A57C-F3599D259792}" presName="spacer" presStyleCnt="0"/>
      <dgm:spPr/>
    </dgm:pt>
    <dgm:pt modelId="{1F7D3DC9-7E9E-4F1C-A72D-B23DB56DB0DF}" type="pres">
      <dgm:prSet presAssocID="{06C752C2-0EFF-4F73-A03D-D73E4C93E173}" presName="parentText" presStyleLbl="node1" presStyleIdx="1" presStyleCnt="5">
        <dgm:presLayoutVars>
          <dgm:chMax val="0"/>
          <dgm:bulletEnabled val="1"/>
        </dgm:presLayoutVars>
      </dgm:prSet>
      <dgm:spPr/>
    </dgm:pt>
    <dgm:pt modelId="{79CA3D3A-D4BE-4FFB-BE70-152E9F394954}" type="pres">
      <dgm:prSet presAssocID="{65B0DEDC-E426-4A3D-918B-020CAEA80335}" presName="spacer" presStyleCnt="0"/>
      <dgm:spPr/>
    </dgm:pt>
    <dgm:pt modelId="{20D3AB90-E35A-41E8-8594-BC0475C9F122}" type="pres">
      <dgm:prSet presAssocID="{EBF355E0-AE27-4C22-8F9D-A7421E0C3E6A}" presName="parentText" presStyleLbl="node1" presStyleIdx="2" presStyleCnt="5">
        <dgm:presLayoutVars>
          <dgm:chMax val="0"/>
          <dgm:bulletEnabled val="1"/>
        </dgm:presLayoutVars>
      </dgm:prSet>
      <dgm:spPr/>
    </dgm:pt>
    <dgm:pt modelId="{B7997428-4911-49C5-A7AE-F3D8C1F3F533}" type="pres">
      <dgm:prSet presAssocID="{E975314A-D89A-4AE2-BB60-060BD6D86C9C}" presName="spacer" presStyleCnt="0"/>
      <dgm:spPr/>
    </dgm:pt>
    <dgm:pt modelId="{CB30D704-D474-48D6-A203-8C57055D21F6}" type="pres">
      <dgm:prSet presAssocID="{0D379B8D-EFB2-4323-BEA1-E109DA86E56C}" presName="parentText" presStyleLbl="node1" presStyleIdx="3" presStyleCnt="5">
        <dgm:presLayoutVars>
          <dgm:chMax val="0"/>
          <dgm:bulletEnabled val="1"/>
        </dgm:presLayoutVars>
      </dgm:prSet>
      <dgm:spPr/>
    </dgm:pt>
    <dgm:pt modelId="{811FA61F-992D-41F0-8F01-4C2627D9DD8E}" type="pres">
      <dgm:prSet presAssocID="{72C03B01-6F85-40A2-B657-1CA3664C1332}" presName="spacer" presStyleCnt="0"/>
      <dgm:spPr/>
    </dgm:pt>
    <dgm:pt modelId="{17D5BDFA-28A7-4FE3-A16F-C39C8AEC0D11}" type="pres">
      <dgm:prSet presAssocID="{B94310C7-01BF-4366-A8BF-36BA23B8CCA9}" presName="parentText" presStyleLbl="node1" presStyleIdx="4" presStyleCnt="5">
        <dgm:presLayoutVars>
          <dgm:chMax val="0"/>
          <dgm:bulletEnabled val="1"/>
        </dgm:presLayoutVars>
      </dgm:prSet>
      <dgm:spPr/>
    </dgm:pt>
  </dgm:ptLst>
  <dgm:cxnLst>
    <dgm:cxn modelId="{16385603-DE85-47A3-9847-DCE640B99FB4}" type="presOf" srcId="{EBF355E0-AE27-4C22-8F9D-A7421E0C3E6A}" destId="{20D3AB90-E35A-41E8-8594-BC0475C9F122}" srcOrd="0" destOrd="0" presId="urn:microsoft.com/office/officeart/2005/8/layout/vList2"/>
    <dgm:cxn modelId="{C9EA1E37-3B6A-4559-8E54-DDBD29ACD4BD}" srcId="{FDEC4141-04FF-487B-87BD-96680A96E710}" destId="{0D379B8D-EFB2-4323-BEA1-E109DA86E56C}" srcOrd="3" destOrd="0" parTransId="{7B746BF2-51B7-4D68-A9B2-3A69DC701064}" sibTransId="{72C03B01-6F85-40A2-B657-1CA3664C1332}"/>
    <dgm:cxn modelId="{3D14A438-3E1C-461C-ACEE-66467155EF1A}" type="presOf" srcId="{06C752C2-0EFF-4F73-A03D-D73E4C93E173}" destId="{1F7D3DC9-7E9E-4F1C-A72D-B23DB56DB0DF}" srcOrd="0" destOrd="0" presId="urn:microsoft.com/office/officeart/2005/8/layout/vList2"/>
    <dgm:cxn modelId="{BC8D123C-0423-45E1-8259-93118819F21F}" srcId="{FDEC4141-04FF-487B-87BD-96680A96E710}" destId="{B94310C7-01BF-4366-A8BF-36BA23B8CCA9}" srcOrd="4" destOrd="0" parTransId="{FED9CAED-8099-452A-BA1C-707515A48531}" sibTransId="{B6734646-0C36-445A-BA49-5C0445F95B2A}"/>
    <dgm:cxn modelId="{7F2FF666-9AFE-45E4-86E2-462F58D26773}" type="presOf" srcId="{0D379B8D-EFB2-4323-BEA1-E109DA86E56C}" destId="{CB30D704-D474-48D6-A203-8C57055D21F6}" srcOrd="0" destOrd="0" presId="urn:microsoft.com/office/officeart/2005/8/layout/vList2"/>
    <dgm:cxn modelId="{A2392A6A-346C-46ED-AD9F-863BFCAFC027}" srcId="{FDEC4141-04FF-487B-87BD-96680A96E710}" destId="{41710524-CCA8-457A-8817-6B0F79E97950}" srcOrd="0" destOrd="0" parTransId="{91A1C4E0-CD6D-4A9D-B7AF-72C831F36721}" sibTransId="{47E548C6-3AD3-4673-A57C-F3599D259792}"/>
    <dgm:cxn modelId="{E990E38D-1E17-4F15-8E3F-D4562EAC24D4}" srcId="{FDEC4141-04FF-487B-87BD-96680A96E710}" destId="{06C752C2-0EFF-4F73-A03D-D73E4C93E173}" srcOrd="1" destOrd="0" parTransId="{ECB1FAE4-2F0F-4641-964C-4D2C713C1EEC}" sibTransId="{65B0DEDC-E426-4A3D-918B-020CAEA80335}"/>
    <dgm:cxn modelId="{A466BBA0-19B4-4F18-87E9-59D968837B7E}" type="presOf" srcId="{B94310C7-01BF-4366-A8BF-36BA23B8CCA9}" destId="{17D5BDFA-28A7-4FE3-A16F-C39C8AEC0D11}" srcOrd="0" destOrd="0" presId="urn:microsoft.com/office/officeart/2005/8/layout/vList2"/>
    <dgm:cxn modelId="{30600AAD-0DA5-463E-95D7-A4AB0287E7BA}" type="presOf" srcId="{41710524-CCA8-457A-8817-6B0F79E97950}" destId="{001BBE88-EEBE-4C09-AE5D-BD0CE6EB7DD6}" srcOrd="0" destOrd="0" presId="urn:microsoft.com/office/officeart/2005/8/layout/vList2"/>
    <dgm:cxn modelId="{175E24CD-8108-4E01-B8D7-173D4B3853A5}" srcId="{FDEC4141-04FF-487B-87BD-96680A96E710}" destId="{EBF355E0-AE27-4C22-8F9D-A7421E0C3E6A}" srcOrd="2" destOrd="0" parTransId="{B9121B07-6FC9-4A57-BA21-1B18E2BDA411}" sibTransId="{E975314A-D89A-4AE2-BB60-060BD6D86C9C}"/>
    <dgm:cxn modelId="{3A0D4DDA-543D-4420-94CE-22CF455F639F}" type="presOf" srcId="{FDEC4141-04FF-487B-87BD-96680A96E710}" destId="{B8292C53-742B-4E11-9783-5C948DB3DB49}" srcOrd="0" destOrd="0" presId="urn:microsoft.com/office/officeart/2005/8/layout/vList2"/>
    <dgm:cxn modelId="{49E87644-501A-48D7-8D01-7CE6D6161DAB}" type="presParOf" srcId="{B8292C53-742B-4E11-9783-5C948DB3DB49}" destId="{001BBE88-EEBE-4C09-AE5D-BD0CE6EB7DD6}" srcOrd="0" destOrd="0" presId="urn:microsoft.com/office/officeart/2005/8/layout/vList2"/>
    <dgm:cxn modelId="{82C3C8AE-9F05-47FF-AA4B-FD987EA73142}" type="presParOf" srcId="{B8292C53-742B-4E11-9783-5C948DB3DB49}" destId="{9FBAB66B-3CF5-4F34-A59A-91FB3951B812}" srcOrd="1" destOrd="0" presId="urn:microsoft.com/office/officeart/2005/8/layout/vList2"/>
    <dgm:cxn modelId="{11987985-ED78-4203-A9BA-E7F97BB8CA5F}" type="presParOf" srcId="{B8292C53-742B-4E11-9783-5C948DB3DB49}" destId="{1F7D3DC9-7E9E-4F1C-A72D-B23DB56DB0DF}" srcOrd="2" destOrd="0" presId="urn:microsoft.com/office/officeart/2005/8/layout/vList2"/>
    <dgm:cxn modelId="{39B565FB-466C-48BD-9DF8-AD0FE36CE433}" type="presParOf" srcId="{B8292C53-742B-4E11-9783-5C948DB3DB49}" destId="{79CA3D3A-D4BE-4FFB-BE70-152E9F394954}" srcOrd="3" destOrd="0" presId="urn:microsoft.com/office/officeart/2005/8/layout/vList2"/>
    <dgm:cxn modelId="{9594AA87-B6AD-4BD2-9EF1-10556E5B5700}" type="presParOf" srcId="{B8292C53-742B-4E11-9783-5C948DB3DB49}" destId="{20D3AB90-E35A-41E8-8594-BC0475C9F122}" srcOrd="4" destOrd="0" presId="urn:microsoft.com/office/officeart/2005/8/layout/vList2"/>
    <dgm:cxn modelId="{03F8E41A-BC1C-4593-8852-77CDC0BF0203}" type="presParOf" srcId="{B8292C53-742B-4E11-9783-5C948DB3DB49}" destId="{B7997428-4911-49C5-A7AE-F3D8C1F3F533}" srcOrd="5" destOrd="0" presId="urn:microsoft.com/office/officeart/2005/8/layout/vList2"/>
    <dgm:cxn modelId="{973E880D-EB37-4A13-AC09-FEA2288C4EA7}" type="presParOf" srcId="{B8292C53-742B-4E11-9783-5C948DB3DB49}" destId="{CB30D704-D474-48D6-A203-8C57055D21F6}" srcOrd="6" destOrd="0" presId="urn:microsoft.com/office/officeart/2005/8/layout/vList2"/>
    <dgm:cxn modelId="{DD5BE502-F6C5-4653-86C4-24B98201DE9A}" type="presParOf" srcId="{B8292C53-742B-4E11-9783-5C948DB3DB49}" destId="{811FA61F-992D-41F0-8F01-4C2627D9DD8E}" srcOrd="7" destOrd="0" presId="urn:microsoft.com/office/officeart/2005/8/layout/vList2"/>
    <dgm:cxn modelId="{194CBF2A-1818-4AEC-8F13-C9ED98168055}" type="presParOf" srcId="{B8292C53-742B-4E11-9783-5C948DB3DB49}" destId="{17D5BDFA-28A7-4FE3-A16F-C39C8AEC0D1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882F25-1CCB-4FBC-85C5-D483E360CEA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FBA46D-7534-4589-BE56-B600759766B2}">
      <dgm:prSet/>
      <dgm:spPr>
        <a:solidFill>
          <a:schemeClr val="tx1"/>
        </a:solidFill>
        <a:ln>
          <a:solidFill>
            <a:schemeClr val="tx2"/>
          </a:solidFill>
        </a:ln>
      </dgm:spPr>
      <dgm:t>
        <a:bodyPr/>
        <a:lstStyle/>
        <a:p>
          <a:r>
            <a:rPr lang="en-US" b="1" dirty="0">
              <a:solidFill>
                <a:schemeClr val="bg1"/>
              </a:solidFill>
              <a:latin typeface="Arial" panose="020B0604020202020204" pitchFamily="34" charset="0"/>
              <a:cs typeface="Arial" panose="020B0604020202020204" pitchFamily="34" charset="0"/>
            </a:rPr>
            <a:t>Required disclosures to enable financial statement user to understand</a:t>
          </a:r>
          <a:endParaRPr lang="en-US" dirty="0">
            <a:solidFill>
              <a:schemeClr val="bg1"/>
            </a:solidFill>
            <a:latin typeface="Arial" panose="020B0604020202020204" pitchFamily="34" charset="0"/>
            <a:cs typeface="Arial" panose="020B0604020202020204" pitchFamily="34" charset="0"/>
          </a:endParaRPr>
        </a:p>
      </dgm:t>
    </dgm:pt>
    <dgm:pt modelId="{B66B6065-6F1D-4715-9EA0-C4D45B738405}" type="parTrans" cxnId="{446434A5-9260-43B0-8323-4A63E3155827}">
      <dgm:prSet/>
      <dgm:spPr/>
      <dgm:t>
        <a:bodyPr/>
        <a:lstStyle/>
        <a:p>
          <a:endParaRPr lang="en-US"/>
        </a:p>
      </dgm:t>
    </dgm:pt>
    <dgm:pt modelId="{44EF394D-2882-4695-AA2E-B54FAAAEC166}" type="sibTrans" cxnId="{446434A5-9260-43B0-8323-4A63E3155827}">
      <dgm:prSet/>
      <dgm:spPr/>
      <dgm:t>
        <a:bodyPr/>
        <a:lstStyle/>
        <a:p>
          <a:endParaRPr lang="en-US"/>
        </a:p>
      </dgm:t>
    </dgm:pt>
    <dgm:pt modelId="{D467DDC5-AC89-4F67-AF65-81252D3BFCE8}">
      <dgm:prSet/>
      <dgm:spPr/>
      <dgm:t>
        <a:bodyPr/>
        <a:lstStyle/>
        <a:p>
          <a:pPr>
            <a:buFont typeface="Wingdings" panose="05000000000000000000" pitchFamily="2" charset="2"/>
            <a:buChar char="§"/>
          </a:pPr>
          <a:r>
            <a:rPr lang="en-US" b="0" dirty="0">
              <a:latin typeface="Arial" panose="020B0604020202020204" pitchFamily="34" charset="0"/>
              <a:cs typeface="Arial" panose="020B0604020202020204" pitchFamily="34" charset="0"/>
            </a:rPr>
            <a:t>The credit risk inherent in a portfolio &amp; how management monitors the credit quality of the portfolio</a:t>
          </a:r>
          <a:endParaRPr lang="en-US" dirty="0">
            <a:latin typeface="Arial" panose="020B0604020202020204" pitchFamily="34" charset="0"/>
            <a:cs typeface="Arial" panose="020B0604020202020204" pitchFamily="34" charset="0"/>
          </a:endParaRPr>
        </a:p>
      </dgm:t>
    </dgm:pt>
    <dgm:pt modelId="{9C19CCAD-159B-454E-B4BC-41E73141AA8D}" type="parTrans" cxnId="{316F15DB-CD9B-4F7A-9387-13C2D0552E34}">
      <dgm:prSet/>
      <dgm:spPr/>
      <dgm:t>
        <a:bodyPr/>
        <a:lstStyle/>
        <a:p>
          <a:endParaRPr lang="en-US"/>
        </a:p>
      </dgm:t>
    </dgm:pt>
    <dgm:pt modelId="{EDD414CC-1B52-4DBB-96E2-D6E9B514F6DD}" type="sibTrans" cxnId="{316F15DB-CD9B-4F7A-9387-13C2D0552E34}">
      <dgm:prSet/>
      <dgm:spPr/>
      <dgm:t>
        <a:bodyPr/>
        <a:lstStyle/>
        <a:p>
          <a:endParaRPr lang="en-US"/>
        </a:p>
      </dgm:t>
    </dgm:pt>
    <dgm:pt modelId="{0E27C9C8-E5A0-4767-A4E5-3B2D7A2818E1}">
      <dgm:prSet/>
      <dgm:spPr/>
      <dgm:t>
        <a:bodyPr/>
        <a:lstStyle/>
        <a:p>
          <a:pPr>
            <a:buFont typeface="Wingdings" panose="05000000000000000000" pitchFamily="2" charset="2"/>
            <a:buChar char="§"/>
          </a:pPr>
          <a:r>
            <a:rPr lang="en-US" b="0" dirty="0">
              <a:latin typeface="Arial" panose="020B0604020202020204" pitchFamily="34" charset="0"/>
              <a:cs typeface="Arial" panose="020B0604020202020204" pitchFamily="34" charset="0"/>
            </a:rPr>
            <a:t>Management’s estimate of expected credit losses</a:t>
          </a:r>
          <a:endParaRPr lang="en-US" dirty="0">
            <a:latin typeface="Arial" panose="020B0604020202020204" pitchFamily="34" charset="0"/>
            <a:cs typeface="Arial" panose="020B0604020202020204" pitchFamily="34" charset="0"/>
          </a:endParaRPr>
        </a:p>
      </dgm:t>
    </dgm:pt>
    <dgm:pt modelId="{B549EEC4-C6ED-45B1-8A1D-DE015B543543}" type="parTrans" cxnId="{9CCA4099-EAA1-4521-AC31-2E34EF860B53}">
      <dgm:prSet/>
      <dgm:spPr/>
      <dgm:t>
        <a:bodyPr/>
        <a:lstStyle/>
        <a:p>
          <a:endParaRPr lang="en-US"/>
        </a:p>
      </dgm:t>
    </dgm:pt>
    <dgm:pt modelId="{7D79D631-1266-4C6D-8D74-1215D83364C3}" type="sibTrans" cxnId="{9CCA4099-EAA1-4521-AC31-2E34EF860B53}">
      <dgm:prSet/>
      <dgm:spPr/>
      <dgm:t>
        <a:bodyPr/>
        <a:lstStyle/>
        <a:p>
          <a:endParaRPr lang="en-US"/>
        </a:p>
      </dgm:t>
    </dgm:pt>
    <dgm:pt modelId="{4338E82C-03A9-40D1-AFE8-5C758E1AFB66}">
      <dgm:prSet/>
      <dgm:spPr/>
      <dgm:t>
        <a:bodyPr/>
        <a:lstStyle/>
        <a:p>
          <a:pPr>
            <a:buFont typeface="Wingdings" panose="05000000000000000000" pitchFamily="2" charset="2"/>
            <a:buChar char="§"/>
          </a:pPr>
          <a:r>
            <a:rPr lang="en-US" b="0" dirty="0">
              <a:latin typeface="Arial" panose="020B0604020202020204" pitchFamily="34" charset="0"/>
              <a:cs typeface="Arial" panose="020B0604020202020204" pitchFamily="34" charset="0"/>
            </a:rPr>
            <a:t>Changes in the estimate of expected credit losses that have taken place during the period (this includes both qualitative descriptions of how the estimate changed &amp; quantitative rollforward of allowance for credit loss by portfolio segment)</a:t>
          </a:r>
          <a:endParaRPr lang="en-US" dirty="0">
            <a:latin typeface="Arial" panose="020B0604020202020204" pitchFamily="34" charset="0"/>
            <a:cs typeface="Arial" panose="020B0604020202020204" pitchFamily="34" charset="0"/>
          </a:endParaRPr>
        </a:p>
      </dgm:t>
    </dgm:pt>
    <dgm:pt modelId="{5C926A16-7E5F-4E85-B56D-93E531612053}" type="parTrans" cxnId="{B5A87CF7-3BB9-473B-8233-A44FAF98A138}">
      <dgm:prSet/>
      <dgm:spPr/>
      <dgm:t>
        <a:bodyPr/>
        <a:lstStyle/>
        <a:p>
          <a:endParaRPr lang="en-US"/>
        </a:p>
      </dgm:t>
    </dgm:pt>
    <dgm:pt modelId="{C6362A77-F034-4C5F-9A7A-1CC4A2A29B99}" type="sibTrans" cxnId="{B5A87CF7-3BB9-473B-8233-A44FAF98A138}">
      <dgm:prSet/>
      <dgm:spPr/>
      <dgm:t>
        <a:bodyPr/>
        <a:lstStyle/>
        <a:p>
          <a:endParaRPr lang="en-US"/>
        </a:p>
      </dgm:t>
    </dgm:pt>
    <dgm:pt modelId="{0AB6F5C9-74C6-4808-BE1A-A9DB10943B40}" type="pres">
      <dgm:prSet presAssocID="{F9882F25-1CCB-4FBC-85C5-D483E360CEA9}" presName="linear" presStyleCnt="0">
        <dgm:presLayoutVars>
          <dgm:animLvl val="lvl"/>
          <dgm:resizeHandles val="exact"/>
        </dgm:presLayoutVars>
      </dgm:prSet>
      <dgm:spPr/>
    </dgm:pt>
    <dgm:pt modelId="{A36EE7CC-AB2B-4D35-B087-DAAB977BD304}" type="pres">
      <dgm:prSet presAssocID="{74FBA46D-7534-4589-BE56-B600759766B2}" presName="parentText" presStyleLbl="node1" presStyleIdx="0" presStyleCnt="1" custLinFactNeighborX="-308" custLinFactNeighborY="273">
        <dgm:presLayoutVars>
          <dgm:chMax val="0"/>
          <dgm:bulletEnabled val="1"/>
        </dgm:presLayoutVars>
      </dgm:prSet>
      <dgm:spPr/>
    </dgm:pt>
    <dgm:pt modelId="{E1121976-2216-4FDB-9E4C-EEEE94038BBC}" type="pres">
      <dgm:prSet presAssocID="{74FBA46D-7534-4589-BE56-B600759766B2}" presName="childText" presStyleLbl="revTx" presStyleIdx="0" presStyleCnt="1">
        <dgm:presLayoutVars>
          <dgm:bulletEnabled val="1"/>
        </dgm:presLayoutVars>
      </dgm:prSet>
      <dgm:spPr/>
    </dgm:pt>
  </dgm:ptLst>
  <dgm:cxnLst>
    <dgm:cxn modelId="{A0E24411-3800-47BD-A551-BD5FC463C2EE}" type="presOf" srcId="{D467DDC5-AC89-4F67-AF65-81252D3BFCE8}" destId="{E1121976-2216-4FDB-9E4C-EEEE94038BBC}" srcOrd="0" destOrd="0" presId="urn:microsoft.com/office/officeart/2005/8/layout/vList2"/>
    <dgm:cxn modelId="{FB4D8648-B8F7-4187-9487-08348684DFAA}" type="presOf" srcId="{F9882F25-1CCB-4FBC-85C5-D483E360CEA9}" destId="{0AB6F5C9-74C6-4808-BE1A-A9DB10943B40}" srcOrd="0" destOrd="0" presId="urn:microsoft.com/office/officeart/2005/8/layout/vList2"/>
    <dgm:cxn modelId="{1DC2516A-19D7-4A7D-A313-70E5075385D1}" type="presOf" srcId="{0E27C9C8-E5A0-4767-A4E5-3B2D7A2818E1}" destId="{E1121976-2216-4FDB-9E4C-EEEE94038BBC}" srcOrd="0" destOrd="1" presId="urn:microsoft.com/office/officeart/2005/8/layout/vList2"/>
    <dgm:cxn modelId="{1B975551-6003-40F7-B7A2-84C19F2A5AD5}" type="presOf" srcId="{74FBA46D-7534-4589-BE56-B600759766B2}" destId="{A36EE7CC-AB2B-4D35-B087-DAAB977BD304}" srcOrd="0" destOrd="0" presId="urn:microsoft.com/office/officeart/2005/8/layout/vList2"/>
    <dgm:cxn modelId="{9CCA4099-EAA1-4521-AC31-2E34EF860B53}" srcId="{74FBA46D-7534-4589-BE56-B600759766B2}" destId="{0E27C9C8-E5A0-4767-A4E5-3B2D7A2818E1}" srcOrd="1" destOrd="0" parTransId="{B549EEC4-C6ED-45B1-8A1D-DE015B543543}" sibTransId="{7D79D631-1266-4C6D-8D74-1215D83364C3}"/>
    <dgm:cxn modelId="{446434A5-9260-43B0-8323-4A63E3155827}" srcId="{F9882F25-1CCB-4FBC-85C5-D483E360CEA9}" destId="{74FBA46D-7534-4589-BE56-B600759766B2}" srcOrd="0" destOrd="0" parTransId="{B66B6065-6F1D-4715-9EA0-C4D45B738405}" sibTransId="{44EF394D-2882-4695-AA2E-B54FAAAEC166}"/>
    <dgm:cxn modelId="{E95831D4-1B5E-42DB-A8ED-362CE69C3BA6}" type="presOf" srcId="{4338E82C-03A9-40D1-AFE8-5C758E1AFB66}" destId="{E1121976-2216-4FDB-9E4C-EEEE94038BBC}" srcOrd="0" destOrd="2" presId="urn:microsoft.com/office/officeart/2005/8/layout/vList2"/>
    <dgm:cxn modelId="{316F15DB-CD9B-4F7A-9387-13C2D0552E34}" srcId="{74FBA46D-7534-4589-BE56-B600759766B2}" destId="{D467DDC5-AC89-4F67-AF65-81252D3BFCE8}" srcOrd="0" destOrd="0" parTransId="{9C19CCAD-159B-454E-B4BC-41E73141AA8D}" sibTransId="{EDD414CC-1B52-4DBB-96E2-D6E9B514F6DD}"/>
    <dgm:cxn modelId="{B5A87CF7-3BB9-473B-8233-A44FAF98A138}" srcId="{74FBA46D-7534-4589-BE56-B600759766B2}" destId="{4338E82C-03A9-40D1-AFE8-5C758E1AFB66}" srcOrd="2" destOrd="0" parTransId="{5C926A16-7E5F-4E85-B56D-93E531612053}" sibTransId="{C6362A77-F034-4C5F-9A7A-1CC4A2A29B99}"/>
    <dgm:cxn modelId="{49872D65-0591-4FBB-8E85-23F5AA322417}" type="presParOf" srcId="{0AB6F5C9-74C6-4808-BE1A-A9DB10943B40}" destId="{A36EE7CC-AB2B-4D35-B087-DAAB977BD304}" srcOrd="0" destOrd="0" presId="urn:microsoft.com/office/officeart/2005/8/layout/vList2"/>
    <dgm:cxn modelId="{A237DE4E-624D-42A8-9501-1078B98D93FE}" type="presParOf" srcId="{0AB6F5C9-74C6-4808-BE1A-A9DB10943B40}" destId="{E1121976-2216-4FDB-9E4C-EEEE94038BB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6552F0D-B76A-4E1E-BF99-6444D74F5D3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C103C27-4649-47CA-8AE4-F7CB9EF7F0B5}">
      <dgm:prSet/>
      <dgm:spPr>
        <a:noFill/>
        <a:ln>
          <a:solidFill>
            <a:schemeClr val="tx2"/>
          </a:solidFill>
        </a:ln>
      </dgm:spPr>
      <dgm:t>
        <a:bodyPr/>
        <a:lstStyle/>
        <a:p>
          <a:r>
            <a:rPr lang="en-US" dirty="0">
              <a:solidFill>
                <a:schemeClr val="tx1"/>
              </a:solidFill>
              <a:latin typeface="Arial" panose="020B0604020202020204" pitchFamily="34" charset="0"/>
              <a:cs typeface="Arial" panose="020B0604020202020204" pitchFamily="34" charset="0"/>
            </a:rPr>
            <a:t>Reference rates such as USD LIBOR &amp; other inter-bank offered rates are planned to be phased out &amp; replaced by new rates that are tied to observable arms-length transactions. The original phase-out date was December 31, 2021</a:t>
          </a:r>
        </a:p>
      </dgm:t>
    </dgm:pt>
    <dgm:pt modelId="{07BDBFBE-7093-4851-B471-E559F8EBD2CB}" type="parTrans" cxnId="{63F78CE5-FADA-4BA7-9446-E32847F26893}">
      <dgm:prSet/>
      <dgm:spPr/>
      <dgm:t>
        <a:bodyPr/>
        <a:lstStyle/>
        <a:p>
          <a:endParaRPr lang="en-US">
            <a:solidFill>
              <a:schemeClr val="tx1"/>
            </a:solidFill>
          </a:endParaRPr>
        </a:p>
      </dgm:t>
    </dgm:pt>
    <dgm:pt modelId="{CCCB89B4-2622-478B-9A96-6602A1C33140}" type="sibTrans" cxnId="{63F78CE5-FADA-4BA7-9446-E32847F26893}">
      <dgm:prSet/>
      <dgm:spPr/>
      <dgm:t>
        <a:bodyPr/>
        <a:lstStyle/>
        <a:p>
          <a:endParaRPr lang="en-US">
            <a:solidFill>
              <a:schemeClr val="tx1"/>
            </a:solidFill>
          </a:endParaRPr>
        </a:p>
      </dgm:t>
    </dgm:pt>
    <dgm:pt modelId="{68ED1079-36DB-4BAC-8D71-D2279CAF34A5}">
      <dgm:prSet custT="1"/>
      <dgm:spPr>
        <a:noFill/>
        <a:ln>
          <a:solidFill>
            <a:schemeClr val="tx2"/>
          </a:solidFill>
        </a:ln>
      </dgm:spPr>
      <dgm:t>
        <a:bodyPr/>
        <a:lstStyle/>
        <a:p>
          <a:r>
            <a:rPr lang="en-US" sz="2350" b="0" dirty="0">
              <a:solidFill>
                <a:schemeClr val="tx1"/>
              </a:solidFill>
              <a:latin typeface="Arial" panose="020B0604020202020204" pitchFamily="34" charset="0"/>
              <a:cs typeface="Arial" panose="020B0604020202020204" pitchFamily="34" charset="0"/>
            </a:rPr>
            <a:t>ASU 2020-04, </a:t>
          </a:r>
          <a:r>
            <a:rPr lang="en-US" sz="2350" b="0" i="1" dirty="0">
              <a:solidFill>
                <a:schemeClr val="tx1"/>
              </a:solidFill>
              <a:latin typeface="Arial" panose="020B0604020202020204" pitchFamily="34" charset="0"/>
              <a:cs typeface="Arial" panose="020B0604020202020204" pitchFamily="34" charset="0"/>
            </a:rPr>
            <a:t>Reference Rate Reform (Topic 848): Facilitation of the Effects of Reference Rate Reform on Financial Reporting </a:t>
          </a:r>
          <a:r>
            <a:rPr lang="en-US" sz="2350" b="0" dirty="0">
              <a:solidFill>
                <a:schemeClr val="tx1"/>
              </a:solidFill>
              <a:latin typeface="Arial" panose="020B0604020202020204" pitchFamily="34" charset="0"/>
              <a:cs typeface="Arial" panose="020B0604020202020204" pitchFamily="34" charset="0"/>
            </a:rPr>
            <a:t>&amp; ASU 2021-01, </a:t>
          </a:r>
          <a:r>
            <a:rPr lang="en-US" sz="2350" b="0" i="1" dirty="0">
              <a:solidFill>
                <a:schemeClr val="tx1"/>
              </a:solidFill>
              <a:latin typeface="Arial" panose="020B0604020202020204" pitchFamily="34" charset="0"/>
              <a:cs typeface="Arial" panose="020B0604020202020204" pitchFamily="34" charset="0"/>
            </a:rPr>
            <a:t>Reference Rate Reform (Topic 848): Scope </a:t>
          </a:r>
          <a:r>
            <a:rPr lang="en-US" sz="2350" b="0" dirty="0">
              <a:solidFill>
                <a:schemeClr val="tx1"/>
              </a:solidFill>
              <a:latin typeface="Arial" panose="020B0604020202020204" pitchFamily="34" charset="0"/>
              <a:cs typeface="Arial" panose="020B0604020202020204" pitchFamily="34" charset="0"/>
            </a:rPr>
            <a:t>were issued to provide optional accounting relief related to hedge accounting &amp; contract modifications. That relief is set to expire on December 31, 2022 (“sunset date”) – See next slide for extension of sunset date</a:t>
          </a:r>
          <a:endParaRPr lang="en-US" sz="2350" dirty="0">
            <a:solidFill>
              <a:schemeClr val="tx1"/>
            </a:solidFill>
            <a:latin typeface="Arial" panose="020B0604020202020204" pitchFamily="34" charset="0"/>
            <a:cs typeface="Arial" panose="020B0604020202020204" pitchFamily="34" charset="0"/>
          </a:endParaRPr>
        </a:p>
      </dgm:t>
    </dgm:pt>
    <dgm:pt modelId="{3621BDB1-585F-4ADB-998D-AB242D94ADEC}" type="parTrans" cxnId="{93116BC7-5F4B-4E99-9EA0-C83EF61313E4}">
      <dgm:prSet/>
      <dgm:spPr/>
      <dgm:t>
        <a:bodyPr/>
        <a:lstStyle/>
        <a:p>
          <a:endParaRPr lang="en-US">
            <a:solidFill>
              <a:schemeClr val="tx1"/>
            </a:solidFill>
          </a:endParaRPr>
        </a:p>
      </dgm:t>
    </dgm:pt>
    <dgm:pt modelId="{7FE48478-354A-46A6-82E1-E6F15A691401}" type="sibTrans" cxnId="{93116BC7-5F4B-4E99-9EA0-C83EF61313E4}">
      <dgm:prSet/>
      <dgm:spPr/>
      <dgm:t>
        <a:bodyPr/>
        <a:lstStyle/>
        <a:p>
          <a:endParaRPr lang="en-US">
            <a:solidFill>
              <a:schemeClr val="tx1"/>
            </a:solidFill>
          </a:endParaRPr>
        </a:p>
      </dgm:t>
    </dgm:pt>
    <dgm:pt modelId="{ACC65A86-8A8C-44DB-B231-0C3882A876C3}" type="pres">
      <dgm:prSet presAssocID="{76552F0D-B76A-4E1E-BF99-6444D74F5D3F}" presName="linear" presStyleCnt="0">
        <dgm:presLayoutVars>
          <dgm:animLvl val="lvl"/>
          <dgm:resizeHandles val="exact"/>
        </dgm:presLayoutVars>
      </dgm:prSet>
      <dgm:spPr/>
    </dgm:pt>
    <dgm:pt modelId="{27929BA0-BB55-4070-AA79-74F9987279E3}" type="pres">
      <dgm:prSet presAssocID="{FC103C27-4649-47CA-8AE4-F7CB9EF7F0B5}" presName="parentText" presStyleLbl="node1" presStyleIdx="0" presStyleCnt="2" custLinFactY="-9098" custLinFactNeighborY="-100000">
        <dgm:presLayoutVars>
          <dgm:chMax val="0"/>
          <dgm:bulletEnabled val="1"/>
        </dgm:presLayoutVars>
      </dgm:prSet>
      <dgm:spPr/>
    </dgm:pt>
    <dgm:pt modelId="{3A81C7A9-9ADB-4470-8163-133B11B184F9}" type="pres">
      <dgm:prSet presAssocID="{CCCB89B4-2622-478B-9A96-6602A1C33140}" presName="spacer" presStyleCnt="0"/>
      <dgm:spPr/>
    </dgm:pt>
    <dgm:pt modelId="{F8F6AD9F-9883-4919-91BD-140627D7478D}" type="pres">
      <dgm:prSet presAssocID="{68ED1079-36DB-4BAC-8D71-D2279CAF34A5}" presName="parentText" presStyleLbl="node1" presStyleIdx="1" presStyleCnt="2">
        <dgm:presLayoutVars>
          <dgm:chMax val="0"/>
          <dgm:bulletEnabled val="1"/>
        </dgm:presLayoutVars>
      </dgm:prSet>
      <dgm:spPr/>
    </dgm:pt>
  </dgm:ptLst>
  <dgm:cxnLst>
    <dgm:cxn modelId="{610F4D94-01EF-4FAF-A2B5-94B0F184E811}" type="presOf" srcId="{FC103C27-4649-47CA-8AE4-F7CB9EF7F0B5}" destId="{27929BA0-BB55-4070-AA79-74F9987279E3}" srcOrd="0" destOrd="0" presId="urn:microsoft.com/office/officeart/2005/8/layout/vList2"/>
    <dgm:cxn modelId="{59F1C6AF-537C-4BCB-A69C-86F7C1768AC1}" type="presOf" srcId="{76552F0D-B76A-4E1E-BF99-6444D74F5D3F}" destId="{ACC65A86-8A8C-44DB-B231-0C3882A876C3}" srcOrd="0" destOrd="0" presId="urn:microsoft.com/office/officeart/2005/8/layout/vList2"/>
    <dgm:cxn modelId="{93116BC7-5F4B-4E99-9EA0-C83EF61313E4}" srcId="{76552F0D-B76A-4E1E-BF99-6444D74F5D3F}" destId="{68ED1079-36DB-4BAC-8D71-D2279CAF34A5}" srcOrd="1" destOrd="0" parTransId="{3621BDB1-585F-4ADB-998D-AB242D94ADEC}" sibTransId="{7FE48478-354A-46A6-82E1-E6F15A691401}"/>
    <dgm:cxn modelId="{C5B202D4-4A5B-41E0-9ABF-B3E10E657113}" type="presOf" srcId="{68ED1079-36DB-4BAC-8D71-D2279CAF34A5}" destId="{F8F6AD9F-9883-4919-91BD-140627D7478D}" srcOrd="0" destOrd="0" presId="urn:microsoft.com/office/officeart/2005/8/layout/vList2"/>
    <dgm:cxn modelId="{63F78CE5-FADA-4BA7-9446-E32847F26893}" srcId="{76552F0D-B76A-4E1E-BF99-6444D74F5D3F}" destId="{FC103C27-4649-47CA-8AE4-F7CB9EF7F0B5}" srcOrd="0" destOrd="0" parTransId="{07BDBFBE-7093-4851-B471-E559F8EBD2CB}" sibTransId="{CCCB89B4-2622-478B-9A96-6602A1C33140}"/>
    <dgm:cxn modelId="{5A47F171-3CFD-4F3E-AECB-3E9523FEAE13}" type="presParOf" srcId="{ACC65A86-8A8C-44DB-B231-0C3882A876C3}" destId="{27929BA0-BB55-4070-AA79-74F9987279E3}" srcOrd="0" destOrd="0" presId="urn:microsoft.com/office/officeart/2005/8/layout/vList2"/>
    <dgm:cxn modelId="{3879D267-4F83-4F43-8393-B17704E065E2}" type="presParOf" srcId="{ACC65A86-8A8C-44DB-B231-0C3882A876C3}" destId="{3A81C7A9-9ADB-4470-8163-133B11B184F9}" srcOrd="1" destOrd="0" presId="urn:microsoft.com/office/officeart/2005/8/layout/vList2"/>
    <dgm:cxn modelId="{97BC39D1-FD74-4F20-9303-F560943CA923}" type="presParOf" srcId="{ACC65A86-8A8C-44DB-B231-0C3882A876C3}" destId="{F8F6AD9F-9883-4919-91BD-140627D7478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36E43A5-A455-4319-972C-20F82AA81B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D8B29A-A0B7-43CB-9BC9-EF016CD31F4E}">
      <dgm:prSet/>
      <dgm:spPr>
        <a:noFill/>
        <a:ln>
          <a:solidFill>
            <a:schemeClr val="tx2"/>
          </a:solidFill>
        </a:ln>
      </dgm:spPr>
      <dgm:t>
        <a:bodyPr/>
        <a:lstStyle/>
        <a:p>
          <a:r>
            <a:rPr lang="en-US" b="0" dirty="0">
              <a:solidFill>
                <a:schemeClr val="tx1"/>
              </a:solidFill>
              <a:latin typeface="Arial" panose="020B0604020202020204" pitchFamily="34" charset="0"/>
              <a:cs typeface="Arial" panose="020B0604020202020204" pitchFamily="34" charset="0"/>
            </a:rPr>
            <a:t>On March 5, 2021, LIBOR’s administrator indicated that major tenors of USD LIBOR will </a:t>
          </a:r>
          <a:r>
            <a:rPr lang="en-US" b="0" u="sng" dirty="0">
              <a:solidFill>
                <a:schemeClr val="tx1"/>
              </a:solidFill>
              <a:latin typeface="Arial" panose="020B0604020202020204" pitchFamily="34" charset="0"/>
              <a:cs typeface="Arial" panose="020B0604020202020204" pitchFamily="34" charset="0"/>
            </a:rPr>
            <a:t>cease to be published as of June 30, 2023</a:t>
          </a:r>
          <a:r>
            <a:rPr lang="en-US" b="1" dirty="0">
              <a:solidFill>
                <a:schemeClr val="tx1"/>
              </a:solidFill>
              <a:latin typeface="Arial" panose="020B0604020202020204" pitchFamily="34" charset="0"/>
              <a:cs typeface="Arial" panose="020B0604020202020204" pitchFamily="34" charset="0"/>
            </a:rPr>
            <a:t> </a:t>
          </a:r>
          <a:endParaRPr lang="en-US" dirty="0">
            <a:solidFill>
              <a:schemeClr val="tx1"/>
            </a:solidFill>
            <a:latin typeface="Arial" panose="020B0604020202020204" pitchFamily="34" charset="0"/>
            <a:cs typeface="Arial" panose="020B0604020202020204" pitchFamily="34" charset="0"/>
          </a:endParaRPr>
        </a:p>
      </dgm:t>
    </dgm:pt>
    <dgm:pt modelId="{E83DF6C7-7B14-4381-B92A-C88F787AAD53}" type="parTrans" cxnId="{11477D6B-CC3B-4DEF-809A-84F518EA7C91}">
      <dgm:prSet/>
      <dgm:spPr/>
      <dgm:t>
        <a:bodyPr/>
        <a:lstStyle/>
        <a:p>
          <a:endParaRPr lang="en-US">
            <a:solidFill>
              <a:schemeClr val="tx1"/>
            </a:solidFill>
          </a:endParaRPr>
        </a:p>
      </dgm:t>
    </dgm:pt>
    <dgm:pt modelId="{60773F2B-3A03-4118-9F89-80E576B60BB3}" type="sibTrans" cxnId="{11477D6B-CC3B-4DEF-809A-84F518EA7C91}">
      <dgm:prSet/>
      <dgm:spPr/>
      <dgm:t>
        <a:bodyPr/>
        <a:lstStyle/>
        <a:p>
          <a:endParaRPr lang="en-US">
            <a:solidFill>
              <a:schemeClr val="tx1"/>
            </a:solidFill>
          </a:endParaRPr>
        </a:p>
      </dgm:t>
    </dgm:pt>
    <dgm:pt modelId="{E1304FD7-9B32-4C1F-B22C-D32E451F9D76}">
      <dgm:prSet/>
      <dgm:spPr>
        <a:noFill/>
        <a:ln>
          <a:solidFill>
            <a:schemeClr val="tx2"/>
          </a:solidFill>
        </a:ln>
      </dgm:spPr>
      <dgm:t>
        <a:bodyPr/>
        <a:lstStyle/>
        <a:p>
          <a:r>
            <a:rPr lang="en-US" b="0" dirty="0">
              <a:solidFill>
                <a:schemeClr val="tx1"/>
              </a:solidFill>
              <a:latin typeface="Arial" panose="020B0604020202020204" pitchFamily="34" charset="0"/>
              <a:cs typeface="Arial" panose="020B0604020202020204" pitchFamily="34" charset="0"/>
            </a:rPr>
            <a:t>FASB voted at the December 15, 2021 meeting to propose that the sunset date be </a:t>
          </a:r>
          <a:r>
            <a:rPr lang="en-US" b="0" u="sng" dirty="0">
              <a:solidFill>
                <a:schemeClr val="tx1"/>
              </a:solidFill>
              <a:latin typeface="Arial" panose="020B0604020202020204" pitchFamily="34" charset="0"/>
              <a:cs typeface="Arial" panose="020B0604020202020204" pitchFamily="34" charset="0"/>
            </a:rPr>
            <a:t>extended to December 31, 2024</a:t>
          </a:r>
          <a:r>
            <a:rPr lang="en-US" b="0" dirty="0">
              <a:solidFill>
                <a:schemeClr val="tx1"/>
              </a:solidFill>
              <a:latin typeface="Arial" panose="020B0604020202020204" pitchFamily="34" charset="0"/>
              <a:cs typeface="Arial" panose="020B0604020202020204" pitchFamily="34" charset="0"/>
            </a:rPr>
            <a:t>. ASU 2022-06 was issued in December 2022 affirming this decision</a:t>
          </a:r>
          <a:endParaRPr lang="en-US" dirty="0">
            <a:solidFill>
              <a:schemeClr val="tx1"/>
            </a:solidFill>
            <a:latin typeface="Arial" panose="020B0604020202020204" pitchFamily="34" charset="0"/>
            <a:cs typeface="Arial" panose="020B0604020202020204" pitchFamily="34" charset="0"/>
          </a:endParaRPr>
        </a:p>
      </dgm:t>
    </dgm:pt>
    <dgm:pt modelId="{116DCBE4-C870-4C3F-91E1-1F356F2513DC}" type="parTrans" cxnId="{1B2B96A6-6D66-43A7-BE60-FF7C13186DD9}">
      <dgm:prSet/>
      <dgm:spPr/>
      <dgm:t>
        <a:bodyPr/>
        <a:lstStyle/>
        <a:p>
          <a:endParaRPr lang="en-US">
            <a:solidFill>
              <a:schemeClr val="tx1"/>
            </a:solidFill>
          </a:endParaRPr>
        </a:p>
      </dgm:t>
    </dgm:pt>
    <dgm:pt modelId="{52A2C7F3-62A8-40F9-87A1-D76D21EE35C7}" type="sibTrans" cxnId="{1B2B96A6-6D66-43A7-BE60-FF7C13186DD9}">
      <dgm:prSet/>
      <dgm:spPr/>
      <dgm:t>
        <a:bodyPr/>
        <a:lstStyle/>
        <a:p>
          <a:endParaRPr lang="en-US">
            <a:solidFill>
              <a:schemeClr val="tx1"/>
            </a:solidFill>
          </a:endParaRPr>
        </a:p>
      </dgm:t>
    </dgm:pt>
    <dgm:pt modelId="{55F19154-A2D7-401B-A4B8-2D0A1B5D6BBA}">
      <dgm:prSet/>
      <dgm:spPr>
        <a:noFill/>
        <a:ln>
          <a:solidFill>
            <a:schemeClr val="tx2"/>
          </a:solidFill>
        </a:ln>
      </dgm:spPr>
      <dgm:t>
        <a:bodyPr/>
        <a:lstStyle/>
        <a:p>
          <a:r>
            <a:rPr lang="en-US" dirty="0">
              <a:solidFill>
                <a:schemeClr val="tx1"/>
              </a:solidFill>
              <a:latin typeface="Arial" panose="020B0604020202020204" pitchFamily="34" charset="0"/>
              <a:cs typeface="Arial" panose="020B0604020202020204" pitchFamily="34" charset="0"/>
            </a:rPr>
            <a:t>Reminders for NFPs</a:t>
          </a:r>
        </a:p>
      </dgm:t>
    </dgm:pt>
    <dgm:pt modelId="{E20562B8-BC42-485D-A0FA-C4EE41A9C73C}" type="parTrans" cxnId="{5234D409-F7AC-4DA3-BBEE-9B987F386FD6}">
      <dgm:prSet/>
      <dgm:spPr/>
      <dgm:t>
        <a:bodyPr/>
        <a:lstStyle/>
        <a:p>
          <a:endParaRPr lang="en-US">
            <a:solidFill>
              <a:schemeClr val="tx1"/>
            </a:solidFill>
          </a:endParaRPr>
        </a:p>
      </dgm:t>
    </dgm:pt>
    <dgm:pt modelId="{1E0F8E10-51DE-4225-BE91-8B6B959DE104}" type="sibTrans" cxnId="{5234D409-F7AC-4DA3-BBEE-9B987F386FD6}">
      <dgm:prSet/>
      <dgm:spPr/>
      <dgm:t>
        <a:bodyPr/>
        <a:lstStyle/>
        <a:p>
          <a:endParaRPr lang="en-US">
            <a:solidFill>
              <a:schemeClr val="tx1"/>
            </a:solidFill>
          </a:endParaRPr>
        </a:p>
      </dgm:t>
    </dgm:pt>
    <dgm:pt modelId="{5904DB1F-DBEB-4D88-8468-DF3750171BDA}">
      <dgm:prSet custT="1"/>
      <dgm:spPr/>
      <dgm:t>
        <a:bodyPr/>
        <a:lstStyle/>
        <a:p>
          <a:pPr>
            <a:buFont typeface="Wingdings" panose="05000000000000000000" pitchFamily="2" charset="2"/>
            <a:buChar char="§"/>
          </a:pPr>
          <a:r>
            <a:rPr lang="en-US" sz="2000" dirty="0">
              <a:solidFill>
                <a:schemeClr val="tx1"/>
              </a:solidFill>
              <a:latin typeface="Arial" panose="020B0604020202020204" pitchFamily="34" charset="0"/>
              <a:cs typeface="Arial" panose="020B0604020202020204" pitchFamily="34" charset="0"/>
            </a:rPr>
            <a:t>Discuss timing with your creditor/lender</a:t>
          </a:r>
        </a:p>
      </dgm:t>
    </dgm:pt>
    <dgm:pt modelId="{1889001F-AE5E-4324-B959-DA3D74253666}" type="parTrans" cxnId="{DDE4C7B3-CB79-4B92-A7D6-10637A6A0CC2}">
      <dgm:prSet/>
      <dgm:spPr/>
      <dgm:t>
        <a:bodyPr/>
        <a:lstStyle/>
        <a:p>
          <a:endParaRPr lang="en-US">
            <a:solidFill>
              <a:schemeClr val="tx1"/>
            </a:solidFill>
          </a:endParaRPr>
        </a:p>
      </dgm:t>
    </dgm:pt>
    <dgm:pt modelId="{A45B2681-F303-45BA-9613-4966C2ED262E}" type="sibTrans" cxnId="{DDE4C7B3-CB79-4B92-A7D6-10637A6A0CC2}">
      <dgm:prSet/>
      <dgm:spPr/>
      <dgm:t>
        <a:bodyPr/>
        <a:lstStyle/>
        <a:p>
          <a:endParaRPr lang="en-US">
            <a:solidFill>
              <a:schemeClr val="tx1"/>
            </a:solidFill>
          </a:endParaRPr>
        </a:p>
      </dgm:t>
    </dgm:pt>
    <dgm:pt modelId="{8B78DB9E-C56A-4564-AEEF-69D9FE881FDB}">
      <dgm:prSet custT="1"/>
      <dgm:spPr/>
      <dgm:t>
        <a:bodyPr/>
        <a:lstStyle/>
        <a:p>
          <a:pPr>
            <a:buFont typeface="Wingdings" panose="05000000000000000000" pitchFamily="2" charset="2"/>
            <a:buChar char="§"/>
          </a:pPr>
          <a:r>
            <a:rPr lang="en-US" sz="2000" dirty="0">
              <a:solidFill>
                <a:schemeClr val="tx1"/>
              </a:solidFill>
              <a:latin typeface="Arial" panose="020B0604020202020204" pitchFamily="34" charset="0"/>
              <a:cs typeface="Arial" panose="020B0604020202020204" pitchFamily="34" charset="0"/>
            </a:rPr>
            <a:t>Consider the guidance in Topic 848</a:t>
          </a:r>
        </a:p>
      </dgm:t>
    </dgm:pt>
    <dgm:pt modelId="{3004CA8B-642A-4448-8A86-56FBCB7FE681}" type="parTrans" cxnId="{D06289B9-4BAD-45C4-B5F3-DFB6EB3D5615}">
      <dgm:prSet/>
      <dgm:spPr/>
      <dgm:t>
        <a:bodyPr/>
        <a:lstStyle/>
        <a:p>
          <a:endParaRPr lang="en-US">
            <a:solidFill>
              <a:schemeClr val="tx1"/>
            </a:solidFill>
          </a:endParaRPr>
        </a:p>
      </dgm:t>
    </dgm:pt>
    <dgm:pt modelId="{86B78351-BEEA-40F9-BB86-FB43484A5826}" type="sibTrans" cxnId="{D06289B9-4BAD-45C4-B5F3-DFB6EB3D5615}">
      <dgm:prSet/>
      <dgm:spPr/>
      <dgm:t>
        <a:bodyPr/>
        <a:lstStyle/>
        <a:p>
          <a:endParaRPr lang="en-US">
            <a:solidFill>
              <a:schemeClr val="tx1"/>
            </a:solidFill>
          </a:endParaRPr>
        </a:p>
      </dgm:t>
    </dgm:pt>
    <dgm:pt modelId="{81B3432F-DEA2-4B8C-BA9F-70AFD0A593C0}">
      <dgm:prSet custT="1"/>
      <dgm:spPr/>
      <dgm:t>
        <a:bodyPr/>
        <a:lstStyle/>
        <a:p>
          <a:pPr>
            <a:buFont typeface="Wingdings" panose="05000000000000000000" pitchFamily="2" charset="2"/>
            <a:buChar char="§"/>
          </a:pPr>
          <a:r>
            <a:rPr lang="en-US" sz="2000" dirty="0">
              <a:solidFill>
                <a:schemeClr val="tx1"/>
              </a:solidFill>
              <a:latin typeface="Arial" panose="020B0604020202020204" pitchFamily="34" charset="0"/>
              <a:cs typeface="Arial" panose="020B0604020202020204" pitchFamily="34" charset="0"/>
            </a:rPr>
            <a:t>Review contracts &amp; agreements that may be affected by reference rate reform</a:t>
          </a:r>
          <a:endParaRPr lang="en-US" sz="1700" dirty="0">
            <a:solidFill>
              <a:schemeClr val="tx1"/>
            </a:solidFill>
            <a:latin typeface="Arial" panose="020B0604020202020204" pitchFamily="34" charset="0"/>
            <a:cs typeface="Arial" panose="020B0604020202020204" pitchFamily="34" charset="0"/>
          </a:endParaRPr>
        </a:p>
      </dgm:t>
    </dgm:pt>
    <dgm:pt modelId="{BFD576D9-732C-47E9-9439-BF37826C6BB9}" type="parTrans" cxnId="{EEF90D09-DEB8-486C-B77E-0EB0025DE601}">
      <dgm:prSet/>
      <dgm:spPr/>
      <dgm:t>
        <a:bodyPr/>
        <a:lstStyle/>
        <a:p>
          <a:endParaRPr lang="en-US">
            <a:solidFill>
              <a:schemeClr val="tx1"/>
            </a:solidFill>
          </a:endParaRPr>
        </a:p>
      </dgm:t>
    </dgm:pt>
    <dgm:pt modelId="{329F300F-5D63-4192-A4E0-83A791EFAC0E}" type="sibTrans" cxnId="{EEF90D09-DEB8-486C-B77E-0EB0025DE601}">
      <dgm:prSet/>
      <dgm:spPr/>
      <dgm:t>
        <a:bodyPr/>
        <a:lstStyle/>
        <a:p>
          <a:endParaRPr lang="en-US">
            <a:solidFill>
              <a:schemeClr val="tx1"/>
            </a:solidFill>
          </a:endParaRPr>
        </a:p>
      </dgm:t>
    </dgm:pt>
    <dgm:pt modelId="{BBCBFDE9-D9C5-4D07-B788-264D3A94318F}" type="pres">
      <dgm:prSet presAssocID="{136E43A5-A455-4319-972C-20F82AA81B6B}" presName="linear" presStyleCnt="0">
        <dgm:presLayoutVars>
          <dgm:animLvl val="lvl"/>
          <dgm:resizeHandles val="exact"/>
        </dgm:presLayoutVars>
      </dgm:prSet>
      <dgm:spPr/>
    </dgm:pt>
    <dgm:pt modelId="{FFBC96F1-1498-4241-A1B6-22EAFDEBE57C}" type="pres">
      <dgm:prSet presAssocID="{83D8B29A-A0B7-43CB-9BC9-EF016CD31F4E}" presName="parentText" presStyleLbl="node1" presStyleIdx="0" presStyleCnt="3" custScaleY="80732">
        <dgm:presLayoutVars>
          <dgm:chMax val="0"/>
          <dgm:bulletEnabled val="1"/>
        </dgm:presLayoutVars>
      </dgm:prSet>
      <dgm:spPr/>
    </dgm:pt>
    <dgm:pt modelId="{7FCD417E-1AD1-4D90-9B43-6E9D7BCE6362}" type="pres">
      <dgm:prSet presAssocID="{60773F2B-3A03-4118-9F89-80E576B60BB3}" presName="spacer" presStyleCnt="0"/>
      <dgm:spPr/>
    </dgm:pt>
    <dgm:pt modelId="{075B90E5-A58C-4903-AC92-CD69179CA9FF}" type="pres">
      <dgm:prSet presAssocID="{E1304FD7-9B32-4C1F-B22C-D32E451F9D76}" presName="parentText" presStyleLbl="node1" presStyleIdx="1" presStyleCnt="3" custScaleY="83488">
        <dgm:presLayoutVars>
          <dgm:chMax val="0"/>
          <dgm:bulletEnabled val="1"/>
        </dgm:presLayoutVars>
      </dgm:prSet>
      <dgm:spPr/>
    </dgm:pt>
    <dgm:pt modelId="{71EB3948-3DC7-4552-A9CB-8CBEF351A48F}" type="pres">
      <dgm:prSet presAssocID="{52A2C7F3-62A8-40F9-87A1-D76D21EE35C7}" presName="spacer" presStyleCnt="0"/>
      <dgm:spPr/>
    </dgm:pt>
    <dgm:pt modelId="{1F502268-0BE3-4A20-A8B2-07ACF989F118}" type="pres">
      <dgm:prSet presAssocID="{55F19154-A2D7-401B-A4B8-2D0A1B5D6BBA}" presName="parentText" presStyleLbl="node1" presStyleIdx="2" presStyleCnt="3" custScaleY="56915">
        <dgm:presLayoutVars>
          <dgm:chMax val="0"/>
          <dgm:bulletEnabled val="1"/>
        </dgm:presLayoutVars>
      </dgm:prSet>
      <dgm:spPr/>
    </dgm:pt>
    <dgm:pt modelId="{52D73280-0F61-447A-B862-5C4B69544F92}" type="pres">
      <dgm:prSet presAssocID="{55F19154-A2D7-401B-A4B8-2D0A1B5D6BBA}" presName="childText" presStyleLbl="revTx" presStyleIdx="0" presStyleCnt="1">
        <dgm:presLayoutVars>
          <dgm:bulletEnabled val="1"/>
        </dgm:presLayoutVars>
      </dgm:prSet>
      <dgm:spPr/>
    </dgm:pt>
  </dgm:ptLst>
  <dgm:cxnLst>
    <dgm:cxn modelId="{EEF90D09-DEB8-486C-B77E-0EB0025DE601}" srcId="{55F19154-A2D7-401B-A4B8-2D0A1B5D6BBA}" destId="{81B3432F-DEA2-4B8C-BA9F-70AFD0A593C0}" srcOrd="0" destOrd="0" parTransId="{BFD576D9-732C-47E9-9439-BF37826C6BB9}" sibTransId="{329F300F-5D63-4192-A4E0-83A791EFAC0E}"/>
    <dgm:cxn modelId="{5234D409-F7AC-4DA3-BBEE-9B987F386FD6}" srcId="{136E43A5-A455-4319-972C-20F82AA81B6B}" destId="{55F19154-A2D7-401B-A4B8-2D0A1B5D6BBA}" srcOrd="2" destOrd="0" parTransId="{E20562B8-BC42-485D-A0FA-C4EE41A9C73C}" sibTransId="{1E0F8E10-51DE-4225-BE91-8B6B959DE104}"/>
    <dgm:cxn modelId="{4C300F19-FA78-40F6-9AD6-26506CFA8026}" type="presOf" srcId="{83D8B29A-A0B7-43CB-9BC9-EF016CD31F4E}" destId="{FFBC96F1-1498-4241-A1B6-22EAFDEBE57C}" srcOrd="0" destOrd="0" presId="urn:microsoft.com/office/officeart/2005/8/layout/vList2"/>
    <dgm:cxn modelId="{CABCBE24-6645-4DCE-B230-D6D4DDD0B3FF}" type="presOf" srcId="{E1304FD7-9B32-4C1F-B22C-D32E451F9D76}" destId="{075B90E5-A58C-4903-AC92-CD69179CA9FF}" srcOrd="0" destOrd="0" presId="urn:microsoft.com/office/officeart/2005/8/layout/vList2"/>
    <dgm:cxn modelId="{11477D6B-CC3B-4DEF-809A-84F518EA7C91}" srcId="{136E43A5-A455-4319-972C-20F82AA81B6B}" destId="{83D8B29A-A0B7-43CB-9BC9-EF016CD31F4E}" srcOrd="0" destOrd="0" parTransId="{E83DF6C7-7B14-4381-B92A-C88F787AAD53}" sibTransId="{60773F2B-3A03-4118-9F89-80E576B60BB3}"/>
    <dgm:cxn modelId="{8BC80B84-C58E-4957-97D3-2A717F2B50C2}" type="presOf" srcId="{136E43A5-A455-4319-972C-20F82AA81B6B}" destId="{BBCBFDE9-D9C5-4D07-B788-264D3A94318F}" srcOrd="0" destOrd="0" presId="urn:microsoft.com/office/officeart/2005/8/layout/vList2"/>
    <dgm:cxn modelId="{1B2B96A6-6D66-43A7-BE60-FF7C13186DD9}" srcId="{136E43A5-A455-4319-972C-20F82AA81B6B}" destId="{E1304FD7-9B32-4C1F-B22C-D32E451F9D76}" srcOrd="1" destOrd="0" parTransId="{116DCBE4-C870-4C3F-91E1-1F356F2513DC}" sibTransId="{52A2C7F3-62A8-40F9-87A1-D76D21EE35C7}"/>
    <dgm:cxn modelId="{DDE4C7B3-CB79-4B92-A7D6-10637A6A0CC2}" srcId="{55F19154-A2D7-401B-A4B8-2D0A1B5D6BBA}" destId="{5904DB1F-DBEB-4D88-8468-DF3750171BDA}" srcOrd="1" destOrd="0" parTransId="{1889001F-AE5E-4324-B959-DA3D74253666}" sibTransId="{A45B2681-F303-45BA-9613-4966C2ED262E}"/>
    <dgm:cxn modelId="{C6A843B6-A652-4C1A-BE86-10D166D4668E}" type="presOf" srcId="{81B3432F-DEA2-4B8C-BA9F-70AFD0A593C0}" destId="{52D73280-0F61-447A-B862-5C4B69544F92}" srcOrd="0" destOrd="0" presId="urn:microsoft.com/office/officeart/2005/8/layout/vList2"/>
    <dgm:cxn modelId="{D06289B9-4BAD-45C4-B5F3-DFB6EB3D5615}" srcId="{55F19154-A2D7-401B-A4B8-2D0A1B5D6BBA}" destId="{8B78DB9E-C56A-4564-AEEF-69D9FE881FDB}" srcOrd="2" destOrd="0" parTransId="{3004CA8B-642A-4448-8A86-56FBCB7FE681}" sibTransId="{86B78351-BEEA-40F9-BB86-FB43484A5826}"/>
    <dgm:cxn modelId="{6E184AE0-4FE9-4425-B45B-9D4A15878D96}" type="presOf" srcId="{5904DB1F-DBEB-4D88-8468-DF3750171BDA}" destId="{52D73280-0F61-447A-B862-5C4B69544F92}" srcOrd="0" destOrd="1" presId="urn:microsoft.com/office/officeart/2005/8/layout/vList2"/>
    <dgm:cxn modelId="{8B4063ED-1A7A-41B0-9050-7E5F16F1CD8D}" type="presOf" srcId="{8B78DB9E-C56A-4564-AEEF-69D9FE881FDB}" destId="{52D73280-0F61-447A-B862-5C4B69544F92}" srcOrd="0" destOrd="2" presId="urn:microsoft.com/office/officeart/2005/8/layout/vList2"/>
    <dgm:cxn modelId="{4D6C08F7-AAEA-4B52-A616-DE9AFAB5BB07}" type="presOf" srcId="{55F19154-A2D7-401B-A4B8-2D0A1B5D6BBA}" destId="{1F502268-0BE3-4A20-A8B2-07ACF989F118}" srcOrd="0" destOrd="0" presId="urn:microsoft.com/office/officeart/2005/8/layout/vList2"/>
    <dgm:cxn modelId="{B25704A7-6F5C-4775-8A4D-F028D1E0DA78}" type="presParOf" srcId="{BBCBFDE9-D9C5-4D07-B788-264D3A94318F}" destId="{FFBC96F1-1498-4241-A1B6-22EAFDEBE57C}" srcOrd="0" destOrd="0" presId="urn:microsoft.com/office/officeart/2005/8/layout/vList2"/>
    <dgm:cxn modelId="{EFD1C64E-C413-478A-944E-72A8491D347B}" type="presParOf" srcId="{BBCBFDE9-D9C5-4D07-B788-264D3A94318F}" destId="{7FCD417E-1AD1-4D90-9B43-6E9D7BCE6362}" srcOrd="1" destOrd="0" presId="urn:microsoft.com/office/officeart/2005/8/layout/vList2"/>
    <dgm:cxn modelId="{1DACAD3C-4E46-4BE7-A9B3-B38FABC66C80}" type="presParOf" srcId="{BBCBFDE9-D9C5-4D07-B788-264D3A94318F}" destId="{075B90E5-A58C-4903-AC92-CD69179CA9FF}" srcOrd="2" destOrd="0" presId="urn:microsoft.com/office/officeart/2005/8/layout/vList2"/>
    <dgm:cxn modelId="{DF168C4A-0A85-4DCB-8A6A-6D278B070544}" type="presParOf" srcId="{BBCBFDE9-D9C5-4D07-B788-264D3A94318F}" destId="{71EB3948-3DC7-4552-A9CB-8CBEF351A48F}" srcOrd="3" destOrd="0" presId="urn:microsoft.com/office/officeart/2005/8/layout/vList2"/>
    <dgm:cxn modelId="{F195341D-0F32-44BD-BAF6-CF26A64DD595}" type="presParOf" srcId="{BBCBFDE9-D9C5-4D07-B788-264D3A94318F}" destId="{1F502268-0BE3-4A20-A8B2-07ACF989F118}" srcOrd="4" destOrd="0" presId="urn:microsoft.com/office/officeart/2005/8/layout/vList2"/>
    <dgm:cxn modelId="{E9404FF2-BFDE-4229-BEC0-7AE9C3ABBC64}" type="presParOf" srcId="{BBCBFDE9-D9C5-4D07-B788-264D3A94318F}" destId="{52D73280-0F61-447A-B862-5C4B69544F92}"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5316075-3A51-423D-B62C-B89C98DEDEC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C6F2394-EB43-457B-8A80-6A3BDF10C981}">
      <dgm:prSet custT="1"/>
      <dgm:spPr>
        <a:solidFill>
          <a:schemeClr val="tx1"/>
        </a:solidFill>
        <a:ln>
          <a:solidFill>
            <a:schemeClr val="tx2"/>
          </a:solidFill>
        </a:ln>
      </dgm:spPr>
      <dgm:t>
        <a:bodyPr/>
        <a:lstStyle/>
        <a:p>
          <a:pPr algn="l"/>
          <a:r>
            <a:rPr lang="en-US" sz="2400" dirty="0">
              <a:latin typeface="Arial" panose="020B0604020202020204" pitchFamily="34" charset="0"/>
              <a:cs typeface="Arial" panose="020B0604020202020204" pitchFamily="34" charset="0"/>
            </a:rPr>
            <a:t>Three projects that could have an impact on </a:t>
          </a:r>
          <a:r>
            <a:rPr lang="en-US" sz="2400">
              <a:latin typeface="Arial" panose="020B0604020202020204" pitchFamily="34" charset="0"/>
              <a:cs typeface="Arial" panose="020B0604020202020204" pitchFamily="34" charset="0"/>
            </a:rPr>
            <a:t>colleges &amp; </a:t>
          </a:r>
          <a:r>
            <a:rPr lang="en-US" sz="2400" dirty="0">
              <a:latin typeface="Arial" panose="020B0604020202020204" pitchFamily="34" charset="0"/>
              <a:cs typeface="Arial" panose="020B0604020202020204" pitchFamily="34" charset="0"/>
            </a:rPr>
            <a:t>universities</a:t>
          </a:r>
        </a:p>
      </dgm:t>
    </dgm:pt>
    <dgm:pt modelId="{A262B817-4DF5-4438-BA6F-37A80C5109A1}" type="parTrans" cxnId="{5DEB44A1-3F55-4E67-AD83-8331583C9899}">
      <dgm:prSet/>
      <dgm:spPr/>
      <dgm:t>
        <a:bodyPr/>
        <a:lstStyle/>
        <a:p>
          <a:endParaRPr lang="en-US"/>
        </a:p>
      </dgm:t>
    </dgm:pt>
    <dgm:pt modelId="{850FB6E2-973F-40A0-BE00-711081E6F95E}" type="sibTrans" cxnId="{5DEB44A1-3F55-4E67-AD83-8331583C9899}">
      <dgm:prSet/>
      <dgm:spPr/>
      <dgm:t>
        <a:bodyPr/>
        <a:lstStyle/>
        <a:p>
          <a:endParaRPr lang="en-US"/>
        </a:p>
      </dgm:t>
    </dgm:pt>
    <dgm:pt modelId="{C60FB4BC-98C0-4B5D-966C-369DD165813F}">
      <dgm:prSet/>
      <dgm:spPr/>
      <dgm:t>
        <a:bodyPr/>
        <a:lstStyle/>
        <a:p>
          <a:pPr>
            <a:buFont typeface="Wingdings" panose="05000000000000000000" pitchFamily="2" charset="2"/>
            <a:buChar char="§"/>
          </a:pPr>
          <a:r>
            <a:rPr lang="en-US" sz="2400" kern="1200" dirty="0">
              <a:latin typeface="Arial" panose="020B0604020202020204" pitchFamily="34" charset="0"/>
              <a:cs typeface="Arial" panose="020B0604020202020204" pitchFamily="34" charset="0"/>
            </a:rPr>
            <a:t>Crypto Assets – all that meet the definition would be required at fair value</a:t>
          </a:r>
        </a:p>
      </dgm:t>
    </dgm:pt>
    <dgm:pt modelId="{832E687D-6BE6-4EBD-8898-4621D2AEB361}" type="parTrans" cxnId="{AAAA6B5F-4119-4A33-AB92-D9DB720DF983}">
      <dgm:prSet/>
      <dgm:spPr/>
      <dgm:t>
        <a:bodyPr/>
        <a:lstStyle/>
        <a:p>
          <a:endParaRPr lang="en-US"/>
        </a:p>
      </dgm:t>
    </dgm:pt>
    <dgm:pt modelId="{F6CD508C-7D28-47B9-91B6-F306396E4A16}" type="sibTrans" cxnId="{AAAA6B5F-4119-4A33-AB92-D9DB720DF983}">
      <dgm:prSet/>
      <dgm:spPr/>
      <dgm:t>
        <a:bodyPr/>
        <a:lstStyle/>
        <a:p>
          <a:endParaRPr lang="en-US"/>
        </a:p>
      </dgm:t>
    </dgm:pt>
    <dgm:pt modelId="{C32F0985-99DF-4BAC-A502-7F35AD10A23A}">
      <dgm:prSet/>
      <dgm:spPr/>
      <dgm:t>
        <a:bodyPr/>
        <a:lstStyle/>
        <a:p>
          <a:pPr>
            <a:buFont typeface="Wingdings" panose="05000000000000000000" pitchFamily="2" charset="2"/>
            <a:buChar char="§"/>
          </a:pPr>
          <a:r>
            <a:rPr lang="en-US" sz="2400" kern="1200" dirty="0">
              <a:latin typeface="Arial" panose="020B0604020202020204" pitchFamily="34" charset="0"/>
              <a:cs typeface="Arial" panose="020B0604020202020204" pitchFamily="34" charset="0"/>
            </a:rPr>
            <a:t>Software Costs – modernize the various literature with a single model</a:t>
          </a:r>
        </a:p>
      </dgm:t>
    </dgm:pt>
    <dgm:pt modelId="{47306CD6-8C88-4D52-B3B0-E258088D9EFF}" type="parTrans" cxnId="{8464F3BF-D5DF-4C7B-AA32-759C73FFAA73}">
      <dgm:prSet/>
      <dgm:spPr/>
      <dgm:t>
        <a:bodyPr/>
        <a:lstStyle/>
        <a:p>
          <a:endParaRPr lang="en-US"/>
        </a:p>
      </dgm:t>
    </dgm:pt>
    <dgm:pt modelId="{A38DC1DD-E5F2-4BB2-A177-AD232A0590E2}" type="sibTrans" cxnId="{8464F3BF-D5DF-4C7B-AA32-759C73FFAA73}">
      <dgm:prSet/>
      <dgm:spPr/>
      <dgm:t>
        <a:bodyPr/>
        <a:lstStyle/>
        <a:p>
          <a:endParaRPr lang="en-US"/>
        </a:p>
      </dgm:t>
    </dgm:pt>
    <dgm:pt modelId="{9196EEB0-6331-4F34-A917-B0B70C61F028}">
      <dgm:prSet/>
      <dgm:spPr/>
      <dgm:t>
        <a:bodyPr/>
        <a:lstStyle/>
        <a:p>
          <a:pPr>
            <a:buFont typeface="Wingdings" panose="05000000000000000000" pitchFamily="2" charset="2"/>
            <a:buChar char="§"/>
          </a:pPr>
          <a:r>
            <a:rPr lang="en-US" sz="2400" kern="1200" dirty="0">
              <a:latin typeface="Arial" panose="020B0604020202020204" pitchFamily="34" charset="0"/>
              <a:cs typeface="Arial" panose="020B0604020202020204" pitchFamily="34" charset="0"/>
            </a:rPr>
            <a:t>Leases – Common Control (exposure draft is issued)</a:t>
          </a:r>
        </a:p>
      </dgm:t>
    </dgm:pt>
    <dgm:pt modelId="{390EAEB9-11B6-464F-BBFD-30B7D8D08A6E}" type="parTrans" cxnId="{2A4AE5B4-1549-41F7-9603-2DF0C6422D6B}">
      <dgm:prSet/>
      <dgm:spPr/>
      <dgm:t>
        <a:bodyPr/>
        <a:lstStyle/>
        <a:p>
          <a:endParaRPr lang="en-US"/>
        </a:p>
      </dgm:t>
    </dgm:pt>
    <dgm:pt modelId="{7A033EE9-1BB9-4389-B1A3-92E83495C5D7}" type="sibTrans" cxnId="{2A4AE5B4-1549-41F7-9603-2DF0C6422D6B}">
      <dgm:prSet/>
      <dgm:spPr/>
      <dgm:t>
        <a:bodyPr/>
        <a:lstStyle/>
        <a:p>
          <a:endParaRPr lang="en-US"/>
        </a:p>
      </dgm:t>
    </dgm:pt>
    <dgm:pt modelId="{EE11D210-E12C-450B-ACD4-0F58B70FFD6B}">
      <dgm:prSet/>
      <dgm:spPr/>
      <dgm:t>
        <a:bodyPr/>
        <a:lstStyle/>
        <a:p>
          <a:pPr>
            <a:buFont typeface="Arial" panose="020B0604020202020204" pitchFamily="34" charset="0"/>
            <a:buChar char="̶"/>
          </a:pPr>
          <a:r>
            <a:rPr lang="en-US" sz="2400" kern="1200" dirty="0">
              <a:latin typeface="Arial" panose="020B0604020202020204" pitchFamily="34" charset="0"/>
              <a:cs typeface="Arial" panose="020B0604020202020204" pitchFamily="34" charset="0"/>
            </a:rPr>
            <a:t>Available to private companies &amp; nonprofits but </a:t>
          </a:r>
          <a:r>
            <a:rPr lang="en-US" sz="2400" u="sng" kern="1200" dirty="0">
              <a:latin typeface="Arial" panose="020B0604020202020204" pitchFamily="34" charset="0"/>
              <a:cs typeface="Arial" panose="020B0604020202020204" pitchFamily="34" charset="0"/>
            </a:rPr>
            <a:t>not</a:t>
          </a:r>
          <a:r>
            <a:rPr lang="en-US" sz="2400" kern="1200" dirty="0">
              <a:latin typeface="Arial" panose="020B0604020202020204" pitchFamily="34" charset="0"/>
              <a:cs typeface="Arial" panose="020B0604020202020204" pitchFamily="34" charset="0"/>
            </a:rPr>
            <a:t> available to nonprofits with conduit debt</a:t>
          </a:r>
        </a:p>
      </dgm:t>
    </dgm:pt>
    <dgm:pt modelId="{417979E1-38F5-4D1B-9026-DE2F5E11253D}" type="parTrans" cxnId="{75E8C441-0051-408B-937E-5C53E0885994}">
      <dgm:prSet/>
      <dgm:spPr/>
      <dgm:t>
        <a:bodyPr/>
        <a:lstStyle/>
        <a:p>
          <a:endParaRPr lang="en-US"/>
        </a:p>
      </dgm:t>
    </dgm:pt>
    <dgm:pt modelId="{1B942BE2-FBEE-426F-BD53-B7496EB45E3C}" type="sibTrans" cxnId="{75E8C441-0051-408B-937E-5C53E0885994}">
      <dgm:prSet/>
      <dgm:spPr/>
      <dgm:t>
        <a:bodyPr/>
        <a:lstStyle/>
        <a:p>
          <a:endParaRPr lang="en-US"/>
        </a:p>
      </dgm:t>
    </dgm:pt>
    <dgm:pt modelId="{0D0D64E6-55E9-45AD-BADE-E669892D4DEA}">
      <dgm:prSet/>
      <dgm:spPr/>
      <dgm:t>
        <a:bodyPr/>
        <a:lstStyle/>
        <a:p>
          <a:pPr>
            <a:buFont typeface="Arial" panose="020B0604020202020204" pitchFamily="34" charset="0"/>
            <a:buChar char="̶"/>
          </a:pPr>
          <a:r>
            <a:rPr lang="en-US" sz="2400" kern="1200" dirty="0">
              <a:latin typeface="Arial" panose="020B0604020202020204" pitchFamily="34" charset="0"/>
              <a:cs typeface="Arial" panose="020B0604020202020204" pitchFamily="34" charset="0"/>
            </a:rPr>
            <a:t>Provide a practical expedient to use written terms to determine if a lease exists &amp; if so its classification (rather than the shorter of life of asset or lease term)</a:t>
          </a:r>
        </a:p>
      </dgm:t>
    </dgm:pt>
    <dgm:pt modelId="{AC379DBD-8634-4609-AE50-BA38862903DE}" type="parTrans" cxnId="{0F756AB3-3D66-4DAA-B7C5-97912FD86D8D}">
      <dgm:prSet/>
      <dgm:spPr/>
      <dgm:t>
        <a:bodyPr/>
        <a:lstStyle/>
        <a:p>
          <a:endParaRPr lang="en-US"/>
        </a:p>
      </dgm:t>
    </dgm:pt>
    <dgm:pt modelId="{812FFAD6-5301-4E01-B6F2-718F8425BF51}" type="sibTrans" cxnId="{0F756AB3-3D66-4DAA-B7C5-97912FD86D8D}">
      <dgm:prSet/>
      <dgm:spPr/>
      <dgm:t>
        <a:bodyPr/>
        <a:lstStyle/>
        <a:p>
          <a:endParaRPr lang="en-US"/>
        </a:p>
      </dgm:t>
    </dgm:pt>
    <dgm:pt modelId="{4AD883FF-9BE0-4DF5-B910-7404F43E4008}">
      <dgm:prSet custT="1"/>
      <dgm:spPr/>
      <dgm:t>
        <a:bodyPr/>
        <a:lstStyle/>
        <a:p>
          <a:pPr>
            <a:buFont typeface="Arial" panose="020B0604020202020204" pitchFamily="34" charset="0"/>
            <a:buChar char="̶"/>
          </a:pPr>
          <a:r>
            <a:rPr lang="en-US" sz="240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Leasehold improvements amortized over the economic life of the improvements as long as lessee continues to use the underlying asset</a:t>
          </a:r>
        </a:p>
      </dgm:t>
    </dgm:pt>
    <dgm:pt modelId="{DE9981FB-D953-4562-B3B7-45612A30368F}" type="parTrans" cxnId="{C724DBBF-24CC-48AB-9F05-9AA0AEB4D2B0}">
      <dgm:prSet/>
      <dgm:spPr/>
      <dgm:t>
        <a:bodyPr/>
        <a:lstStyle/>
        <a:p>
          <a:endParaRPr lang="en-US"/>
        </a:p>
      </dgm:t>
    </dgm:pt>
    <dgm:pt modelId="{5ED25756-0FBD-4D27-9C41-CF01F21BFC45}" type="sibTrans" cxnId="{C724DBBF-24CC-48AB-9F05-9AA0AEB4D2B0}">
      <dgm:prSet/>
      <dgm:spPr/>
      <dgm:t>
        <a:bodyPr/>
        <a:lstStyle/>
        <a:p>
          <a:endParaRPr lang="en-US"/>
        </a:p>
      </dgm:t>
    </dgm:pt>
    <dgm:pt modelId="{5CF349B4-F28D-4647-82C7-7E0DC039AC64}">
      <dgm:prSet custT="1"/>
      <dgm:spPr/>
      <dgm:t>
        <a:bodyPr/>
        <a:lstStyle/>
        <a:p>
          <a:pPr>
            <a:buFont typeface="Arial" panose="020B0604020202020204" pitchFamily="34" charset="0"/>
            <a:buChar char="̶"/>
          </a:pPr>
          <a:r>
            <a:rPr lang="en-US" sz="240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If stopped using lease it is a transfer between entities under common control</a:t>
          </a:r>
        </a:p>
      </dgm:t>
    </dgm:pt>
    <dgm:pt modelId="{1E5369E2-B2C6-4291-8E0C-F9E940365E93}" type="parTrans" cxnId="{5E0AE1F7-B62A-455F-954E-B9BEE8746092}">
      <dgm:prSet/>
      <dgm:spPr/>
      <dgm:t>
        <a:bodyPr/>
        <a:lstStyle/>
        <a:p>
          <a:endParaRPr lang="en-US"/>
        </a:p>
      </dgm:t>
    </dgm:pt>
    <dgm:pt modelId="{900FB27A-6534-4A76-B601-341895755744}" type="sibTrans" cxnId="{5E0AE1F7-B62A-455F-954E-B9BEE8746092}">
      <dgm:prSet/>
      <dgm:spPr/>
      <dgm:t>
        <a:bodyPr/>
        <a:lstStyle/>
        <a:p>
          <a:endParaRPr lang="en-US"/>
        </a:p>
      </dgm:t>
    </dgm:pt>
    <dgm:pt modelId="{6846FD27-3A70-41E1-AA20-03D0E35FF53D}" type="pres">
      <dgm:prSet presAssocID="{95316075-3A51-423D-B62C-B89C98DEDEC1}" presName="linear" presStyleCnt="0">
        <dgm:presLayoutVars>
          <dgm:animLvl val="lvl"/>
          <dgm:resizeHandles val="exact"/>
        </dgm:presLayoutVars>
      </dgm:prSet>
      <dgm:spPr/>
    </dgm:pt>
    <dgm:pt modelId="{88430007-3AC6-480B-8376-ABBB2785600F}" type="pres">
      <dgm:prSet presAssocID="{8C6F2394-EB43-457B-8A80-6A3BDF10C981}" presName="parentText" presStyleLbl="node1" presStyleIdx="0" presStyleCnt="1">
        <dgm:presLayoutVars>
          <dgm:chMax val="0"/>
          <dgm:bulletEnabled val="1"/>
        </dgm:presLayoutVars>
      </dgm:prSet>
      <dgm:spPr/>
    </dgm:pt>
    <dgm:pt modelId="{E48A7D3C-798A-467E-B998-E5C5EBD6CDA0}" type="pres">
      <dgm:prSet presAssocID="{8C6F2394-EB43-457B-8A80-6A3BDF10C981}" presName="childText" presStyleLbl="revTx" presStyleIdx="0" presStyleCnt="1">
        <dgm:presLayoutVars>
          <dgm:bulletEnabled val="1"/>
        </dgm:presLayoutVars>
      </dgm:prSet>
      <dgm:spPr/>
    </dgm:pt>
  </dgm:ptLst>
  <dgm:cxnLst>
    <dgm:cxn modelId="{796AED02-7537-4829-9A93-C9374599BAF0}" type="presOf" srcId="{4AD883FF-9BE0-4DF5-B910-7404F43E4008}" destId="{E48A7D3C-798A-467E-B998-E5C5EBD6CDA0}" srcOrd="0" destOrd="5" presId="urn:microsoft.com/office/officeart/2005/8/layout/vList2"/>
    <dgm:cxn modelId="{7C3F2315-8667-46D9-898E-C79BE03C39B7}" type="presOf" srcId="{EE11D210-E12C-450B-ACD4-0F58B70FFD6B}" destId="{E48A7D3C-798A-467E-B998-E5C5EBD6CDA0}" srcOrd="0" destOrd="3" presId="urn:microsoft.com/office/officeart/2005/8/layout/vList2"/>
    <dgm:cxn modelId="{3A1C421A-FB09-4928-8251-98A034E00B25}" type="presOf" srcId="{C60FB4BC-98C0-4B5D-966C-369DD165813F}" destId="{E48A7D3C-798A-467E-B998-E5C5EBD6CDA0}" srcOrd="0" destOrd="0" presId="urn:microsoft.com/office/officeart/2005/8/layout/vList2"/>
    <dgm:cxn modelId="{AAAA6B5F-4119-4A33-AB92-D9DB720DF983}" srcId="{8C6F2394-EB43-457B-8A80-6A3BDF10C981}" destId="{C60FB4BC-98C0-4B5D-966C-369DD165813F}" srcOrd="0" destOrd="0" parTransId="{832E687D-6BE6-4EBD-8898-4621D2AEB361}" sibTransId="{F6CD508C-7D28-47B9-91B6-F306396E4A16}"/>
    <dgm:cxn modelId="{75E8C441-0051-408B-937E-5C53E0885994}" srcId="{9196EEB0-6331-4F34-A917-B0B70C61F028}" destId="{EE11D210-E12C-450B-ACD4-0F58B70FFD6B}" srcOrd="0" destOrd="0" parTransId="{417979E1-38F5-4D1B-9026-DE2F5E11253D}" sibTransId="{1B942BE2-FBEE-426F-BD53-B7496EB45E3C}"/>
    <dgm:cxn modelId="{E772A67F-1068-4ED0-A3BF-F25D9E3EF722}" type="presOf" srcId="{0D0D64E6-55E9-45AD-BADE-E669892D4DEA}" destId="{E48A7D3C-798A-467E-B998-E5C5EBD6CDA0}" srcOrd="0" destOrd="4" presId="urn:microsoft.com/office/officeart/2005/8/layout/vList2"/>
    <dgm:cxn modelId="{98067583-AE29-4EAD-92B1-97BD923EEBB8}" type="presOf" srcId="{8C6F2394-EB43-457B-8A80-6A3BDF10C981}" destId="{88430007-3AC6-480B-8376-ABBB2785600F}" srcOrd="0" destOrd="0" presId="urn:microsoft.com/office/officeart/2005/8/layout/vList2"/>
    <dgm:cxn modelId="{35FA4699-37AE-4361-B853-943F2C1082DB}" type="presOf" srcId="{C32F0985-99DF-4BAC-A502-7F35AD10A23A}" destId="{E48A7D3C-798A-467E-B998-E5C5EBD6CDA0}" srcOrd="0" destOrd="1" presId="urn:microsoft.com/office/officeart/2005/8/layout/vList2"/>
    <dgm:cxn modelId="{5DEB44A1-3F55-4E67-AD83-8331583C9899}" srcId="{95316075-3A51-423D-B62C-B89C98DEDEC1}" destId="{8C6F2394-EB43-457B-8A80-6A3BDF10C981}" srcOrd="0" destOrd="0" parTransId="{A262B817-4DF5-4438-BA6F-37A80C5109A1}" sibTransId="{850FB6E2-973F-40A0-BE00-711081E6F95E}"/>
    <dgm:cxn modelId="{94A9ECA7-18D2-401F-81A4-0CA34829CD62}" type="presOf" srcId="{95316075-3A51-423D-B62C-B89C98DEDEC1}" destId="{6846FD27-3A70-41E1-AA20-03D0E35FF53D}" srcOrd="0" destOrd="0" presId="urn:microsoft.com/office/officeart/2005/8/layout/vList2"/>
    <dgm:cxn modelId="{0F756AB3-3D66-4DAA-B7C5-97912FD86D8D}" srcId="{9196EEB0-6331-4F34-A917-B0B70C61F028}" destId="{0D0D64E6-55E9-45AD-BADE-E669892D4DEA}" srcOrd="1" destOrd="0" parTransId="{AC379DBD-8634-4609-AE50-BA38862903DE}" sibTransId="{812FFAD6-5301-4E01-B6F2-718F8425BF51}"/>
    <dgm:cxn modelId="{2A4AE5B4-1549-41F7-9603-2DF0C6422D6B}" srcId="{8C6F2394-EB43-457B-8A80-6A3BDF10C981}" destId="{9196EEB0-6331-4F34-A917-B0B70C61F028}" srcOrd="2" destOrd="0" parTransId="{390EAEB9-11B6-464F-BBFD-30B7D8D08A6E}" sibTransId="{7A033EE9-1BB9-4389-B1A3-92E83495C5D7}"/>
    <dgm:cxn modelId="{C724DBBF-24CC-48AB-9F05-9AA0AEB4D2B0}" srcId="{9196EEB0-6331-4F34-A917-B0B70C61F028}" destId="{4AD883FF-9BE0-4DF5-B910-7404F43E4008}" srcOrd="2" destOrd="0" parTransId="{DE9981FB-D953-4562-B3B7-45612A30368F}" sibTransId="{5ED25756-0FBD-4D27-9C41-CF01F21BFC45}"/>
    <dgm:cxn modelId="{8464F3BF-D5DF-4C7B-AA32-759C73FFAA73}" srcId="{8C6F2394-EB43-457B-8A80-6A3BDF10C981}" destId="{C32F0985-99DF-4BAC-A502-7F35AD10A23A}" srcOrd="1" destOrd="0" parTransId="{47306CD6-8C88-4D52-B3B0-E258088D9EFF}" sibTransId="{A38DC1DD-E5F2-4BB2-A177-AD232A0590E2}"/>
    <dgm:cxn modelId="{581DD1D2-DC8B-43B5-86F9-B5374BFD2176}" type="presOf" srcId="{5CF349B4-F28D-4647-82C7-7E0DC039AC64}" destId="{E48A7D3C-798A-467E-B998-E5C5EBD6CDA0}" srcOrd="0" destOrd="6" presId="urn:microsoft.com/office/officeart/2005/8/layout/vList2"/>
    <dgm:cxn modelId="{47FCE0E2-D504-4798-BE8E-244A40DD9070}" type="presOf" srcId="{9196EEB0-6331-4F34-A917-B0B70C61F028}" destId="{E48A7D3C-798A-467E-B998-E5C5EBD6CDA0}" srcOrd="0" destOrd="2" presId="urn:microsoft.com/office/officeart/2005/8/layout/vList2"/>
    <dgm:cxn modelId="{5E0AE1F7-B62A-455F-954E-B9BEE8746092}" srcId="{9196EEB0-6331-4F34-A917-B0B70C61F028}" destId="{5CF349B4-F28D-4647-82C7-7E0DC039AC64}" srcOrd="3" destOrd="0" parTransId="{1E5369E2-B2C6-4291-8E0C-F9E940365E93}" sibTransId="{900FB27A-6534-4A76-B601-341895755744}"/>
    <dgm:cxn modelId="{9E69EAAE-3E01-4B7D-944F-247A797C1F04}" type="presParOf" srcId="{6846FD27-3A70-41E1-AA20-03D0E35FF53D}" destId="{88430007-3AC6-480B-8376-ABBB2785600F}" srcOrd="0" destOrd="0" presId="urn:microsoft.com/office/officeart/2005/8/layout/vList2"/>
    <dgm:cxn modelId="{C352EC6E-A10D-4CC8-B34B-B758D278DF47}" type="presParOf" srcId="{6846FD27-3A70-41E1-AA20-03D0E35FF53D}" destId="{E48A7D3C-798A-467E-B998-E5C5EBD6CDA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77C03FF-4CAB-4ECB-9C87-DE17D1583775}" type="doc">
      <dgm:prSet loTypeId="urn:microsoft.com/office/officeart/2005/8/layout/process1" loCatId="process" qsTypeId="urn:microsoft.com/office/officeart/2005/8/quickstyle/simple1" qsCatId="simple" csTypeId="urn:microsoft.com/office/officeart/2005/8/colors/accent1_2" csCatId="accent1" phldr="1"/>
      <dgm:spPr/>
    </dgm:pt>
    <dgm:pt modelId="{13BA85AE-0B4E-413B-8479-CA6FA7601086}">
      <dgm:prSet phldrT="[Text]"/>
      <dgm:spPr/>
      <dgm:t>
        <a:bodyPr/>
        <a:lstStyle/>
        <a:p>
          <a:pPr algn="ctr"/>
          <a:r>
            <a:rPr lang="en-US" dirty="0"/>
            <a:t>Present the challenge</a:t>
          </a:r>
        </a:p>
      </dgm:t>
    </dgm:pt>
    <dgm:pt modelId="{CC6B597B-C81F-420A-ABF7-F1A42312C83A}" type="parTrans" cxnId="{8E56F5B9-F743-4720-B4D6-18C6612A219C}">
      <dgm:prSet/>
      <dgm:spPr/>
      <dgm:t>
        <a:bodyPr/>
        <a:lstStyle/>
        <a:p>
          <a:pPr algn="ctr"/>
          <a:endParaRPr lang="en-US"/>
        </a:p>
      </dgm:t>
    </dgm:pt>
    <dgm:pt modelId="{49201071-3284-4363-BA39-61E3E2B72F51}" type="sibTrans" cxnId="{8E56F5B9-F743-4720-B4D6-18C6612A219C}">
      <dgm:prSet/>
      <dgm:spPr/>
      <dgm:t>
        <a:bodyPr/>
        <a:lstStyle/>
        <a:p>
          <a:pPr algn="ctr"/>
          <a:endParaRPr lang="en-US"/>
        </a:p>
      </dgm:t>
    </dgm:pt>
    <dgm:pt modelId="{28052859-3A32-431A-BACD-633792FE2E6D}">
      <dgm:prSet phldrT="[Text]"/>
      <dgm:spPr/>
      <dgm:t>
        <a:bodyPr/>
        <a:lstStyle/>
        <a:p>
          <a:pPr algn="ctr"/>
          <a:r>
            <a:rPr lang="en-US" dirty="0"/>
            <a:t>Reformulate the challenge in the negative</a:t>
          </a:r>
        </a:p>
      </dgm:t>
    </dgm:pt>
    <dgm:pt modelId="{C570F16D-6642-4666-B7CE-89473E8840E6}" type="parTrans" cxnId="{F89C6547-5A59-409F-B6F6-E809D98630E5}">
      <dgm:prSet/>
      <dgm:spPr/>
      <dgm:t>
        <a:bodyPr/>
        <a:lstStyle/>
        <a:p>
          <a:pPr algn="ctr"/>
          <a:endParaRPr lang="en-US"/>
        </a:p>
      </dgm:t>
    </dgm:pt>
    <dgm:pt modelId="{4D0CFAFC-943A-4D26-8BCD-74CCFA4F412F}" type="sibTrans" cxnId="{F89C6547-5A59-409F-B6F6-E809D98630E5}">
      <dgm:prSet/>
      <dgm:spPr/>
      <dgm:t>
        <a:bodyPr/>
        <a:lstStyle/>
        <a:p>
          <a:pPr algn="ctr"/>
          <a:endParaRPr lang="en-US"/>
        </a:p>
      </dgm:t>
    </dgm:pt>
    <dgm:pt modelId="{6AB9FC8A-E516-4DBF-B8D1-143F051F6E3C}">
      <dgm:prSet phldrT="[Text]"/>
      <dgm:spPr/>
      <dgm:t>
        <a:bodyPr/>
        <a:lstStyle/>
        <a:p>
          <a:pPr algn="ctr"/>
          <a:r>
            <a:rPr lang="en-US" dirty="0"/>
            <a:t>Generate ideas to the negative</a:t>
          </a:r>
        </a:p>
      </dgm:t>
    </dgm:pt>
    <dgm:pt modelId="{0C89F7A6-2E0D-4ED3-BBC3-AFD1BE64730C}" type="parTrans" cxnId="{A918FAF3-4DDD-4B7C-9A52-9E9D4D0520AB}">
      <dgm:prSet/>
      <dgm:spPr/>
      <dgm:t>
        <a:bodyPr/>
        <a:lstStyle/>
        <a:p>
          <a:pPr algn="ctr"/>
          <a:endParaRPr lang="en-US"/>
        </a:p>
      </dgm:t>
    </dgm:pt>
    <dgm:pt modelId="{79DC95C2-D742-4C84-9915-AC1DB8E1390C}" type="sibTrans" cxnId="{A918FAF3-4DDD-4B7C-9A52-9E9D4D0520AB}">
      <dgm:prSet/>
      <dgm:spPr/>
      <dgm:t>
        <a:bodyPr/>
        <a:lstStyle/>
        <a:p>
          <a:pPr algn="ctr"/>
          <a:endParaRPr lang="en-US"/>
        </a:p>
      </dgm:t>
    </dgm:pt>
    <dgm:pt modelId="{00359E00-33B8-4D83-8439-1B766381094A}">
      <dgm:prSet phldrT="[Text]"/>
      <dgm:spPr/>
      <dgm:t>
        <a:bodyPr/>
        <a:lstStyle/>
        <a:p>
          <a:pPr algn="ctr"/>
          <a:r>
            <a:rPr lang="en-US" dirty="0"/>
            <a:t>Transform these ideas to the positive</a:t>
          </a:r>
        </a:p>
      </dgm:t>
    </dgm:pt>
    <dgm:pt modelId="{528596DA-BFA5-419C-965E-F9BEC83F641C}" type="parTrans" cxnId="{B1DD06F1-0ADA-401F-AA96-EB7B22F8162E}">
      <dgm:prSet/>
      <dgm:spPr/>
      <dgm:t>
        <a:bodyPr/>
        <a:lstStyle/>
        <a:p>
          <a:pPr algn="ctr"/>
          <a:endParaRPr lang="en-US"/>
        </a:p>
      </dgm:t>
    </dgm:pt>
    <dgm:pt modelId="{864FBCBD-BE38-4FD0-B0D5-1D68831225AA}" type="sibTrans" cxnId="{B1DD06F1-0ADA-401F-AA96-EB7B22F8162E}">
      <dgm:prSet/>
      <dgm:spPr/>
      <dgm:t>
        <a:bodyPr/>
        <a:lstStyle/>
        <a:p>
          <a:pPr algn="ctr"/>
          <a:endParaRPr lang="en-US"/>
        </a:p>
      </dgm:t>
    </dgm:pt>
    <dgm:pt modelId="{0CA2D1EB-010F-4AD0-9307-65810B4D8611}" type="pres">
      <dgm:prSet presAssocID="{F77C03FF-4CAB-4ECB-9C87-DE17D1583775}" presName="Name0" presStyleCnt="0">
        <dgm:presLayoutVars>
          <dgm:dir/>
          <dgm:resizeHandles val="exact"/>
        </dgm:presLayoutVars>
      </dgm:prSet>
      <dgm:spPr/>
    </dgm:pt>
    <dgm:pt modelId="{092E8564-994E-4784-B336-D4FA04C0FB5F}" type="pres">
      <dgm:prSet presAssocID="{13BA85AE-0B4E-413B-8479-CA6FA7601086}" presName="node" presStyleLbl="node1" presStyleIdx="0" presStyleCnt="4">
        <dgm:presLayoutVars>
          <dgm:bulletEnabled val="1"/>
        </dgm:presLayoutVars>
      </dgm:prSet>
      <dgm:spPr/>
    </dgm:pt>
    <dgm:pt modelId="{625EF800-1840-406B-A2B9-73F67BF4C97E}" type="pres">
      <dgm:prSet presAssocID="{49201071-3284-4363-BA39-61E3E2B72F51}" presName="sibTrans" presStyleLbl="sibTrans2D1" presStyleIdx="0" presStyleCnt="3"/>
      <dgm:spPr/>
    </dgm:pt>
    <dgm:pt modelId="{828BE3A8-4437-4B2E-B97C-DC37D331984A}" type="pres">
      <dgm:prSet presAssocID="{49201071-3284-4363-BA39-61E3E2B72F51}" presName="connectorText" presStyleLbl="sibTrans2D1" presStyleIdx="0" presStyleCnt="3"/>
      <dgm:spPr/>
    </dgm:pt>
    <dgm:pt modelId="{C3BA7FBA-476D-4B83-9341-5A44411A1042}" type="pres">
      <dgm:prSet presAssocID="{28052859-3A32-431A-BACD-633792FE2E6D}" presName="node" presStyleLbl="node1" presStyleIdx="1" presStyleCnt="4">
        <dgm:presLayoutVars>
          <dgm:bulletEnabled val="1"/>
        </dgm:presLayoutVars>
      </dgm:prSet>
      <dgm:spPr/>
    </dgm:pt>
    <dgm:pt modelId="{E66C474D-8835-4E98-9ED6-B758CF2A7074}" type="pres">
      <dgm:prSet presAssocID="{4D0CFAFC-943A-4D26-8BCD-74CCFA4F412F}" presName="sibTrans" presStyleLbl="sibTrans2D1" presStyleIdx="1" presStyleCnt="3"/>
      <dgm:spPr/>
    </dgm:pt>
    <dgm:pt modelId="{724C3F0A-6CC6-40C6-8753-88F565394403}" type="pres">
      <dgm:prSet presAssocID="{4D0CFAFC-943A-4D26-8BCD-74CCFA4F412F}" presName="connectorText" presStyleLbl="sibTrans2D1" presStyleIdx="1" presStyleCnt="3"/>
      <dgm:spPr/>
    </dgm:pt>
    <dgm:pt modelId="{A731FC41-F175-49BD-B4A8-DBA9304DBB9C}" type="pres">
      <dgm:prSet presAssocID="{6AB9FC8A-E516-4DBF-B8D1-143F051F6E3C}" presName="node" presStyleLbl="node1" presStyleIdx="2" presStyleCnt="4">
        <dgm:presLayoutVars>
          <dgm:bulletEnabled val="1"/>
        </dgm:presLayoutVars>
      </dgm:prSet>
      <dgm:spPr/>
    </dgm:pt>
    <dgm:pt modelId="{935417EB-6B2F-4D73-86F3-460BC442A29C}" type="pres">
      <dgm:prSet presAssocID="{79DC95C2-D742-4C84-9915-AC1DB8E1390C}" presName="sibTrans" presStyleLbl="sibTrans2D1" presStyleIdx="2" presStyleCnt="3"/>
      <dgm:spPr/>
    </dgm:pt>
    <dgm:pt modelId="{6F3DA998-01F2-49DE-BDA8-07986ECA86B1}" type="pres">
      <dgm:prSet presAssocID="{79DC95C2-D742-4C84-9915-AC1DB8E1390C}" presName="connectorText" presStyleLbl="sibTrans2D1" presStyleIdx="2" presStyleCnt="3"/>
      <dgm:spPr/>
    </dgm:pt>
    <dgm:pt modelId="{F88A90AE-1252-48AB-A006-C9A8C87BC18B}" type="pres">
      <dgm:prSet presAssocID="{00359E00-33B8-4D83-8439-1B766381094A}" presName="node" presStyleLbl="node1" presStyleIdx="3" presStyleCnt="4">
        <dgm:presLayoutVars>
          <dgm:bulletEnabled val="1"/>
        </dgm:presLayoutVars>
      </dgm:prSet>
      <dgm:spPr/>
    </dgm:pt>
  </dgm:ptLst>
  <dgm:cxnLst>
    <dgm:cxn modelId="{4A03E210-F0C5-43ED-8B1D-F76F087CC9DB}" type="presOf" srcId="{79DC95C2-D742-4C84-9915-AC1DB8E1390C}" destId="{6F3DA998-01F2-49DE-BDA8-07986ECA86B1}" srcOrd="1" destOrd="0" presId="urn:microsoft.com/office/officeart/2005/8/layout/process1"/>
    <dgm:cxn modelId="{F89C6547-5A59-409F-B6F6-E809D98630E5}" srcId="{F77C03FF-4CAB-4ECB-9C87-DE17D1583775}" destId="{28052859-3A32-431A-BACD-633792FE2E6D}" srcOrd="1" destOrd="0" parTransId="{C570F16D-6642-4666-B7CE-89473E8840E6}" sibTransId="{4D0CFAFC-943A-4D26-8BCD-74CCFA4F412F}"/>
    <dgm:cxn modelId="{2B34416C-0D91-4167-86B8-51AF00E16A09}" type="presOf" srcId="{00359E00-33B8-4D83-8439-1B766381094A}" destId="{F88A90AE-1252-48AB-A006-C9A8C87BC18B}" srcOrd="0" destOrd="0" presId="urn:microsoft.com/office/officeart/2005/8/layout/process1"/>
    <dgm:cxn modelId="{9FB4776F-508F-45B0-8B1F-467CC7E71D92}" type="presOf" srcId="{6AB9FC8A-E516-4DBF-B8D1-143F051F6E3C}" destId="{A731FC41-F175-49BD-B4A8-DBA9304DBB9C}" srcOrd="0" destOrd="0" presId="urn:microsoft.com/office/officeart/2005/8/layout/process1"/>
    <dgm:cxn modelId="{68BAC383-C5DF-4B92-8111-6DBF2E400926}" type="presOf" srcId="{13BA85AE-0B4E-413B-8479-CA6FA7601086}" destId="{092E8564-994E-4784-B336-D4FA04C0FB5F}" srcOrd="0" destOrd="0" presId="urn:microsoft.com/office/officeart/2005/8/layout/process1"/>
    <dgm:cxn modelId="{F9667299-51A5-4090-A6BD-F02121EEBC1F}" type="presOf" srcId="{49201071-3284-4363-BA39-61E3E2B72F51}" destId="{625EF800-1840-406B-A2B9-73F67BF4C97E}" srcOrd="0" destOrd="0" presId="urn:microsoft.com/office/officeart/2005/8/layout/process1"/>
    <dgm:cxn modelId="{07C0DBA1-2B4E-4EBA-9F2A-836580B9C873}" type="presOf" srcId="{F77C03FF-4CAB-4ECB-9C87-DE17D1583775}" destId="{0CA2D1EB-010F-4AD0-9307-65810B4D8611}" srcOrd="0" destOrd="0" presId="urn:microsoft.com/office/officeart/2005/8/layout/process1"/>
    <dgm:cxn modelId="{3C8B28A7-01E8-4CD8-956F-11ECB23BCB39}" type="presOf" srcId="{4D0CFAFC-943A-4D26-8BCD-74CCFA4F412F}" destId="{724C3F0A-6CC6-40C6-8753-88F565394403}" srcOrd="1" destOrd="0" presId="urn:microsoft.com/office/officeart/2005/8/layout/process1"/>
    <dgm:cxn modelId="{0E2D39AE-5134-4FFF-A168-D1CA1E96F874}" type="presOf" srcId="{49201071-3284-4363-BA39-61E3E2B72F51}" destId="{828BE3A8-4437-4B2E-B97C-DC37D331984A}" srcOrd="1" destOrd="0" presId="urn:microsoft.com/office/officeart/2005/8/layout/process1"/>
    <dgm:cxn modelId="{8E56F5B9-F743-4720-B4D6-18C6612A219C}" srcId="{F77C03FF-4CAB-4ECB-9C87-DE17D1583775}" destId="{13BA85AE-0B4E-413B-8479-CA6FA7601086}" srcOrd="0" destOrd="0" parTransId="{CC6B597B-C81F-420A-ABF7-F1A42312C83A}" sibTransId="{49201071-3284-4363-BA39-61E3E2B72F51}"/>
    <dgm:cxn modelId="{39A5DCD2-D6CB-48BE-BE30-C7626B870B68}" type="presOf" srcId="{79DC95C2-D742-4C84-9915-AC1DB8E1390C}" destId="{935417EB-6B2F-4D73-86F3-460BC442A29C}" srcOrd="0" destOrd="0" presId="urn:microsoft.com/office/officeart/2005/8/layout/process1"/>
    <dgm:cxn modelId="{B73D4DE4-7FA7-49AC-ABB4-96FF19374730}" type="presOf" srcId="{4D0CFAFC-943A-4D26-8BCD-74CCFA4F412F}" destId="{E66C474D-8835-4E98-9ED6-B758CF2A7074}" srcOrd="0" destOrd="0" presId="urn:microsoft.com/office/officeart/2005/8/layout/process1"/>
    <dgm:cxn modelId="{B1DD06F1-0ADA-401F-AA96-EB7B22F8162E}" srcId="{F77C03FF-4CAB-4ECB-9C87-DE17D1583775}" destId="{00359E00-33B8-4D83-8439-1B766381094A}" srcOrd="3" destOrd="0" parTransId="{528596DA-BFA5-419C-965E-F9BEC83F641C}" sibTransId="{864FBCBD-BE38-4FD0-B0D5-1D68831225AA}"/>
    <dgm:cxn modelId="{A918FAF3-4DDD-4B7C-9A52-9E9D4D0520AB}" srcId="{F77C03FF-4CAB-4ECB-9C87-DE17D1583775}" destId="{6AB9FC8A-E516-4DBF-B8D1-143F051F6E3C}" srcOrd="2" destOrd="0" parTransId="{0C89F7A6-2E0D-4ED3-BBC3-AFD1BE64730C}" sibTransId="{79DC95C2-D742-4C84-9915-AC1DB8E1390C}"/>
    <dgm:cxn modelId="{074A5DFB-F274-45AD-8FC1-815327A13E60}" type="presOf" srcId="{28052859-3A32-431A-BACD-633792FE2E6D}" destId="{C3BA7FBA-476D-4B83-9341-5A44411A1042}" srcOrd="0" destOrd="0" presId="urn:microsoft.com/office/officeart/2005/8/layout/process1"/>
    <dgm:cxn modelId="{D67547E2-CB07-4DE5-923E-5CFCCD5B2280}" type="presParOf" srcId="{0CA2D1EB-010F-4AD0-9307-65810B4D8611}" destId="{092E8564-994E-4784-B336-D4FA04C0FB5F}" srcOrd="0" destOrd="0" presId="urn:microsoft.com/office/officeart/2005/8/layout/process1"/>
    <dgm:cxn modelId="{349CB6BF-29D3-4D97-9191-0CD0D5564F78}" type="presParOf" srcId="{0CA2D1EB-010F-4AD0-9307-65810B4D8611}" destId="{625EF800-1840-406B-A2B9-73F67BF4C97E}" srcOrd="1" destOrd="0" presId="urn:microsoft.com/office/officeart/2005/8/layout/process1"/>
    <dgm:cxn modelId="{99DF7412-32B0-41AD-9250-995822C28200}" type="presParOf" srcId="{625EF800-1840-406B-A2B9-73F67BF4C97E}" destId="{828BE3A8-4437-4B2E-B97C-DC37D331984A}" srcOrd="0" destOrd="0" presId="urn:microsoft.com/office/officeart/2005/8/layout/process1"/>
    <dgm:cxn modelId="{81A02E9C-0BE5-42E3-BB70-CB2151AE1F01}" type="presParOf" srcId="{0CA2D1EB-010F-4AD0-9307-65810B4D8611}" destId="{C3BA7FBA-476D-4B83-9341-5A44411A1042}" srcOrd="2" destOrd="0" presId="urn:microsoft.com/office/officeart/2005/8/layout/process1"/>
    <dgm:cxn modelId="{BDEDB39F-957D-4EBD-8CAC-FED1192F9E31}" type="presParOf" srcId="{0CA2D1EB-010F-4AD0-9307-65810B4D8611}" destId="{E66C474D-8835-4E98-9ED6-B758CF2A7074}" srcOrd="3" destOrd="0" presId="urn:microsoft.com/office/officeart/2005/8/layout/process1"/>
    <dgm:cxn modelId="{0B743A63-9212-4C54-9F85-D744FFE4F55D}" type="presParOf" srcId="{E66C474D-8835-4E98-9ED6-B758CF2A7074}" destId="{724C3F0A-6CC6-40C6-8753-88F565394403}" srcOrd="0" destOrd="0" presId="urn:microsoft.com/office/officeart/2005/8/layout/process1"/>
    <dgm:cxn modelId="{66128028-58DD-4A3A-B3F9-EFA05E73F5AF}" type="presParOf" srcId="{0CA2D1EB-010F-4AD0-9307-65810B4D8611}" destId="{A731FC41-F175-49BD-B4A8-DBA9304DBB9C}" srcOrd="4" destOrd="0" presId="urn:microsoft.com/office/officeart/2005/8/layout/process1"/>
    <dgm:cxn modelId="{0221F26B-E97C-4631-B570-77EE9AF2C500}" type="presParOf" srcId="{0CA2D1EB-010F-4AD0-9307-65810B4D8611}" destId="{935417EB-6B2F-4D73-86F3-460BC442A29C}" srcOrd="5" destOrd="0" presId="urn:microsoft.com/office/officeart/2005/8/layout/process1"/>
    <dgm:cxn modelId="{EFD7EE54-67B7-4E84-B074-B2DAF0CFD87E}" type="presParOf" srcId="{935417EB-6B2F-4D73-86F3-460BC442A29C}" destId="{6F3DA998-01F2-49DE-BDA8-07986ECA86B1}" srcOrd="0" destOrd="0" presId="urn:microsoft.com/office/officeart/2005/8/layout/process1"/>
    <dgm:cxn modelId="{8157E798-AB81-424B-88B3-A63FB1922A53}" type="presParOf" srcId="{0CA2D1EB-010F-4AD0-9307-65810B4D8611}" destId="{F88A90AE-1252-48AB-A006-C9A8C87BC18B}"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A3EDB7-F25C-42A9-87A0-A43EB7D5A743}" type="doc">
      <dgm:prSet loTypeId="urn:microsoft.com/office/officeart/2008/layout/HalfCircleOrganizationChart" loCatId="hierarchy" qsTypeId="urn:microsoft.com/office/officeart/2005/8/quickstyle/simple1" qsCatId="simple" csTypeId="urn:microsoft.com/office/officeart/2005/8/colors/accent4_3" csCatId="accent4" phldr="1"/>
      <dgm:spPr/>
      <dgm:t>
        <a:bodyPr/>
        <a:lstStyle/>
        <a:p>
          <a:endParaRPr lang="en-US"/>
        </a:p>
      </dgm:t>
    </dgm:pt>
    <dgm:pt modelId="{FD582969-458F-4BF9-9DBF-993D641F93EB}">
      <dgm:prSet phldrT="[Text]" custT="1"/>
      <dgm:spPr/>
      <dgm:t>
        <a:bodyPr/>
        <a:lstStyle/>
        <a:p>
          <a:r>
            <a:rPr lang="en-US" sz="1400" b="1" dirty="0">
              <a:solidFill>
                <a:schemeClr val="bg1"/>
              </a:solidFill>
              <a:latin typeface="Arial" panose="020B0604020202020204" pitchFamily="34" charset="0"/>
              <a:cs typeface="Arial" panose="020B0604020202020204" pitchFamily="34" charset="0"/>
            </a:rPr>
            <a:t>VP of Finance Strategy &amp; Analytics</a:t>
          </a:r>
        </a:p>
      </dgm:t>
    </dgm:pt>
    <dgm:pt modelId="{D3EA07B0-61EB-4014-B611-E3BFB3B3D840}" type="parTrans" cxnId="{3B704898-A97B-4A3E-A858-675F8680D8EC}">
      <dgm:prSet/>
      <dgm:spPr/>
      <dgm:t>
        <a:bodyPr/>
        <a:lstStyle/>
        <a:p>
          <a:endParaRPr lang="en-US" sz="3200" b="1">
            <a:solidFill>
              <a:schemeClr val="bg1"/>
            </a:solidFill>
            <a:latin typeface="Arial" panose="020B0604020202020204" pitchFamily="34" charset="0"/>
            <a:cs typeface="Arial" panose="020B0604020202020204" pitchFamily="34" charset="0"/>
          </a:endParaRPr>
        </a:p>
      </dgm:t>
    </dgm:pt>
    <dgm:pt modelId="{E5EACC7B-FDE1-4D1E-9BE6-C03CDD8588A7}" type="sibTrans" cxnId="{3B704898-A97B-4A3E-A858-675F8680D8EC}">
      <dgm:prSet/>
      <dgm:spPr/>
      <dgm:t>
        <a:bodyPr/>
        <a:lstStyle/>
        <a:p>
          <a:endParaRPr lang="en-US" sz="3200" b="1">
            <a:solidFill>
              <a:schemeClr val="bg1"/>
            </a:solidFill>
            <a:latin typeface="Arial" panose="020B0604020202020204" pitchFamily="34" charset="0"/>
            <a:cs typeface="Arial" panose="020B0604020202020204" pitchFamily="34" charset="0"/>
          </a:endParaRPr>
        </a:p>
      </dgm:t>
    </dgm:pt>
    <dgm:pt modelId="{8C27799B-0258-48D5-A1F4-86CF39B3127E}">
      <dgm:prSet phldrT="[Text]" custT="1"/>
      <dgm:spPr/>
      <dgm:t>
        <a:bodyPr/>
        <a:lstStyle/>
        <a:p>
          <a:r>
            <a:rPr lang="en-US" sz="1400" b="1" dirty="0">
              <a:solidFill>
                <a:schemeClr val="bg1"/>
              </a:solidFill>
              <a:latin typeface="Arial" panose="020B0604020202020204" pitchFamily="34" charset="0"/>
              <a:cs typeface="Arial" panose="020B0604020202020204" pitchFamily="34" charset="0"/>
            </a:rPr>
            <a:t>Business Intelligence Manager</a:t>
          </a:r>
        </a:p>
      </dgm:t>
    </dgm:pt>
    <dgm:pt modelId="{544B4A4A-580F-4E5B-BB05-4B3D9E329DB9}" type="parTrans" cxnId="{8044CBB6-2E28-43F6-B638-7DF484947775}">
      <dgm:prSet/>
      <dgm:spPr/>
      <dgm:t>
        <a:bodyPr/>
        <a:lstStyle/>
        <a:p>
          <a:endParaRPr lang="en-US" sz="3200" b="1">
            <a:solidFill>
              <a:schemeClr val="bg1"/>
            </a:solidFill>
            <a:latin typeface="Arial" panose="020B0604020202020204" pitchFamily="34" charset="0"/>
            <a:cs typeface="Arial" panose="020B0604020202020204" pitchFamily="34" charset="0"/>
          </a:endParaRPr>
        </a:p>
      </dgm:t>
    </dgm:pt>
    <dgm:pt modelId="{E008FAB0-5BEA-4580-8B63-4C9A29670AAB}" type="sibTrans" cxnId="{8044CBB6-2E28-43F6-B638-7DF484947775}">
      <dgm:prSet/>
      <dgm:spPr/>
      <dgm:t>
        <a:bodyPr/>
        <a:lstStyle/>
        <a:p>
          <a:endParaRPr lang="en-US" sz="3200" b="1">
            <a:solidFill>
              <a:schemeClr val="bg1"/>
            </a:solidFill>
            <a:latin typeface="Arial" panose="020B0604020202020204" pitchFamily="34" charset="0"/>
            <a:cs typeface="Arial" panose="020B0604020202020204" pitchFamily="34" charset="0"/>
          </a:endParaRPr>
        </a:p>
      </dgm:t>
    </dgm:pt>
    <dgm:pt modelId="{F348D43E-DF40-4F12-A47F-E9A9762E322D}">
      <dgm:prSet phldrT="[Text]" custT="1"/>
      <dgm:spPr/>
      <dgm:t>
        <a:bodyPr/>
        <a:lstStyle/>
        <a:p>
          <a:r>
            <a:rPr lang="en-US" sz="1400" b="1" dirty="0">
              <a:solidFill>
                <a:schemeClr val="bg1"/>
              </a:solidFill>
              <a:latin typeface="Arial" panose="020B0604020202020204" pitchFamily="34" charset="0"/>
              <a:cs typeface="Arial" panose="020B0604020202020204" pitchFamily="34" charset="0"/>
            </a:rPr>
            <a:t>Data Science Manage</a:t>
          </a:r>
        </a:p>
      </dgm:t>
    </dgm:pt>
    <dgm:pt modelId="{8E6BC8FF-1DFF-4823-A914-682049ED781D}" type="parTrans" cxnId="{8F1B0898-8B87-42D1-B6BD-F8572ED6B0A3}">
      <dgm:prSet/>
      <dgm:spPr/>
      <dgm:t>
        <a:bodyPr/>
        <a:lstStyle/>
        <a:p>
          <a:endParaRPr lang="en-US" sz="3200" b="1">
            <a:solidFill>
              <a:schemeClr val="bg1"/>
            </a:solidFill>
            <a:latin typeface="Arial" panose="020B0604020202020204" pitchFamily="34" charset="0"/>
            <a:cs typeface="Arial" panose="020B0604020202020204" pitchFamily="34" charset="0"/>
          </a:endParaRPr>
        </a:p>
      </dgm:t>
    </dgm:pt>
    <dgm:pt modelId="{DCBAE001-0C4C-497E-8D34-05A5682B0BE3}" type="sibTrans" cxnId="{8F1B0898-8B87-42D1-B6BD-F8572ED6B0A3}">
      <dgm:prSet/>
      <dgm:spPr/>
      <dgm:t>
        <a:bodyPr/>
        <a:lstStyle/>
        <a:p>
          <a:endParaRPr lang="en-US" sz="3200" b="1">
            <a:solidFill>
              <a:schemeClr val="bg1"/>
            </a:solidFill>
            <a:latin typeface="Arial" panose="020B0604020202020204" pitchFamily="34" charset="0"/>
            <a:cs typeface="Arial" panose="020B0604020202020204" pitchFamily="34" charset="0"/>
          </a:endParaRPr>
        </a:p>
      </dgm:t>
    </dgm:pt>
    <dgm:pt modelId="{A65A7AE0-7624-4140-A394-8412E3A7E6F4}">
      <dgm:prSet phldrT="[Text]" custT="1"/>
      <dgm:spPr/>
      <dgm:t>
        <a:bodyPr/>
        <a:lstStyle/>
        <a:p>
          <a:r>
            <a:rPr lang="en-US" sz="1400" b="1" dirty="0">
              <a:solidFill>
                <a:schemeClr val="bg1"/>
              </a:solidFill>
              <a:latin typeface="Arial" panose="020B0604020202020204" pitchFamily="34" charset="0"/>
              <a:cs typeface="Arial" panose="020B0604020202020204" pitchFamily="34" charset="0"/>
            </a:rPr>
            <a:t>Senior Data Scientist</a:t>
          </a:r>
        </a:p>
      </dgm:t>
    </dgm:pt>
    <dgm:pt modelId="{BB091518-D114-4D72-9CBB-0A92AFD9C906}" type="parTrans" cxnId="{25469915-1782-40A9-A61B-471A6935AE7B}">
      <dgm:prSet/>
      <dgm:spPr/>
      <dgm:t>
        <a:bodyPr/>
        <a:lstStyle/>
        <a:p>
          <a:endParaRPr lang="en-US" sz="3200" b="1">
            <a:solidFill>
              <a:schemeClr val="bg1"/>
            </a:solidFill>
            <a:latin typeface="Arial" panose="020B0604020202020204" pitchFamily="34" charset="0"/>
            <a:cs typeface="Arial" panose="020B0604020202020204" pitchFamily="34" charset="0"/>
          </a:endParaRPr>
        </a:p>
      </dgm:t>
    </dgm:pt>
    <dgm:pt modelId="{F2A960FB-B2D1-4D46-AF6D-A58F64B3D49F}" type="sibTrans" cxnId="{25469915-1782-40A9-A61B-471A6935AE7B}">
      <dgm:prSet/>
      <dgm:spPr/>
      <dgm:t>
        <a:bodyPr/>
        <a:lstStyle/>
        <a:p>
          <a:endParaRPr lang="en-US" sz="3200" b="1">
            <a:solidFill>
              <a:schemeClr val="bg1"/>
            </a:solidFill>
            <a:latin typeface="Arial" panose="020B0604020202020204" pitchFamily="34" charset="0"/>
            <a:cs typeface="Arial" panose="020B0604020202020204" pitchFamily="34" charset="0"/>
          </a:endParaRPr>
        </a:p>
      </dgm:t>
    </dgm:pt>
    <dgm:pt modelId="{47A06E2C-DB7A-4288-90D7-D554BFE7EA23}">
      <dgm:prSet phldrT="[Text]" custT="1"/>
      <dgm:spPr/>
      <dgm:t>
        <a:bodyPr/>
        <a:lstStyle/>
        <a:p>
          <a:r>
            <a:rPr lang="en-US" sz="1400" b="1" dirty="0">
              <a:solidFill>
                <a:schemeClr val="bg1"/>
              </a:solidFill>
              <a:latin typeface="Arial" panose="020B0604020202020204" pitchFamily="34" charset="0"/>
              <a:cs typeface="Arial" panose="020B0604020202020204" pitchFamily="34" charset="0"/>
            </a:rPr>
            <a:t>Business Intelligence Analyst</a:t>
          </a:r>
        </a:p>
      </dgm:t>
    </dgm:pt>
    <dgm:pt modelId="{46A3FD0C-782C-49B7-B0C2-C13D861784DA}" type="parTrans" cxnId="{210E7E6B-A762-4D9F-A3F4-8A51509AF0D9}">
      <dgm:prSet/>
      <dgm:spPr/>
      <dgm:t>
        <a:bodyPr/>
        <a:lstStyle/>
        <a:p>
          <a:endParaRPr lang="en-US" sz="3200" b="1">
            <a:solidFill>
              <a:schemeClr val="bg1"/>
            </a:solidFill>
            <a:latin typeface="Arial" panose="020B0604020202020204" pitchFamily="34" charset="0"/>
            <a:cs typeface="Arial" panose="020B0604020202020204" pitchFamily="34" charset="0"/>
          </a:endParaRPr>
        </a:p>
      </dgm:t>
    </dgm:pt>
    <dgm:pt modelId="{08B834FE-4C55-4A49-9F53-CB7E98E733FA}" type="sibTrans" cxnId="{210E7E6B-A762-4D9F-A3F4-8A51509AF0D9}">
      <dgm:prSet/>
      <dgm:spPr/>
      <dgm:t>
        <a:bodyPr/>
        <a:lstStyle/>
        <a:p>
          <a:endParaRPr lang="en-US" sz="3200" b="1">
            <a:solidFill>
              <a:schemeClr val="bg1"/>
            </a:solidFill>
            <a:latin typeface="Arial" panose="020B0604020202020204" pitchFamily="34" charset="0"/>
            <a:cs typeface="Arial" panose="020B0604020202020204" pitchFamily="34" charset="0"/>
          </a:endParaRPr>
        </a:p>
      </dgm:t>
    </dgm:pt>
    <dgm:pt modelId="{22CE13D1-86B3-4687-98CA-932F99500B97}">
      <dgm:prSet phldrT="[Text]" custT="1"/>
      <dgm:spPr/>
      <dgm:t>
        <a:bodyPr/>
        <a:lstStyle/>
        <a:p>
          <a:r>
            <a:rPr lang="en-US" sz="1400" b="1" dirty="0">
              <a:solidFill>
                <a:schemeClr val="bg1"/>
              </a:solidFill>
              <a:latin typeface="Arial" panose="020B0604020202020204" pitchFamily="34" charset="0"/>
              <a:cs typeface="Arial" panose="020B0604020202020204" pitchFamily="34" charset="0"/>
            </a:rPr>
            <a:t>Data Scientist</a:t>
          </a:r>
        </a:p>
      </dgm:t>
    </dgm:pt>
    <dgm:pt modelId="{31AA7F12-A2AC-4B7F-B68D-48373D640F21}" type="parTrans" cxnId="{35BAFFC3-E5B7-4A43-89A8-AF0194AC8C8C}">
      <dgm:prSet/>
      <dgm:spPr/>
      <dgm:t>
        <a:bodyPr/>
        <a:lstStyle/>
        <a:p>
          <a:endParaRPr lang="en-US" sz="3200" b="1">
            <a:solidFill>
              <a:schemeClr val="bg1"/>
            </a:solidFill>
            <a:latin typeface="Arial" panose="020B0604020202020204" pitchFamily="34" charset="0"/>
            <a:cs typeface="Arial" panose="020B0604020202020204" pitchFamily="34" charset="0"/>
          </a:endParaRPr>
        </a:p>
      </dgm:t>
    </dgm:pt>
    <dgm:pt modelId="{1001C38C-6372-45A0-982F-8EAF98160C2F}" type="sibTrans" cxnId="{35BAFFC3-E5B7-4A43-89A8-AF0194AC8C8C}">
      <dgm:prSet/>
      <dgm:spPr/>
      <dgm:t>
        <a:bodyPr/>
        <a:lstStyle/>
        <a:p>
          <a:endParaRPr lang="en-US" sz="3200" b="1">
            <a:solidFill>
              <a:schemeClr val="bg1"/>
            </a:solidFill>
            <a:latin typeface="Arial" panose="020B0604020202020204" pitchFamily="34" charset="0"/>
            <a:cs typeface="Arial" panose="020B0604020202020204" pitchFamily="34" charset="0"/>
          </a:endParaRPr>
        </a:p>
      </dgm:t>
    </dgm:pt>
    <dgm:pt modelId="{4F4436FE-826C-437C-83F5-3C478DC62E88}">
      <dgm:prSet phldrT="[Text]" custT="1"/>
      <dgm:spPr/>
      <dgm:t>
        <a:bodyPr/>
        <a:lstStyle/>
        <a:p>
          <a:r>
            <a:rPr lang="en-US" sz="1400" b="1" dirty="0">
              <a:solidFill>
                <a:schemeClr val="bg1"/>
              </a:solidFill>
              <a:latin typeface="Arial" panose="020B0604020202020204" pitchFamily="34" charset="0"/>
              <a:cs typeface="Arial" panose="020B0604020202020204" pitchFamily="34" charset="0"/>
            </a:rPr>
            <a:t>Data Scientist</a:t>
          </a:r>
        </a:p>
      </dgm:t>
    </dgm:pt>
    <dgm:pt modelId="{62F63C8A-1469-4B93-AE9D-D66155F41E4D}" type="parTrans" cxnId="{D72CC7D7-EECF-41FA-A013-4733F7C78AD5}">
      <dgm:prSet/>
      <dgm:spPr/>
      <dgm:t>
        <a:bodyPr/>
        <a:lstStyle/>
        <a:p>
          <a:endParaRPr lang="en-US" sz="3200" b="1">
            <a:latin typeface="Arial" panose="020B0604020202020204" pitchFamily="34" charset="0"/>
            <a:cs typeface="Arial" panose="020B0604020202020204" pitchFamily="34" charset="0"/>
          </a:endParaRPr>
        </a:p>
      </dgm:t>
    </dgm:pt>
    <dgm:pt modelId="{5B669FE9-63C0-4565-B0A7-9BC8A55D57A8}" type="sibTrans" cxnId="{D72CC7D7-EECF-41FA-A013-4733F7C78AD5}">
      <dgm:prSet/>
      <dgm:spPr/>
      <dgm:t>
        <a:bodyPr/>
        <a:lstStyle/>
        <a:p>
          <a:endParaRPr lang="en-US" sz="3200" b="1">
            <a:latin typeface="Arial" panose="020B0604020202020204" pitchFamily="34" charset="0"/>
            <a:cs typeface="Arial" panose="020B0604020202020204" pitchFamily="34" charset="0"/>
          </a:endParaRPr>
        </a:p>
      </dgm:t>
    </dgm:pt>
    <dgm:pt modelId="{967FED34-60AF-4368-8A2F-7972A917556E}">
      <dgm:prSet phldrT="[Text]" custT="1"/>
      <dgm:spPr/>
      <dgm:t>
        <a:bodyPr/>
        <a:lstStyle/>
        <a:p>
          <a:r>
            <a:rPr lang="en-US" sz="1400" b="1" dirty="0">
              <a:solidFill>
                <a:schemeClr val="bg1"/>
              </a:solidFill>
              <a:latin typeface="Arial" panose="020B0604020202020204" pitchFamily="34" charset="0"/>
              <a:cs typeface="Arial" panose="020B0604020202020204" pitchFamily="34" charset="0"/>
            </a:rPr>
            <a:t>CFO</a:t>
          </a:r>
        </a:p>
      </dgm:t>
    </dgm:pt>
    <dgm:pt modelId="{0A703941-5FDE-4A91-9166-356B4948F74F}" type="parTrans" cxnId="{CA6487DA-A3DE-495C-9B33-4E99AF4253AD}">
      <dgm:prSet/>
      <dgm:spPr/>
      <dgm:t>
        <a:bodyPr/>
        <a:lstStyle/>
        <a:p>
          <a:endParaRPr lang="en-US" sz="3200" b="1">
            <a:latin typeface="Arial" panose="020B0604020202020204" pitchFamily="34" charset="0"/>
            <a:cs typeface="Arial" panose="020B0604020202020204" pitchFamily="34" charset="0"/>
          </a:endParaRPr>
        </a:p>
      </dgm:t>
    </dgm:pt>
    <dgm:pt modelId="{E672812C-D07F-42E1-86AC-ADD3B50278A0}" type="sibTrans" cxnId="{CA6487DA-A3DE-495C-9B33-4E99AF4253AD}">
      <dgm:prSet/>
      <dgm:spPr/>
      <dgm:t>
        <a:bodyPr/>
        <a:lstStyle/>
        <a:p>
          <a:endParaRPr lang="en-US" sz="3200" b="1">
            <a:latin typeface="Arial" panose="020B0604020202020204" pitchFamily="34" charset="0"/>
            <a:cs typeface="Arial" panose="020B0604020202020204" pitchFamily="34" charset="0"/>
          </a:endParaRPr>
        </a:p>
      </dgm:t>
    </dgm:pt>
    <dgm:pt modelId="{F6F3B4B4-0DA4-49E2-8CC4-12FA51541A6F}">
      <dgm:prSet phldrT="[Text]" custT="1"/>
      <dgm:spPr/>
      <dgm:t>
        <a:bodyPr/>
        <a:lstStyle/>
        <a:p>
          <a:r>
            <a:rPr lang="en-US" sz="1400" b="1" dirty="0">
              <a:solidFill>
                <a:schemeClr val="bg1"/>
              </a:solidFill>
              <a:latin typeface="Arial" panose="020B0604020202020204" pitchFamily="34" charset="0"/>
              <a:cs typeface="Arial" panose="020B0604020202020204" pitchFamily="34" charset="0"/>
            </a:rPr>
            <a:t>Seasonal Data Scientist</a:t>
          </a:r>
        </a:p>
      </dgm:t>
    </dgm:pt>
    <dgm:pt modelId="{AAC25D46-8D16-413B-A006-4EF403FD5E87}" type="parTrans" cxnId="{4D123529-B014-4B34-96FA-879FDFEBABD4}">
      <dgm:prSet/>
      <dgm:spPr/>
      <dgm:t>
        <a:bodyPr/>
        <a:lstStyle/>
        <a:p>
          <a:endParaRPr lang="en-US" sz="3200" b="1">
            <a:latin typeface="Arial" panose="020B0604020202020204" pitchFamily="34" charset="0"/>
            <a:cs typeface="Arial" panose="020B0604020202020204" pitchFamily="34" charset="0"/>
          </a:endParaRPr>
        </a:p>
      </dgm:t>
    </dgm:pt>
    <dgm:pt modelId="{6D2AC61E-323E-434D-9556-7C0A1B3A5F6C}" type="sibTrans" cxnId="{4D123529-B014-4B34-96FA-879FDFEBABD4}">
      <dgm:prSet/>
      <dgm:spPr/>
      <dgm:t>
        <a:bodyPr/>
        <a:lstStyle/>
        <a:p>
          <a:endParaRPr lang="en-US" sz="3200" b="1">
            <a:latin typeface="Arial" panose="020B0604020202020204" pitchFamily="34" charset="0"/>
            <a:cs typeface="Arial" panose="020B0604020202020204" pitchFamily="34" charset="0"/>
          </a:endParaRPr>
        </a:p>
      </dgm:t>
    </dgm:pt>
    <dgm:pt modelId="{2AC8B55F-F20E-49C3-AC31-D25EA34E6ABC}" type="pres">
      <dgm:prSet presAssocID="{8DA3EDB7-F25C-42A9-87A0-A43EB7D5A743}" presName="Name0" presStyleCnt="0">
        <dgm:presLayoutVars>
          <dgm:orgChart val="1"/>
          <dgm:chPref val="1"/>
          <dgm:dir/>
          <dgm:animOne val="branch"/>
          <dgm:animLvl val="lvl"/>
          <dgm:resizeHandles/>
        </dgm:presLayoutVars>
      </dgm:prSet>
      <dgm:spPr/>
    </dgm:pt>
    <dgm:pt modelId="{D4D7D4F6-51E2-4E0F-93C5-6F5A29344C16}" type="pres">
      <dgm:prSet presAssocID="{967FED34-60AF-4368-8A2F-7972A917556E}" presName="hierRoot1" presStyleCnt="0">
        <dgm:presLayoutVars>
          <dgm:hierBranch val="init"/>
        </dgm:presLayoutVars>
      </dgm:prSet>
      <dgm:spPr/>
    </dgm:pt>
    <dgm:pt modelId="{6461EAD1-828D-4B5E-8968-79E7AD822181}" type="pres">
      <dgm:prSet presAssocID="{967FED34-60AF-4368-8A2F-7972A917556E}" presName="rootComposite1" presStyleCnt="0"/>
      <dgm:spPr/>
    </dgm:pt>
    <dgm:pt modelId="{7203E56B-DF95-4531-BA75-34B2C78A7536}" type="pres">
      <dgm:prSet presAssocID="{967FED34-60AF-4368-8A2F-7972A917556E}" presName="rootText1" presStyleLbl="alignAcc1" presStyleIdx="0" presStyleCnt="0" custScaleX="182919" custScaleY="140643">
        <dgm:presLayoutVars>
          <dgm:chPref val="3"/>
        </dgm:presLayoutVars>
      </dgm:prSet>
      <dgm:spPr/>
    </dgm:pt>
    <dgm:pt modelId="{F9D85155-8EAE-4697-8154-02A83563BEDA}" type="pres">
      <dgm:prSet presAssocID="{967FED34-60AF-4368-8A2F-7972A917556E}" presName="topArc1" presStyleLbl="parChTrans1D1" presStyleIdx="0" presStyleCnt="18"/>
      <dgm:spPr/>
    </dgm:pt>
    <dgm:pt modelId="{239E5776-B7CA-47BB-80D3-8B86171C5DE1}" type="pres">
      <dgm:prSet presAssocID="{967FED34-60AF-4368-8A2F-7972A917556E}" presName="bottomArc1" presStyleLbl="parChTrans1D1" presStyleIdx="1" presStyleCnt="18"/>
      <dgm:spPr/>
    </dgm:pt>
    <dgm:pt modelId="{F45A5E19-1151-4C32-BEFE-2754EF2197B1}" type="pres">
      <dgm:prSet presAssocID="{967FED34-60AF-4368-8A2F-7972A917556E}" presName="topConnNode1" presStyleLbl="node1" presStyleIdx="0" presStyleCnt="0"/>
      <dgm:spPr/>
    </dgm:pt>
    <dgm:pt modelId="{A7146052-C06E-42C8-8524-C69E6D3FB737}" type="pres">
      <dgm:prSet presAssocID="{967FED34-60AF-4368-8A2F-7972A917556E}" presName="hierChild2" presStyleCnt="0"/>
      <dgm:spPr/>
    </dgm:pt>
    <dgm:pt modelId="{249EA159-9272-435C-AACB-5D7CEEFA8230}" type="pres">
      <dgm:prSet presAssocID="{D3EA07B0-61EB-4014-B611-E3BFB3B3D840}" presName="Name28" presStyleLbl="parChTrans1D2" presStyleIdx="0" presStyleCnt="1"/>
      <dgm:spPr/>
    </dgm:pt>
    <dgm:pt modelId="{3E3666FC-4A61-4094-927E-CF63EAFB12C2}" type="pres">
      <dgm:prSet presAssocID="{FD582969-458F-4BF9-9DBF-993D641F93EB}" presName="hierRoot2" presStyleCnt="0">
        <dgm:presLayoutVars>
          <dgm:hierBranch val="init"/>
        </dgm:presLayoutVars>
      </dgm:prSet>
      <dgm:spPr/>
    </dgm:pt>
    <dgm:pt modelId="{F88B2672-FCEA-4EC2-BE44-C073A9B2D77C}" type="pres">
      <dgm:prSet presAssocID="{FD582969-458F-4BF9-9DBF-993D641F93EB}" presName="rootComposite2" presStyleCnt="0"/>
      <dgm:spPr/>
    </dgm:pt>
    <dgm:pt modelId="{FC8B3B6C-C039-4622-9117-AA8F4AD533AB}" type="pres">
      <dgm:prSet presAssocID="{FD582969-458F-4BF9-9DBF-993D641F93EB}" presName="rootText2" presStyleLbl="alignAcc1" presStyleIdx="0" presStyleCnt="0" custScaleX="148870" custScaleY="156492">
        <dgm:presLayoutVars>
          <dgm:chPref val="3"/>
        </dgm:presLayoutVars>
      </dgm:prSet>
      <dgm:spPr/>
    </dgm:pt>
    <dgm:pt modelId="{8C603A4E-8682-48F7-8E24-05B9297EA7C6}" type="pres">
      <dgm:prSet presAssocID="{FD582969-458F-4BF9-9DBF-993D641F93EB}" presName="topArc2" presStyleLbl="parChTrans1D1" presStyleIdx="2" presStyleCnt="18"/>
      <dgm:spPr/>
    </dgm:pt>
    <dgm:pt modelId="{11FECFA9-81A3-4C28-9234-FFD9BC0BD444}" type="pres">
      <dgm:prSet presAssocID="{FD582969-458F-4BF9-9DBF-993D641F93EB}" presName="bottomArc2" presStyleLbl="parChTrans1D1" presStyleIdx="3" presStyleCnt="18"/>
      <dgm:spPr/>
    </dgm:pt>
    <dgm:pt modelId="{C772D20F-9D38-4F77-BCEA-8DB7BE321BB2}" type="pres">
      <dgm:prSet presAssocID="{FD582969-458F-4BF9-9DBF-993D641F93EB}" presName="topConnNode2" presStyleLbl="node2" presStyleIdx="0" presStyleCnt="0"/>
      <dgm:spPr/>
    </dgm:pt>
    <dgm:pt modelId="{53D31731-F861-4010-A9F0-F00F96C3A88C}" type="pres">
      <dgm:prSet presAssocID="{FD582969-458F-4BF9-9DBF-993D641F93EB}" presName="hierChild4" presStyleCnt="0"/>
      <dgm:spPr/>
    </dgm:pt>
    <dgm:pt modelId="{7C688C17-3F07-4EF8-9398-C8D0E8C49D46}" type="pres">
      <dgm:prSet presAssocID="{544B4A4A-580F-4E5B-BB05-4B3D9E329DB9}" presName="Name28" presStyleLbl="parChTrans1D3" presStyleIdx="0" presStyleCnt="5"/>
      <dgm:spPr/>
    </dgm:pt>
    <dgm:pt modelId="{94C0176B-7B5C-4FB2-B9B8-8BB0AB9141C1}" type="pres">
      <dgm:prSet presAssocID="{8C27799B-0258-48D5-A1F4-86CF39B3127E}" presName="hierRoot2" presStyleCnt="0">
        <dgm:presLayoutVars>
          <dgm:hierBranch val="init"/>
        </dgm:presLayoutVars>
      </dgm:prSet>
      <dgm:spPr/>
    </dgm:pt>
    <dgm:pt modelId="{1D7B3A50-6189-4048-AE86-0F918C7CD629}" type="pres">
      <dgm:prSet presAssocID="{8C27799B-0258-48D5-A1F4-86CF39B3127E}" presName="rootComposite2" presStyleCnt="0"/>
      <dgm:spPr/>
    </dgm:pt>
    <dgm:pt modelId="{FF2321D2-A510-40DC-83ED-878FD2890EED}" type="pres">
      <dgm:prSet presAssocID="{8C27799B-0258-48D5-A1F4-86CF39B3127E}" presName="rootText2" presStyleLbl="alignAcc1" presStyleIdx="0" presStyleCnt="0">
        <dgm:presLayoutVars>
          <dgm:chPref val="3"/>
        </dgm:presLayoutVars>
      </dgm:prSet>
      <dgm:spPr/>
    </dgm:pt>
    <dgm:pt modelId="{A162A6E7-D4FD-4ECA-B8A4-7DE26B992685}" type="pres">
      <dgm:prSet presAssocID="{8C27799B-0258-48D5-A1F4-86CF39B3127E}" presName="topArc2" presStyleLbl="parChTrans1D1" presStyleIdx="4" presStyleCnt="18"/>
      <dgm:spPr/>
    </dgm:pt>
    <dgm:pt modelId="{CC07EA61-DF56-4629-B104-6A39EB107763}" type="pres">
      <dgm:prSet presAssocID="{8C27799B-0258-48D5-A1F4-86CF39B3127E}" presName="bottomArc2" presStyleLbl="parChTrans1D1" presStyleIdx="5" presStyleCnt="18"/>
      <dgm:spPr/>
    </dgm:pt>
    <dgm:pt modelId="{B35C439D-DE75-4A37-82B4-9065F0A0118E}" type="pres">
      <dgm:prSet presAssocID="{8C27799B-0258-48D5-A1F4-86CF39B3127E}" presName="topConnNode2" presStyleLbl="node3" presStyleIdx="0" presStyleCnt="0"/>
      <dgm:spPr/>
    </dgm:pt>
    <dgm:pt modelId="{AC45B737-3CE8-4CE5-A9A8-6A4E9FB3D0C5}" type="pres">
      <dgm:prSet presAssocID="{8C27799B-0258-48D5-A1F4-86CF39B3127E}" presName="hierChild4" presStyleCnt="0"/>
      <dgm:spPr/>
    </dgm:pt>
    <dgm:pt modelId="{F447D9FC-B2EB-4751-9665-685868A30CA6}" type="pres">
      <dgm:prSet presAssocID="{46A3FD0C-782C-49B7-B0C2-C13D861784DA}" presName="Name28" presStyleLbl="parChTrans1D4" presStyleIdx="0" presStyleCnt="2"/>
      <dgm:spPr/>
    </dgm:pt>
    <dgm:pt modelId="{03D65350-FC13-4B1A-B8C4-DE3F7D9DE765}" type="pres">
      <dgm:prSet presAssocID="{47A06E2C-DB7A-4288-90D7-D554BFE7EA23}" presName="hierRoot2" presStyleCnt="0">
        <dgm:presLayoutVars>
          <dgm:hierBranch val="init"/>
        </dgm:presLayoutVars>
      </dgm:prSet>
      <dgm:spPr/>
    </dgm:pt>
    <dgm:pt modelId="{D7F96C93-3961-4045-A446-31B03E8E34E4}" type="pres">
      <dgm:prSet presAssocID="{47A06E2C-DB7A-4288-90D7-D554BFE7EA23}" presName="rootComposite2" presStyleCnt="0"/>
      <dgm:spPr/>
    </dgm:pt>
    <dgm:pt modelId="{0F978CAF-F000-4CA8-A14A-C80375118B1B}" type="pres">
      <dgm:prSet presAssocID="{47A06E2C-DB7A-4288-90D7-D554BFE7EA23}" presName="rootText2" presStyleLbl="alignAcc1" presStyleIdx="0" presStyleCnt="0">
        <dgm:presLayoutVars>
          <dgm:chPref val="3"/>
        </dgm:presLayoutVars>
      </dgm:prSet>
      <dgm:spPr/>
    </dgm:pt>
    <dgm:pt modelId="{AA062DF7-3C01-491B-8065-9FF467536A9A}" type="pres">
      <dgm:prSet presAssocID="{47A06E2C-DB7A-4288-90D7-D554BFE7EA23}" presName="topArc2" presStyleLbl="parChTrans1D1" presStyleIdx="6" presStyleCnt="18"/>
      <dgm:spPr/>
    </dgm:pt>
    <dgm:pt modelId="{7AA1C507-9CD7-49E2-A197-AEF9F4A4CC81}" type="pres">
      <dgm:prSet presAssocID="{47A06E2C-DB7A-4288-90D7-D554BFE7EA23}" presName="bottomArc2" presStyleLbl="parChTrans1D1" presStyleIdx="7" presStyleCnt="18"/>
      <dgm:spPr/>
    </dgm:pt>
    <dgm:pt modelId="{20A2FACF-7A98-4E10-BD4F-E0C9527A315A}" type="pres">
      <dgm:prSet presAssocID="{47A06E2C-DB7A-4288-90D7-D554BFE7EA23}" presName="topConnNode2" presStyleLbl="node4" presStyleIdx="0" presStyleCnt="0"/>
      <dgm:spPr/>
    </dgm:pt>
    <dgm:pt modelId="{7D518B41-F6B9-4544-9720-11B3FCAFCA81}" type="pres">
      <dgm:prSet presAssocID="{47A06E2C-DB7A-4288-90D7-D554BFE7EA23}" presName="hierChild4" presStyleCnt="0"/>
      <dgm:spPr/>
    </dgm:pt>
    <dgm:pt modelId="{AFE796D0-B669-4E6F-9DCB-01D14F04A207}" type="pres">
      <dgm:prSet presAssocID="{47A06E2C-DB7A-4288-90D7-D554BFE7EA23}" presName="hierChild5" presStyleCnt="0"/>
      <dgm:spPr/>
    </dgm:pt>
    <dgm:pt modelId="{B098EBB4-195A-4A42-AF24-93FB13046C78}" type="pres">
      <dgm:prSet presAssocID="{8C27799B-0258-48D5-A1F4-86CF39B3127E}" presName="hierChild5" presStyleCnt="0"/>
      <dgm:spPr/>
    </dgm:pt>
    <dgm:pt modelId="{6DF7685E-5D4B-4314-BD6B-E0F5C6A14D56}" type="pres">
      <dgm:prSet presAssocID="{8E6BC8FF-1DFF-4823-A914-682049ED781D}" presName="Name28" presStyleLbl="parChTrans1D3" presStyleIdx="1" presStyleCnt="5"/>
      <dgm:spPr/>
    </dgm:pt>
    <dgm:pt modelId="{06C0329E-D473-472D-ADF3-9EA6237BF423}" type="pres">
      <dgm:prSet presAssocID="{F348D43E-DF40-4F12-A47F-E9A9762E322D}" presName="hierRoot2" presStyleCnt="0">
        <dgm:presLayoutVars>
          <dgm:hierBranch val="init"/>
        </dgm:presLayoutVars>
      </dgm:prSet>
      <dgm:spPr/>
    </dgm:pt>
    <dgm:pt modelId="{2CF91C36-AA10-43E7-B30F-91CD7B339F97}" type="pres">
      <dgm:prSet presAssocID="{F348D43E-DF40-4F12-A47F-E9A9762E322D}" presName="rootComposite2" presStyleCnt="0"/>
      <dgm:spPr/>
    </dgm:pt>
    <dgm:pt modelId="{8FEF68AE-5C0E-4B10-B7AD-D3205B53C708}" type="pres">
      <dgm:prSet presAssocID="{F348D43E-DF40-4F12-A47F-E9A9762E322D}" presName="rootText2" presStyleLbl="alignAcc1" presStyleIdx="0" presStyleCnt="0">
        <dgm:presLayoutVars>
          <dgm:chPref val="3"/>
        </dgm:presLayoutVars>
      </dgm:prSet>
      <dgm:spPr/>
    </dgm:pt>
    <dgm:pt modelId="{B5F7369C-C295-4DA5-A3DD-EA0FFB7CBC85}" type="pres">
      <dgm:prSet presAssocID="{F348D43E-DF40-4F12-A47F-E9A9762E322D}" presName="topArc2" presStyleLbl="parChTrans1D1" presStyleIdx="8" presStyleCnt="18"/>
      <dgm:spPr/>
    </dgm:pt>
    <dgm:pt modelId="{4F83D73E-D7D7-46FE-A1F6-278CF532393C}" type="pres">
      <dgm:prSet presAssocID="{F348D43E-DF40-4F12-A47F-E9A9762E322D}" presName="bottomArc2" presStyleLbl="parChTrans1D1" presStyleIdx="9" presStyleCnt="18"/>
      <dgm:spPr/>
    </dgm:pt>
    <dgm:pt modelId="{01B7D506-14DC-41DA-A778-9045A7552A02}" type="pres">
      <dgm:prSet presAssocID="{F348D43E-DF40-4F12-A47F-E9A9762E322D}" presName="topConnNode2" presStyleLbl="node3" presStyleIdx="0" presStyleCnt="0"/>
      <dgm:spPr/>
    </dgm:pt>
    <dgm:pt modelId="{7AC58AA1-1BBB-4CF5-83E3-D26FB6C26C4C}" type="pres">
      <dgm:prSet presAssocID="{F348D43E-DF40-4F12-A47F-E9A9762E322D}" presName="hierChild4" presStyleCnt="0"/>
      <dgm:spPr/>
    </dgm:pt>
    <dgm:pt modelId="{DEF6EBE6-D788-435C-B35F-C4A526BE23E2}" type="pres">
      <dgm:prSet presAssocID="{AAC25D46-8D16-413B-A006-4EF403FD5E87}" presName="Name28" presStyleLbl="parChTrans1D4" presStyleIdx="1" presStyleCnt="2"/>
      <dgm:spPr/>
    </dgm:pt>
    <dgm:pt modelId="{8DBB51B7-7769-4EBA-B8D4-8B22C771697F}" type="pres">
      <dgm:prSet presAssocID="{F6F3B4B4-0DA4-49E2-8CC4-12FA51541A6F}" presName="hierRoot2" presStyleCnt="0">
        <dgm:presLayoutVars>
          <dgm:hierBranch val="init"/>
        </dgm:presLayoutVars>
      </dgm:prSet>
      <dgm:spPr/>
    </dgm:pt>
    <dgm:pt modelId="{9DA301B9-24FA-4414-BF98-A395891FF3B8}" type="pres">
      <dgm:prSet presAssocID="{F6F3B4B4-0DA4-49E2-8CC4-12FA51541A6F}" presName="rootComposite2" presStyleCnt="0"/>
      <dgm:spPr/>
    </dgm:pt>
    <dgm:pt modelId="{A343382D-B3C3-4410-B66F-BA68FF0B606A}" type="pres">
      <dgm:prSet presAssocID="{F6F3B4B4-0DA4-49E2-8CC4-12FA51541A6F}" presName="rootText2" presStyleLbl="alignAcc1" presStyleIdx="0" presStyleCnt="0">
        <dgm:presLayoutVars>
          <dgm:chPref val="3"/>
        </dgm:presLayoutVars>
      </dgm:prSet>
      <dgm:spPr/>
    </dgm:pt>
    <dgm:pt modelId="{F6A2AAFC-1D2E-46FC-A636-69BA6E28E823}" type="pres">
      <dgm:prSet presAssocID="{F6F3B4B4-0DA4-49E2-8CC4-12FA51541A6F}" presName="topArc2" presStyleLbl="parChTrans1D1" presStyleIdx="10" presStyleCnt="18"/>
      <dgm:spPr/>
    </dgm:pt>
    <dgm:pt modelId="{C8308E90-5CB4-4CD0-931A-BB7F3AFC1278}" type="pres">
      <dgm:prSet presAssocID="{F6F3B4B4-0DA4-49E2-8CC4-12FA51541A6F}" presName="bottomArc2" presStyleLbl="parChTrans1D1" presStyleIdx="11" presStyleCnt="18"/>
      <dgm:spPr/>
    </dgm:pt>
    <dgm:pt modelId="{C0BED7E7-61B9-4EF5-9249-0BC1397DA809}" type="pres">
      <dgm:prSet presAssocID="{F6F3B4B4-0DA4-49E2-8CC4-12FA51541A6F}" presName="topConnNode2" presStyleLbl="node4" presStyleIdx="0" presStyleCnt="0"/>
      <dgm:spPr/>
    </dgm:pt>
    <dgm:pt modelId="{D4BE27C3-F114-4DDD-B055-B1488ADE12DE}" type="pres">
      <dgm:prSet presAssocID="{F6F3B4B4-0DA4-49E2-8CC4-12FA51541A6F}" presName="hierChild4" presStyleCnt="0"/>
      <dgm:spPr/>
    </dgm:pt>
    <dgm:pt modelId="{75FA2796-6CC4-4868-8B7C-C6ABF995F597}" type="pres">
      <dgm:prSet presAssocID="{F6F3B4B4-0DA4-49E2-8CC4-12FA51541A6F}" presName="hierChild5" presStyleCnt="0"/>
      <dgm:spPr/>
    </dgm:pt>
    <dgm:pt modelId="{9E44C3B8-F927-46AA-9D9F-2E36E06F8254}" type="pres">
      <dgm:prSet presAssocID="{F348D43E-DF40-4F12-A47F-E9A9762E322D}" presName="hierChild5" presStyleCnt="0"/>
      <dgm:spPr/>
    </dgm:pt>
    <dgm:pt modelId="{09DFAF9D-C8B0-4931-AE85-2C8AB51AF65C}" type="pres">
      <dgm:prSet presAssocID="{31AA7F12-A2AC-4B7F-B68D-48373D640F21}" presName="Name28" presStyleLbl="parChTrans1D3" presStyleIdx="2" presStyleCnt="5"/>
      <dgm:spPr/>
    </dgm:pt>
    <dgm:pt modelId="{74735F4A-33E5-4C66-939C-4A2054C0C1D1}" type="pres">
      <dgm:prSet presAssocID="{22CE13D1-86B3-4687-98CA-932F99500B97}" presName="hierRoot2" presStyleCnt="0">
        <dgm:presLayoutVars>
          <dgm:hierBranch val="init"/>
        </dgm:presLayoutVars>
      </dgm:prSet>
      <dgm:spPr/>
    </dgm:pt>
    <dgm:pt modelId="{88C98122-F04E-491F-AF56-648C96EB4AFD}" type="pres">
      <dgm:prSet presAssocID="{22CE13D1-86B3-4687-98CA-932F99500B97}" presName="rootComposite2" presStyleCnt="0"/>
      <dgm:spPr/>
    </dgm:pt>
    <dgm:pt modelId="{B3E3B017-8FBB-4586-9457-BCA4782F4BD7}" type="pres">
      <dgm:prSet presAssocID="{22CE13D1-86B3-4687-98CA-932F99500B97}" presName="rootText2" presStyleLbl="alignAcc1" presStyleIdx="0" presStyleCnt="0">
        <dgm:presLayoutVars>
          <dgm:chPref val="3"/>
        </dgm:presLayoutVars>
      </dgm:prSet>
      <dgm:spPr/>
    </dgm:pt>
    <dgm:pt modelId="{49F828A9-F375-4F66-98F5-602022693399}" type="pres">
      <dgm:prSet presAssocID="{22CE13D1-86B3-4687-98CA-932F99500B97}" presName="topArc2" presStyleLbl="parChTrans1D1" presStyleIdx="12" presStyleCnt="18"/>
      <dgm:spPr/>
    </dgm:pt>
    <dgm:pt modelId="{AE3FE5C0-B7A6-4978-A8F6-5B9ED3632528}" type="pres">
      <dgm:prSet presAssocID="{22CE13D1-86B3-4687-98CA-932F99500B97}" presName="bottomArc2" presStyleLbl="parChTrans1D1" presStyleIdx="13" presStyleCnt="18"/>
      <dgm:spPr/>
    </dgm:pt>
    <dgm:pt modelId="{B244D74B-1006-471B-AE1C-0CAB00CA4D1A}" type="pres">
      <dgm:prSet presAssocID="{22CE13D1-86B3-4687-98CA-932F99500B97}" presName="topConnNode2" presStyleLbl="node3" presStyleIdx="0" presStyleCnt="0"/>
      <dgm:spPr/>
    </dgm:pt>
    <dgm:pt modelId="{6E5D73CD-256C-4072-9040-AF0B4FD23FB5}" type="pres">
      <dgm:prSet presAssocID="{22CE13D1-86B3-4687-98CA-932F99500B97}" presName="hierChild4" presStyleCnt="0"/>
      <dgm:spPr/>
    </dgm:pt>
    <dgm:pt modelId="{EAE76D1B-EB65-4687-8E2E-62F36C4E9F27}" type="pres">
      <dgm:prSet presAssocID="{22CE13D1-86B3-4687-98CA-932F99500B97}" presName="hierChild5" presStyleCnt="0"/>
      <dgm:spPr/>
    </dgm:pt>
    <dgm:pt modelId="{983A390B-1D21-49EA-8DBE-43AC18378269}" type="pres">
      <dgm:prSet presAssocID="{62F63C8A-1469-4B93-AE9D-D66155F41E4D}" presName="Name28" presStyleLbl="parChTrans1D3" presStyleIdx="3" presStyleCnt="5"/>
      <dgm:spPr/>
    </dgm:pt>
    <dgm:pt modelId="{FAB8C51F-461F-4EC1-A529-16CD4A5BF1F9}" type="pres">
      <dgm:prSet presAssocID="{4F4436FE-826C-437C-83F5-3C478DC62E88}" presName="hierRoot2" presStyleCnt="0">
        <dgm:presLayoutVars>
          <dgm:hierBranch val="init"/>
        </dgm:presLayoutVars>
      </dgm:prSet>
      <dgm:spPr/>
    </dgm:pt>
    <dgm:pt modelId="{2E9AFEC6-41CD-48C6-8968-214185B395B4}" type="pres">
      <dgm:prSet presAssocID="{4F4436FE-826C-437C-83F5-3C478DC62E88}" presName="rootComposite2" presStyleCnt="0"/>
      <dgm:spPr/>
    </dgm:pt>
    <dgm:pt modelId="{2A06F704-6DC2-4E0A-B41B-19B0A236576F}" type="pres">
      <dgm:prSet presAssocID="{4F4436FE-826C-437C-83F5-3C478DC62E88}" presName="rootText2" presStyleLbl="alignAcc1" presStyleIdx="0" presStyleCnt="0">
        <dgm:presLayoutVars>
          <dgm:chPref val="3"/>
        </dgm:presLayoutVars>
      </dgm:prSet>
      <dgm:spPr/>
    </dgm:pt>
    <dgm:pt modelId="{80F8F07E-7336-4DDC-9DAC-B3FC11DD2B45}" type="pres">
      <dgm:prSet presAssocID="{4F4436FE-826C-437C-83F5-3C478DC62E88}" presName="topArc2" presStyleLbl="parChTrans1D1" presStyleIdx="14" presStyleCnt="18"/>
      <dgm:spPr/>
    </dgm:pt>
    <dgm:pt modelId="{C56403A4-1D95-4FF9-861A-D188D24A13CC}" type="pres">
      <dgm:prSet presAssocID="{4F4436FE-826C-437C-83F5-3C478DC62E88}" presName="bottomArc2" presStyleLbl="parChTrans1D1" presStyleIdx="15" presStyleCnt="18"/>
      <dgm:spPr/>
    </dgm:pt>
    <dgm:pt modelId="{462E755B-D3AA-49D2-A7D8-D449B262BBC9}" type="pres">
      <dgm:prSet presAssocID="{4F4436FE-826C-437C-83F5-3C478DC62E88}" presName="topConnNode2" presStyleLbl="node3" presStyleIdx="0" presStyleCnt="0"/>
      <dgm:spPr/>
    </dgm:pt>
    <dgm:pt modelId="{BEA52B70-BAF8-41C9-95BF-F65CC03F1B69}" type="pres">
      <dgm:prSet presAssocID="{4F4436FE-826C-437C-83F5-3C478DC62E88}" presName="hierChild4" presStyleCnt="0"/>
      <dgm:spPr/>
    </dgm:pt>
    <dgm:pt modelId="{52F1A185-C1B3-4FB4-9A06-2B0BFF09FCC0}" type="pres">
      <dgm:prSet presAssocID="{4F4436FE-826C-437C-83F5-3C478DC62E88}" presName="hierChild5" presStyleCnt="0"/>
      <dgm:spPr/>
    </dgm:pt>
    <dgm:pt modelId="{F9006FFC-63D5-4219-985F-B44EE6409C17}" type="pres">
      <dgm:prSet presAssocID="{BB091518-D114-4D72-9CBB-0A92AFD9C906}" presName="Name28" presStyleLbl="parChTrans1D3" presStyleIdx="4" presStyleCnt="5"/>
      <dgm:spPr/>
    </dgm:pt>
    <dgm:pt modelId="{7149B5C3-34D8-48CA-AA69-824C6D72F48C}" type="pres">
      <dgm:prSet presAssocID="{A65A7AE0-7624-4140-A394-8412E3A7E6F4}" presName="hierRoot2" presStyleCnt="0">
        <dgm:presLayoutVars>
          <dgm:hierBranch val="init"/>
        </dgm:presLayoutVars>
      </dgm:prSet>
      <dgm:spPr/>
    </dgm:pt>
    <dgm:pt modelId="{8288CADA-AD66-4DEC-866D-46ECE75FBBC2}" type="pres">
      <dgm:prSet presAssocID="{A65A7AE0-7624-4140-A394-8412E3A7E6F4}" presName="rootComposite2" presStyleCnt="0"/>
      <dgm:spPr/>
    </dgm:pt>
    <dgm:pt modelId="{A77447F8-4230-437B-931C-88C0E9048C15}" type="pres">
      <dgm:prSet presAssocID="{A65A7AE0-7624-4140-A394-8412E3A7E6F4}" presName="rootText2" presStyleLbl="alignAcc1" presStyleIdx="0" presStyleCnt="0">
        <dgm:presLayoutVars>
          <dgm:chPref val="3"/>
        </dgm:presLayoutVars>
      </dgm:prSet>
      <dgm:spPr/>
    </dgm:pt>
    <dgm:pt modelId="{13504DFC-D34E-4292-AF31-54A5E644AC81}" type="pres">
      <dgm:prSet presAssocID="{A65A7AE0-7624-4140-A394-8412E3A7E6F4}" presName="topArc2" presStyleLbl="parChTrans1D1" presStyleIdx="16" presStyleCnt="18"/>
      <dgm:spPr/>
    </dgm:pt>
    <dgm:pt modelId="{C90A41CA-4BB3-4AC5-B68C-5918AA4CF96C}" type="pres">
      <dgm:prSet presAssocID="{A65A7AE0-7624-4140-A394-8412E3A7E6F4}" presName="bottomArc2" presStyleLbl="parChTrans1D1" presStyleIdx="17" presStyleCnt="18"/>
      <dgm:spPr/>
    </dgm:pt>
    <dgm:pt modelId="{1A0070BF-DEB1-463A-9536-DF8F34E60C27}" type="pres">
      <dgm:prSet presAssocID="{A65A7AE0-7624-4140-A394-8412E3A7E6F4}" presName="topConnNode2" presStyleLbl="node3" presStyleIdx="0" presStyleCnt="0"/>
      <dgm:spPr/>
    </dgm:pt>
    <dgm:pt modelId="{F64268FD-581C-4AAD-B189-27F08D0CAA43}" type="pres">
      <dgm:prSet presAssocID="{A65A7AE0-7624-4140-A394-8412E3A7E6F4}" presName="hierChild4" presStyleCnt="0"/>
      <dgm:spPr/>
    </dgm:pt>
    <dgm:pt modelId="{C2B523CD-1714-48D9-BB1C-CDF0B6DD3B8B}" type="pres">
      <dgm:prSet presAssocID="{A65A7AE0-7624-4140-A394-8412E3A7E6F4}" presName="hierChild5" presStyleCnt="0"/>
      <dgm:spPr/>
    </dgm:pt>
    <dgm:pt modelId="{8A3E424D-7536-4857-BC60-9AE694F478F2}" type="pres">
      <dgm:prSet presAssocID="{FD582969-458F-4BF9-9DBF-993D641F93EB}" presName="hierChild5" presStyleCnt="0"/>
      <dgm:spPr/>
    </dgm:pt>
    <dgm:pt modelId="{C04027F1-FEE6-45DD-905E-50F64024E6F5}" type="pres">
      <dgm:prSet presAssocID="{967FED34-60AF-4368-8A2F-7972A917556E}" presName="hierChild3" presStyleCnt="0"/>
      <dgm:spPr/>
    </dgm:pt>
  </dgm:ptLst>
  <dgm:cxnLst>
    <dgm:cxn modelId="{9AA43A04-6055-4AB2-BEDC-8C2FFF4CE61C}" type="presOf" srcId="{544B4A4A-580F-4E5B-BB05-4B3D9E329DB9}" destId="{7C688C17-3F07-4EF8-9398-C8D0E8C49D46}" srcOrd="0" destOrd="0" presId="urn:microsoft.com/office/officeart/2008/layout/HalfCircleOrganizationChart"/>
    <dgm:cxn modelId="{13C31214-1492-4DE3-9818-9FAC7EF2F043}" type="presOf" srcId="{F348D43E-DF40-4F12-A47F-E9A9762E322D}" destId="{8FEF68AE-5C0E-4B10-B7AD-D3205B53C708}" srcOrd="0" destOrd="0" presId="urn:microsoft.com/office/officeart/2008/layout/HalfCircleOrganizationChart"/>
    <dgm:cxn modelId="{25469915-1782-40A9-A61B-471A6935AE7B}" srcId="{FD582969-458F-4BF9-9DBF-993D641F93EB}" destId="{A65A7AE0-7624-4140-A394-8412E3A7E6F4}" srcOrd="4" destOrd="0" parTransId="{BB091518-D114-4D72-9CBB-0A92AFD9C906}" sibTransId="{F2A960FB-B2D1-4D46-AF6D-A58F64B3D49F}"/>
    <dgm:cxn modelId="{51B78B20-C5D9-484B-9D90-947ED197EB71}" type="presOf" srcId="{8E6BC8FF-1DFF-4823-A914-682049ED781D}" destId="{6DF7685E-5D4B-4314-BD6B-E0F5C6A14D56}" srcOrd="0" destOrd="0" presId="urn:microsoft.com/office/officeart/2008/layout/HalfCircleOrganizationChart"/>
    <dgm:cxn modelId="{0F218F23-874C-4D2E-8066-709277D25CC5}" type="presOf" srcId="{AAC25D46-8D16-413B-A006-4EF403FD5E87}" destId="{DEF6EBE6-D788-435C-B35F-C4A526BE23E2}" srcOrd="0" destOrd="0" presId="urn:microsoft.com/office/officeart/2008/layout/HalfCircleOrganizationChart"/>
    <dgm:cxn modelId="{4D123529-B014-4B34-96FA-879FDFEBABD4}" srcId="{F348D43E-DF40-4F12-A47F-E9A9762E322D}" destId="{F6F3B4B4-0DA4-49E2-8CC4-12FA51541A6F}" srcOrd="0" destOrd="0" parTransId="{AAC25D46-8D16-413B-A006-4EF403FD5E87}" sibTransId="{6D2AC61E-323E-434D-9556-7C0A1B3A5F6C}"/>
    <dgm:cxn modelId="{9FCC832F-FA2C-4490-B1E4-F702EEAFBBA8}" type="presOf" srcId="{FD582969-458F-4BF9-9DBF-993D641F93EB}" destId="{FC8B3B6C-C039-4622-9117-AA8F4AD533AB}" srcOrd="0" destOrd="0" presId="urn:microsoft.com/office/officeart/2008/layout/HalfCircleOrganizationChart"/>
    <dgm:cxn modelId="{E9CA7133-04EE-4647-AB38-C259CEFC2FC3}" type="presOf" srcId="{F6F3B4B4-0DA4-49E2-8CC4-12FA51541A6F}" destId="{C0BED7E7-61B9-4EF5-9249-0BC1397DA809}" srcOrd="1" destOrd="0" presId="urn:microsoft.com/office/officeart/2008/layout/HalfCircleOrganizationChart"/>
    <dgm:cxn modelId="{D10AA034-9937-4053-A696-F55DE86ED791}" type="presOf" srcId="{22CE13D1-86B3-4687-98CA-932F99500B97}" destId="{B3E3B017-8FBB-4586-9457-BCA4782F4BD7}" srcOrd="0" destOrd="0" presId="urn:microsoft.com/office/officeart/2008/layout/HalfCircleOrganizationChart"/>
    <dgm:cxn modelId="{BDC0903C-01CC-415F-9FD1-783D93B3CB45}" type="presOf" srcId="{FD582969-458F-4BF9-9DBF-993D641F93EB}" destId="{C772D20F-9D38-4F77-BCEA-8DB7BE321BB2}" srcOrd="1" destOrd="0" presId="urn:microsoft.com/office/officeart/2008/layout/HalfCircleOrganizationChart"/>
    <dgm:cxn modelId="{6490373F-D2F2-4481-BD71-CEE2B34093D9}" type="presOf" srcId="{A65A7AE0-7624-4140-A394-8412E3A7E6F4}" destId="{1A0070BF-DEB1-463A-9536-DF8F34E60C27}" srcOrd="1" destOrd="0" presId="urn:microsoft.com/office/officeart/2008/layout/HalfCircleOrganizationChart"/>
    <dgm:cxn modelId="{1DDD5C61-CA25-4AAB-8592-52FDA8EC4A11}" type="presOf" srcId="{47A06E2C-DB7A-4288-90D7-D554BFE7EA23}" destId="{20A2FACF-7A98-4E10-BD4F-E0C9527A315A}" srcOrd="1" destOrd="0" presId="urn:microsoft.com/office/officeart/2008/layout/HalfCircleOrganizationChart"/>
    <dgm:cxn modelId="{A0671768-ABE3-4488-B4FE-0BD3360C2983}" type="presOf" srcId="{31AA7F12-A2AC-4B7F-B68D-48373D640F21}" destId="{09DFAF9D-C8B0-4931-AE85-2C8AB51AF65C}" srcOrd="0" destOrd="0" presId="urn:microsoft.com/office/officeart/2008/layout/HalfCircleOrganizationChart"/>
    <dgm:cxn modelId="{210E7E6B-A762-4D9F-A3F4-8A51509AF0D9}" srcId="{8C27799B-0258-48D5-A1F4-86CF39B3127E}" destId="{47A06E2C-DB7A-4288-90D7-D554BFE7EA23}" srcOrd="0" destOrd="0" parTransId="{46A3FD0C-782C-49B7-B0C2-C13D861784DA}" sibTransId="{08B834FE-4C55-4A49-9F53-CB7E98E733FA}"/>
    <dgm:cxn modelId="{4041B553-A84E-468E-A5F8-B9C3633FC836}" type="presOf" srcId="{967FED34-60AF-4368-8A2F-7972A917556E}" destId="{F45A5E19-1151-4C32-BEFE-2754EF2197B1}" srcOrd="1" destOrd="0" presId="urn:microsoft.com/office/officeart/2008/layout/HalfCircleOrganizationChart"/>
    <dgm:cxn modelId="{0F253A7C-D9B0-4BDF-835D-8D50DF234AC3}" type="presOf" srcId="{8C27799B-0258-48D5-A1F4-86CF39B3127E}" destId="{B35C439D-DE75-4A37-82B4-9065F0A0118E}" srcOrd="1" destOrd="0" presId="urn:microsoft.com/office/officeart/2008/layout/HalfCircleOrganizationChart"/>
    <dgm:cxn modelId="{A683337D-31BC-4B75-A7DC-1E87EC968EAB}" type="presOf" srcId="{8C27799B-0258-48D5-A1F4-86CF39B3127E}" destId="{FF2321D2-A510-40DC-83ED-878FD2890EED}" srcOrd="0" destOrd="0" presId="urn:microsoft.com/office/officeart/2008/layout/HalfCircleOrganizationChart"/>
    <dgm:cxn modelId="{5C034A8A-0DE6-4F40-A222-A517CA1FD14B}" type="presOf" srcId="{BB091518-D114-4D72-9CBB-0A92AFD9C906}" destId="{F9006FFC-63D5-4219-985F-B44EE6409C17}" srcOrd="0" destOrd="0" presId="urn:microsoft.com/office/officeart/2008/layout/HalfCircleOrganizationChart"/>
    <dgm:cxn modelId="{D7D29692-EFBF-40EF-9749-66195A5C5539}" type="presOf" srcId="{F6F3B4B4-0DA4-49E2-8CC4-12FA51541A6F}" destId="{A343382D-B3C3-4410-B66F-BA68FF0B606A}" srcOrd="0" destOrd="0" presId="urn:microsoft.com/office/officeart/2008/layout/HalfCircleOrganizationChart"/>
    <dgm:cxn modelId="{78BED392-2CB1-43C3-A0DE-4C098B123E4D}" type="presOf" srcId="{47A06E2C-DB7A-4288-90D7-D554BFE7EA23}" destId="{0F978CAF-F000-4CA8-A14A-C80375118B1B}" srcOrd="0" destOrd="0" presId="urn:microsoft.com/office/officeart/2008/layout/HalfCircleOrganizationChart"/>
    <dgm:cxn modelId="{8F1B0898-8B87-42D1-B6BD-F8572ED6B0A3}" srcId="{FD582969-458F-4BF9-9DBF-993D641F93EB}" destId="{F348D43E-DF40-4F12-A47F-E9A9762E322D}" srcOrd="1" destOrd="0" parTransId="{8E6BC8FF-1DFF-4823-A914-682049ED781D}" sibTransId="{DCBAE001-0C4C-497E-8D34-05A5682B0BE3}"/>
    <dgm:cxn modelId="{3B704898-A97B-4A3E-A858-675F8680D8EC}" srcId="{967FED34-60AF-4368-8A2F-7972A917556E}" destId="{FD582969-458F-4BF9-9DBF-993D641F93EB}" srcOrd="0" destOrd="0" parTransId="{D3EA07B0-61EB-4014-B611-E3BFB3B3D840}" sibTransId="{E5EACC7B-FDE1-4D1E-9BE6-C03CDD8588A7}"/>
    <dgm:cxn modelId="{CD12089D-AE29-4745-8F8D-DBFAF4175606}" type="presOf" srcId="{967FED34-60AF-4368-8A2F-7972A917556E}" destId="{7203E56B-DF95-4531-BA75-34B2C78A7536}" srcOrd="0" destOrd="0" presId="urn:microsoft.com/office/officeart/2008/layout/HalfCircleOrganizationChart"/>
    <dgm:cxn modelId="{D6DA2AA3-0376-4E76-B8F3-90741C04F3D5}" type="presOf" srcId="{46A3FD0C-782C-49B7-B0C2-C13D861784DA}" destId="{F447D9FC-B2EB-4751-9665-685868A30CA6}" srcOrd="0" destOrd="0" presId="urn:microsoft.com/office/officeart/2008/layout/HalfCircleOrganizationChart"/>
    <dgm:cxn modelId="{BFC256AB-6915-4FB0-86CA-869375976578}" type="presOf" srcId="{4F4436FE-826C-437C-83F5-3C478DC62E88}" destId="{462E755B-D3AA-49D2-A7D8-D449B262BBC9}" srcOrd="1" destOrd="0" presId="urn:microsoft.com/office/officeart/2008/layout/HalfCircleOrganizationChart"/>
    <dgm:cxn modelId="{8044CBB6-2E28-43F6-B638-7DF484947775}" srcId="{FD582969-458F-4BF9-9DBF-993D641F93EB}" destId="{8C27799B-0258-48D5-A1F4-86CF39B3127E}" srcOrd="0" destOrd="0" parTransId="{544B4A4A-580F-4E5B-BB05-4B3D9E329DB9}" sibTransId="{E008FAB0-5BEA-4580-8B63-4C9A29670AAB}"/>
    <dgm:cxn modelId="{FBE3C6C1-3DE4-4FD7-9903-C8E1A7CBCF42}" type="presOf" srcId="{F348D43E-DF40-4F12-A47F-E9A9762E322D}" destId="{01B7D506-14DC-41DA-A778-9045A7552A02}" srcOrd="1" destOrd="0" presId="urn:microsoft.com/office/officeart/2008/layout/HalfCircleOrganizationChart"/>
    <dgm:cxn modelId="{35BAFFC3-E5B7-4A43-89A8-AF0194AC8C8C}" srcId="{FD582969-458F-4BF9-9DBF-993D641F93EB}" destId="{22CE13D1-86B3-4687-98CA-932F99500B97}" srcOrd="2" destOrd="0" parTransId="{31AA7F12-A2AC-4B7F-B68D-48373D640F21}" sibTransId="{1001C38C-6372-45A0-982F-8EAF98160C2F}"/>
    <dgm:cxn modelId="{171EA1D2-2404-49BE-B908-FDA67C5A479B}" type="presOf" srcId="{A65A7AE0-7624-4140-A394-8412E3A7E6F4}" destId="{A77447F8-4230-437B-931C-88C0E9048C15}" srcOrd="0" destOrd="0" presId="urn:microsoft.com/office/officeart/2008/layout/HalfCircleOrganizationChart"/>
    <dgm:cxn modelId="{9C6EADD6-96DC-4691-9EA8-EF3EF62F01D9}" type="presOf" srcId="{62F63C8A-1469-4B93-AE9D-D66155F41E4D}" destId="{983A390B-1D21-49EA-8DBE-43AC18378269}" srcOrd="0" destOrd="0" presId="urn:microsoft.com/office/officeart/2008/layout/HalfCircleOrganizationChart"/>
    <dgm:cxn modelId="{D72CC7D7-EECF-41FA-A013-4733F7C78AD5}" srcId="{FD582969-458F-4BF9-9DBF-993D641F93EB}" destId="{4F4436FE-826C-437C-83F5-3C478DC62E88}" srcOrd="3" destOrd="0" parTransId="{62F63C8A-1469-4B93-AE9D-D66155F41E4D}" sibTransId="{5B669FE9-63C0-4565-B0A7-9BC8A55D57A8}"/>
    <dgm:cxn modelId="{CA6487DA-A3DE-495C-9B33-4E99AF4253AD}" srcId="{8DA3EDB7-F25C-42A9-87A0-A43EB7D5A743}" destId="{967FED34-60AF-4368-8A2F-7972A917556E}" srcOrd="0" destOrd="0" parTransId="{0A703941-5FDE-4A91-9166-356B4948F74F}" sibTransId="{E672812C-D07F-42E1-86AC-ADD3B50278A0}"/>
    <dgm:cxn modelId="{F45244E1-C618-45FF-A00A-F5870561C5F9}" type="presOf" srcId="{4F4436FE-826C-437C-83F5-3C478DC62E88}" destId="{2A06F704-6DC2-4E0A-B41B-19B0A236576F}" srcOrd="0" destOrd="0" presId="urn:microsoft.com/office/officeart/2008/layout/HalfCircleOrganizationChart"/>
    <dgm:cxn modelId="{4AC051EA-165E-44AE-A569-8933F0808EEC}" type="presOf" srcId="{D3EA07B0-61EB-4014-B611-E3BFB3B3D840}" destId="{249EA159-9272-435C-AACB-5D7CEEFA8230}" srcOrd="0" destOrd="0" presId="urn:microsoft.com/office/officeart/2008/layout/HalfCircleOrganizationChart"/>
    <dgm:cxn modelId="{988A59EB-A543-40E2-A658-C529955B88FD}" type="presOf" srcId="{22CE13D1-86B3-4687-98CA-932F99500B97}" destId="{B244D74B-1006-471B-AE1C-0CAB00CA4D1A}" srcOrd="1" destOrd="0" presId="urn:microsoft.com/office/officeart/2008/layout/HalfCircleOrganizationChart"/>
    <dgm:cxn modelId="{B6ECC2F1-11E1-41F5-8D21-3EE0361B1015}" type="presOf" srcId="{8DA3EDB7-F25C-42A9-87A0-A43EB7D5A743}" destId="{2AC8B55F-F20E-49C3-AC31-D25EA34E6ABC}" srcOrd="0" destOrd="0" presId="urn:microsoft.com/office/officeart/2008/layout/HalfCircleOrganizationChart"/>
    <dgm:cxn modelId="{6F23D765-B71F-4D0D-BBC6-83BFF2265FFC}" type="presParOf" srcId="{2AC8B55F-F20E-49C3-AC31-D25EA34E6ABC}" destId="{D4D7D4F6-51E2-4E0F-93C5-6F5A29344C16}" srcOrd="0" destOrd="0" presId="urn:microsoft.com/office/officeart/2008/layout/HalfCircleOrganizationChart"/>
    <dgm:cxn modelId="{D8E71563-E0EA-4B63-B315-B2827638AD17}" type="presParOf" srcId="{D4D7D4F6-51E2-4E0F-93C5-6F5A29344C16}" destId="{6461EAD1-828D-4B5E-8968-79E7AD822181}" srcOrd="0" destOrd="0" presId="urn:microsoft.com/office/officeart/2008/layout/HalfCircleOrganizationChart"/>
    <dgm:cxn modelId="{62961F93-4F63-4EC8-8595-BB4B0E27CA17}" type="presParOf" srcId="{6461EAD1-828D-4B5E-8968-79E7AD822181}" destId="{7203E56B-DF95-4531-BA75-34B2C78A7536}" srcOrd="0" destOrd="0" presId="urn:microsoft.com/office/officeart/2008/layout/HalfCircleOrganizationChart"/>
    <dgm:cxn modelId="{EBF25E68-E783-4E24-A4C2-DEA487E1518B}" type="presParOf" srcId="{6461EAD1-828D-4B5E-8968-79E7AD822181}" destId="{F9D85155-8EAE-4697-8154-02A83563BEDA}" srcOrd="1" destOrd="0" presId="urn:microsoft.com/office/officeart/2008/layout/HalfCircleOrganizationChart"/>
    <dgm:cxn modelId="{68D3535C-AA1D-42F5-AB39-5D88798FE374}" type="presParOf" srcId="{6461EAD1-828D-4B5E-8968-79E7AD822181}" destId="{239E5776-B7CA-47BB-80D3-8B86171C5DE1}" srcOrd="2" destOrd="0" presId="urn:microsoft.com/office/officeart/2008/layout/HalfCircleOrganizationChart"/>
    <dgm:cxn modelId="{A0FA7FA6-9619-448A-9E95-01D31C1263C9}" type="presParOf" srcId="{6461EAD1-828D-4B5E-8968-79E7AD822181}" destId="{F45A5E19-1151-4C32-BEFE-2754EF2197B1}" srcOrd="3" destOrd="0" presId="urn:microsoft.com/office/officeart/2008/layout/HalfCircleOrganizationChart"/>
    <dgm:cxn modelId="{BA5334A7-EBA1-4C56-BF79-E534D89FC13A}" type="presParOf" srcId="{D4D7D4F6-51E2-4E0F-93C5-6F5A29344C16}" destId="{A7146052-C06E-42C8-8524-C69E6D3FB737}" srcOrd="1" destOrd="0" presId="urn:microsoft.com/office/officeart/2008/layout/HalfCircleOrganizationChart"/>
    <dgm:cxn modelId="{103F965D-BE67-4092-9EA7-CC5E05212AE9}" type="presParOf" srcId="{A7146052-C06E-42C8-8524-C69E6D3FB737}" destId="{249EA159-9272-435C-AACB-5D7CEEFA8230}" srcOrd="0" destOrd="0" presId="urn:microsoft.com/office/officeart/2008/layout/HalfCircleOrganizationChart"/>
    <dgm:cxn modelId="{E4B1F9FE-6D4B-47D2-896E-FB939F64F68C}" type="presParOf" srcId="{A7146052-C06E-42C8-8524-C69E6D3FB737}" destId="{3E3666FC-4A61-4094-927E-CF63EAFB12C2}" srcOrd="1" destOrd="0" presId="urn:microsoft.com/office/officeart/2008/layout/HalfCircleOrganizationChart"/>
    <dgm:cxn modelId="{90DC33A8-F1B7-487F-8EE9-6BF9C07106B0}" type="presParOf" srcId="{3E3666FC-4A61-4094-927E-CF63EAFB12C2}" destId="{F88B2672-FCEA-4EC2-BE44-C073A9B2D77C}" srcOrd="0" destOrd="0" presId="urn:microsoft.com/office/officeart/2008/layout/HalfCircleOrganizationChart"/>
    <dgm:cxn modelId="{F9090691-B96E-41C6-B9C5-8C75D72A08C0}" type="presParOf" srcId="{F88B2672-FCEA-4EC2-BE44-C073A9B2D77C}" destId="{FC8B3B6C-C039-4622-9117-AA8F4AD533AB}" srcOrd="0" destOrd="0" presId="urn:microsoft.com/office/officeart/2008/layout/HalfCircleOrganizationChart"/>
    <dgm:cxn modelId="{21DE47F1-0DF6-4A3C-B724-FEAC5790C976}" type="presParOf" srcId="{F88B2672-FCEA-4EC2-BE44-C073A9B2D77C}" destId="{8C603A4E-8682-48F7-8E24-05B9297EA7C6}" srcOrd="1" destOrd="0" presId="urn:microsoft.com/office/officeart/2008/layout/HalfCircleOrganizationChart"/>
    <dgm:cxn modelId="{F71FA509-82DB-4AA5-B55F-0A09638D1C10}" type="presParOf" srcId="{F88B2672-FCEA-4EC2-BE44-C073A9B2D77C}" destId="{11FECFA9-81A3-4C28-9234-FFD9BC0BD444}" srcOrd="2" destOrd="0" presId="urn:microsoft.com/office/officeart/2008/layout/HalfCircleOrganizationChart"/>
    <dgm:cxn modelId="{3003830C-33F8-4C0D-B17E-3950C7FF0DB7}" type="presParOf" srcId="{F88B2672-FCEA-4EC2-BE44-C073A9B2D77C}" destId="{C772D20F-9D38-4F77-BCEA-8DB7BE321BB2}" srcOrd="3" destOrd="0" presId="urn:microsoft.com/office/officeart/2008/layout/HalfCircleOrganizationChart"/>
    <dgm:cxn modelId="{268C8B39-0107-4CF4-9D00-2EA61A0A2687}" type="presParOf" srcId="{3E3666FC-4A61-4094-927E-CF63EAFB12C2}" destId="{53D31731-F861-4010-A9F0-F00F96C3A88C}" srcOrd="1" destOrd="0" presId="urn:microsoft.com/office/officeart/2008/layout/HalfCircleOrganizationChart"/>
    <dgm:cxn modelId="{5EE13F1E-501A-44C2-8C17-417786A21DDA}" type="presParOf" srcId="{53D31731-F861-4010-A9F0-F00F96C3A88C}" destId="{7C688C17-3F07-4EF8-9398-C8D0E8C49D46}" srcOrd="0" destOrd="0" presId="urn:microsoft.com/office/officeart/2008/layout/HalfCircleOrganizationChart"/>
    <dgm:cxn modelId="{5DAAE47B-9B28-4C62-86A7-DC48C02CFD94}" type="presParOf" srcId="{53D31731-F861-4010-A9F0-F00F96C3A88C}" destId="{94C0176B-7B5C-4FB2-B9B8-8BB0AB9141C1}" srcOrd="1" destOrd="0" presId="urn:microsoft.com/office/officeart/2008/layout/HalfCircleOrganizationChart"/>
    <dgm:cxn modelId="{EFD01E92-95AE-404F-8924-5CA722F71852}" type="presParOf" srcId="{94C0176B-7B5C-4FB2-B9B8-8BB0AB9141C1}" destId="{1D7B3A50-6189-4048-AE86-0F918C7CD629}" srcOrd="0" destOrd="0" presId="urn:microsoft.com/office/officeart/2008/layout/HalfCircleOrganizationChart"/>
    <dgm:cxn modelId="{9AF0A166-805F-44EB-9E61-77E398433823}" type="presParOf" srcId="{1D7B3A50-6189-4048-AE86-0F918C7CD629}" destId="{FF2321D2-A510-40DC-83ED-878FD2890EED}" srcOrd="0" destOrd="0" presId="urn:microsoft.com/office/officeart/2008/layout/HalfCircleOrganizationChart"/>
    <dgm:cxn modelId="{0E81A163-BB26-461D-9DE7-F1058830BFE8}" type="presParOf" srcId="{1D7B3A50-6189-4048-AE86-0F918C7CD629}" destId="{A162A6E7-D4FD-4ECA-B8A4-7DE26B992685}" srcOrd="1" destOrd="0" presId="urn:microsoft.com/office/officeart/2008/layout/HalfCircleOrganizationChart"/>
    <dgm:cxn modelId="{2118F9BE-B43F-43ED-9F3E-6BAF260B9617}" type="presParOf" srcId="{1D7B3A50-6189-4048-AE86-0F918C7CD629}" destId="{CC07EA61-DF56-4629-B104-6A39EB107763}" srcOrd="2" destOrd="0" presId="urn:microsoft.com/office/officeart/2008/layout/HalfCircleOrganizationChart"/>
    <dgm:cxn modelId="{06ACD594-3598-4DFA-9AE1-AB2AE7134DC5}" type="presParOf" srcId="{1D7B3A50-6189-4048-AE86-0F918C7CD629}" destId="{B35C439D-DE75-4A37-82B4-9065F0A0118E}" srcOrd="3" destOrd="0" presId="urn:microsoft.com/office/officeart/2008/layout/HalfCircleOrganizationChart"/>
    <dgm:cxn modelId="{F95A4287-950D-4E2F-ACFE-14CDD6CFF111}" type="presParOf" srcId="{94C0176B-7B5C-4FB2-B9B8-8BB0AB9141C1}" destId="{AC45B737-3CE8-4CE5-A9A8-6A4E9FB3D0C5}" srcOrd="1" destOrd="0" presId="urn:microsoft.com/office/officeart/2008/layout/HalfCircleOrganizationChart"/>
    <dgm:cxn modelId="{56C37C40-484C-49BC-B49E-51E779DBBB6E}" type="presParOf" srcId="{AC45B737-3CE8-4CE5-A9A8-6A4E9FB3D0C5}" destId="{F447D9FC-B2EB-4751-9665-685868A30CA6}" srcOrd="0" destOrd="0" presId="urn:microsoft.com/office/officeart/2008/layout/HalfCircleOrganizationChart"/>
    <dgm:cxn modelId="{C9AA93FD-1898-4076-A425-8B0F3FF1BC8C}" type="presParOf" srcId="{AC45B737-3CE8-4CE5-A9A8-6A4E9FB3D0C5}" destId="{03D65350-FC13-4B1A-B8C4-DE3F7D9DE765}" srcOrd="1" destOrd="0" presId="urn:microsoft.com/office/officeart/2008/layout/HalfCircleOrganizationChart"/>
    <dgm:cxn modelId="{59405758-E383-4F10-A78D-445068DB74B6}" type="presParOf" srcId="{03D65350-FC13-4B1A-B8C4-DE3F7D9DE765}" destId="{D7F96C93-3961-4045-A446-31B03E8E34E4}" srcOrd="0" destOrd="0" presId="urn:microsoft.com/office/officeart/2008/layout/HalfCircleOrganizationChart"/>
    <dgm:cxn modelId="{AF5E902D-4B66-4246-8B04-CD95D33300C3}" type="presParOf" srcId="{D7F96C93-3961-4045-A446-31B03E8E34E4}" destId="{0F978CAF-F000-4CA8-A14A-C80375118B1B}" srcOrd="0" destOrd="0" presId="urn:microsoft.com/office/officeart/2008/layout/HalfCircleOrganizationChart"/>
    <dgm:cxn modelId="{FBBA91F7-39A4-4C3F-97A4-054F4CB511FA}" type="presParOf" srcId="{D7F96C93-3961-4045-A446-31B03E8E34E4}" destId="{AA062DF7-3C01-491B-8065-9FF467536A9A}" srcOrd="1" destOrd="0" presId="urn:microsoft.com/office/officeart/2008/layout/HalfCircleOrganizationChart"/>
    <dgm:cxn modelId="{F24A6E09-EC2C-4C99-9240-1361971AFB9E}" type="presParOf" srcId="{D7F96C93-3961-4045-A446-31B03E8E34E4}" destId="{7AA1C507-9CD7-49E2-A197-AEF9F4A4CC81}" srcOrd="2" destOrd="0" presId="urn:microsoft.com/office/officeart/2008/layout/HalfCircleOrganizationChart"/>
    <dgm:cxn modelId="{BAACA0AB-0FDF-467B-B5BE-44AB4A0ECDD6}" type="presParOf" srcId="{D7F96C93-3961-4045-A446-31B03E8E34E4}" destId="{20A2FACF-7A98-4E10-BD4F-E0C9527A315A}" srcOrd="3" destOrd="0" presId="urn:microsoft.com/office/officeart/2008/layout/HalfCircleOrganizationChart"/>
    <dgm:cxn modelId="{031091CC-8824-4203-BB2B-ADFD7E1E3A0B}" type="presParOf" srcId="{03D65350-FC13-4B1A-B8C4-DE3F7D9DE765}" destId="{7D518B41-F6B9-4544-9720-11B3FCAFCA81}" srcOrd="1" destOrd="0" presId="urn:microsoft.com/office/officeart/2008/layout/HalfCircleOrganizationChart"/>
    <dgm:cxn modelId="{62290402-9919-42CA-95CD-2382BD896E1C}" type="presParOf" srcId="{03D65350-FC13-4B1A-B8C4-DE3F7D9DE765}" destId="{AFE796D0-B669-4E6F-9DCB-01D14F04A207}" srcOrd="2" destOrd="0" presId="urn:microsoft.com/office/officeart/2008/layout/HalfCircleOrganizationChart"/>
    <dgm:cxn modelId="{87EF2B12-CF44-4C99-A36E-232DA88FF652}" type="presParOf" srcId="{94C0176B-7B5C-4FB2-B9B8-8BB0AB9141C1}" destId="{B098EBB4-195A-4A42-AF24-93FB13046C78}" srcOrd="2" destOrd="0" presId="urn:microsoft.com/office/officeart/2008/layout/HalfCircleOrganizationChart"/>
    <dgm:cxn modelId="{B06008A1-5772-42AD-BA08-939F8479D450}" type="presParOf" srcId="{53D31731-F861-4010-A9F0-F00F96C3A88C}" destId="{6DF7685E-5D4B-4314-BD6B-E0F5C6A14D56}" srcOrd="2" destOrd="0" presId="urn:microsoft.com/office/officeart/2008/layout/HalfCircleOrganizationChart"/>
    <dgm:cxn modelId="{B02BE5B0-0A2E-4DB9-BD81-31D816D500A0}" type="presParOf" srcId="{53D31731-F861-4010-A9F0-F00F96C3A88C}" destId="{06C0329E-D473-472D-ADF3-9EA6237BF423}" srcOrd="3" destOrd="0" presId="urn:microsoft.com/office/officeart/2008/layout/HalfCircleOrganizationChart"/>
    <dgm:cxn modelId="{70A8BB3A-ED22-4DA0-957A-CA410B743721}" type="presParOf" srcId="{06C0329E-D473-472D-ADF3-9EA6237BF423}" destId="{2CF91C36-AA10-43E7-B30F-91CD7B339F97}" srcOrd="0" destOrd="0" presId="urn:microsoft.com/office/officeart/2008/layout/HalfCircleOrganizationChart"/>
    <dgm:cxn modelId="{4DAE353D-5DDF-4D91-B6C9-58D4C0174E23}" type="presParOf" srcId="{2CF91C36-AA10-43E7-B30F-91CD7B339F97}" destId="{8FEF68AE-5C0E-4B10-B7AD-D3205B53C708}" srcOrd="0" destOrd="0" presId="urn:microsoft.com/office/officeart/2008/layout/HalfCircleOrganizationChart"/>
    <dgm:cxn modelId="{F860449A-B7AB-4A7E-9512-85D4384DB7DE}" type="presParOf" srcId="{2CF91C36-AA10-43E7-B30F-91CD7B339F97}" destId="{B5F7369C-C295-4DA5-A3DD-EA0FFB7CBC85}" srcOrd="1" destOrd="0" presId="urn:microsoft.com/office/officeart/2008/layout/HalfCircleOrganizationChart"/>
    <dgm:cxn modelId="{898431DF-DA96-4B96-A482-9BDD66331A56}" type="presParOf" srcId="{2CF91C36-AA10-43E7-B30F-91CD7B339F97}" destId="{4F83D73E-D7D7-46FE-A1F6-278CF532393C}" srcOrd="2" destOrd="0" presId="urn:microsoft.com/office/officeart/2008/layout/HalfCircleOrganizationChart"/>
    <dgm:cxn modelId="{67D8428F-692B-4FFC-9831-BB05AA9D4288}" type="presParOf" srcId="{2CF91C36-AA10-43E7-B30F-91CD7B339F97}" destId="{01B7D506-14DC-41DA-A778-9045A7552A02}" srcOrd="3" destOrd="0" presId="urn:microsoft.com/office/officeart/2008/layout/HalfCircleOrganizationChart"/>
    <dgm:cxn modelId="{2343C900-2A20-4EDC-BDFF-2EAD1D7BD0CC}" type="presParOf" srcId="{06C0329E-D473-472D-ADF3-9EA6237BF423}" destId="{7AC58AA1-1BBB-4CF5-83E3-D26FB6C26C4C}" srcOrd="1" destOrd="0" presId="urn:microsoft.com/office/officeart/2008/layout/HalfCircleOrganizationChart"/>
    <dgm:cxn modelId="{9BA49D23-A99C-4BC2-BE0B-9322072741DD}" type="presParOf" srcId="{7AC58AA1-1BBB-4CF5-83E3-D26FB6C26C4C}" destId="{DEF6EBE6-D788-435C-B35F-C4A526BE23E2}" srcOrd="0" destOrd="0" presId="urn:microsoft.com/office/officeart/2008/layout/HalfCircleOrganizationChart"/>
    <dgm:cxn modelId="{E06A6547-5DF6-4855-A9C9-8A1CC9310D0B}" type="presParOf" srcId="{7AC58AA1-1BBB-4CF5-83E3-D26FB6C26C4C}" destId="{8DBB51B7-7769-4EBA-B8D4-8B22C771697F}" srcOrd="1" destOrd="0" presId="urn:microsoft.com/office/officeart/2008/layout/HalfCircleOrganizationChart"/>
    <dgm:cxn modelId="{221BFCBE-7DAA-4985-BD2E-4E80699E458A}" type="presParOf" srcId="{8DBB51B7-7769-4EBA-B8D4-8B22C771697F}" destId="{9DA301B9-24FA-4414-BF98-A395891FF3B8}" srcOrd="0" destOrd="0" presId="urn:microsoft.com/office/officeart/2008/layout/HalfCircleOrganizationChart"/>
    <dgm:cxn modelId="{B59B8799-0770-4380-BBB6-22957F489DE6}" type="presParOf" srcId="{9DA301B9-24FA-4414-BF98-A395891FF3B8}" destId="{A343382D-B3C3-4410-B66F-BA68FF0B606A}" srcOrd="0" destOrd="0" presId="urn:microsoft.com/office/officeart/2008/layout/HalfCircleOrganizationChart"/>
    <dgm:cxn modelId="{2C0AA9D8-CB07-4216-A590-CC3CE2CD85F9}" type="presParOf" srcId="{9DA301B9-24FA-4414-BF98-A395891FF3B8}" destId="{F6A2AAFC-1D2E-46FC-A636-69BA6E28E823}" srcOrd="1" destOrd="0" presId="urn:microsoft.com/office/officeart/2008/layout/HalfCircleOrganizationChart"/>
    <dgm:cxn modelId="{0A59ACB9-49AA-4C7C-92C4-CB087D6B4163}" type="presParOf" srcId="{9DA301B9-24FA-4414-BF98-A395891FF3B8}" destId="{C8308E90-5CB4-4CD0-931A-BB7F3AFC1278}" srcOrd="2" destOrd="0" presId="urn:microsoft.com/office/officeart/2008/layout/HalfCircleOrganizationChart"/>
    <dgm:cxn modelId="{BC89A064-422D-42D4-9DF1-207FC0381951}" type="presParOf" srcId="{9DA301B9-24FA-4414-BF98-A395891FF3B8}" destId="{C0BED7E7-61B9-4EF5-9249-0BC1397DA809}" srcOrd="3" destOrd="0" presId="urn:microsoft.com/office/officeart/2008/layout/HalfCircleOrganizationChart"/>
    <dgm:cxn modelId="{394403F2-85C6-4288-BA28-2E1B7D015CE9}" type="presParOf" srcId="{8DBB51B7-7769-4EBA-B8D4-8B22C771697F}" destId="{D4BE27C3-F114-4DDD-B055-B1488ADE12DE}" srcOrd="1" destOrd="0" presId="urn:microsoft.com/office/officeart/2008/layout/HalfCircleOrganizationChart"/>
    <dgm:cxn modelId="{5218529A-857E-4C55-BE78-93A69FE0C0B4}" type="presParOf" srcId="{8DBB51B7-7769-4EBA-B8D4-8B22C771697F}" destId="{75FA2796-6CC4-4868-8B7C-C6ABF995F597}" srcOrd="2" destOrd="0" presId="urn:microsoft.com/office/officeart/2008/layout/HalfCircleOrganizationChart"/>
    <dgm:cxn modelId="{748ECBAC-2F9F-448D-9530-12E8D988ED23}" type="presParOf" srcId="{06C0329E-D473-472D-ADF3-9EA6237BF423}" destId="{9E44C3B8-F927-46AA-9D9F-2E36E06F8254}" srcOrd="2" destOrd="0" presId="urn:microsoft.com/office/officeart/2008/layout/HalfCircleOrganizationChart"/>
    <dgm:cxn modelId="{0787CD0D-0628-49C8-A043-B565F992F6FE}" type="presParOf" srcId="{53D31731-F861-4010-A9F0-F00F96C3A88C}" destId="{09DFAF9D-C8B0-4931-AE85-2C8AB51AF65C}" srcOrd="4" destOrd="0" presId="urn:microsoft.com/office/officeart/2008/layout/HalfCircleOrganizationChart"/>
    <dgm:cxn modelId="{A2126353-C839-4668-9C0A-CB0CD417521D}" type="presParOf" srcId="{53D31731-F861-4010-A9F0-F00F96C3A88C}" destId="{74735F4A-33E5-4C66-939C-4A2054C0C1D1}" srcOrd="5" destOrd="0" presId="urn:microsoft.com/office/officeart/2008/layout/HalfCircleOrganizationChart"/>
    <dgm:cxn modelId="{B293F58A-B415-4775-AD31-52003069035C}" type="presParOf" srcId="{74735F4A-33E5-4C66-939C-4A2054C0C1D1}" destId="{88C98122-F04E-491F-AF56-648C96EB4AFD}" srcOrd="0" destOrd="0" presId="urn:microsoft.com/office/officeart/2008/layout/HalfCircleOrganizationChart"/>
    <dgm:cxn modelId="{172CADDF-4C23-40E3-B8B3-A8DFB078EFB3}" type="presParOf" srcId="{88C98122-F04E-491F-AF56-648C96EB4AFD}" destId="{B3E3B017-8FBB-4586-9457-BCA4782F4BD7}" srcOrd="0" destOrd="0" presId="urn:microsoft.com/office/officeart/2008/layout/HalfCircleOrganizationChart"/>
    <dgm:cxn modelId="{AD48822B-C2F8-461A-9732-8400E59E9828}" type="presParOf" srcId="{88C98122-F04E-491F-AF56-648C96EB4AFD}" destId="{49F828A9-F375-4F66-98F5-602022693399}" srcOrd="1" destOrd="0" presId="urn:microsoft.com/office/officeart/2008/layout/HalfCircleOrganizationChart"/>
    <dgm:cxn modelId="{6EA08B77-29FA-4D3E-8FE9-4A7CC406D17D}" type="presParOf" srcId="{88C98122-F04E-491F-AF56-648C96EB4AFD}" destId="{AE3FE5C0-B7A6-4978-A8F6-5B9ED3632528}" srcOrd="2" destOrd="0" presId="urn:microsoft.com/office/officeart/2008/layout/HalfCircleOrganizationChart"/>
    <dgm:cxn modelId="{656C1535-5E40-4DDB-BEC8-BD9B787DBAB6}" type="presParOf" srcId="{88C98122-F04E-491F-AF56-648C96EB4AFD}" destId="{B244D74B-1006-471B-AE1C-0CAB00CA4D1A}" srcOrd="3" destOrd="0" presId="urn:microsoft.com/office/officeart/2008/layout/HalfCircleOrganizationChart"/>
    <dgm:cxn modelId="{E95CE509-FABF-4C70-9BD5-032719753250}" type="presParOf" srcId="{74735F4A-33E5-4C66-939C-4A2054C0C1D1}" destId="{6E5D73CD-256C-4072-9040-AF0B4FD23FB5}" srcOrd="1" destOrd="0" presId="urn:microsoft.com/office/officeart/2008/layout/HalfCircleOrganizationChart"/>
    <dgm:cxn modelId="{1E04EFCC-3470-4B27-AB1C-FBF9B0DEFDA4}" type="presParOf" srcId="{74735F4A-33E5-4C66-939C-4A2054C0C1D1}" destId="{EAE76D1B-EB65-4687-8E2E-62F36C4E9F27}" srcOrd="2" destOrd="0" presId="urn:microsoft.com/office/officeart/2008/layout/HalfCircleOrganizationChart"/>
    <dgm:cxn modelId="{A2EC3D98-EA0D-4981-B932-109216BEF4CD}" type="presParOf" srcId="{53D31731-F861-4010-A9F0-F00F96C3A88C}" destId="{983A390B-1D21-49EA-8DBE-43AC18378269}" srcOrd="6" destOrd="0" presId="urn:microsoft.com/office/officeart/2008/layout/HalfCircleOrganizationChart"/>
    <dgm:cxn modelId="{89B51E78-A3BC-4A56-B983-6C76579A23EA}" type="presParOf" srcId="{53D31731-F861-4010-A9F0-F00F96C3A88C}" destId="{FAB8C51F-461F-4EC1-A529-16CD4A5BF1F9}" srcOrd="7" destOrd="0" presId="urn:microsoft.com/office/officeart/2008/layout/HalfCircleOrganizationChart"/>
    <dgm:cxn modelId="{CC64CD6B-956F-4EC0-A81F-10A9BE6C3E15}" type="presParOf" srcId="{FAB8C51F-461F-4EC1-A529-16CD4A5BF1F9}" destId="{2E9AFEC6-41CD-48C6-8968-214185B395B4}" srcOrd="0" destOrd="0" presId="urn:microsoft.com/office/officeart/2008/layout/HalfCircleOrganizationChart"/>
    <dgm:cxn modelId="{51821E51-95F8-41F4-B0E4-37DE4CC768E4}" type="presParOf" srcId="{2E9AFEC6-41CD-48C6-8968-214185B395B4}" destId="{2A06F704-6DC2-4E0A-B41B-19B0A236576F}" srcOrd="0" destOrd="0" presId="urn:microsoft.com/office/officeart/2008/layout/HalfCircleOrganizationChart"/>
    <dgm:cxn modelId="{E25A18DD-3E97-4847-9757-F7D22FBD161F}" type="presParOf" srcId="{2E9AFEC6-41CD-48C6-8968-214185B395B4}" destId="{80F8F07E-7336-4DDC-9DAC-B3FC11DD2B45}" srcOrd="1" destOrd="0" presId="urn:microsoft.com/office/officeart/2008/layout/HalfCircleOrganizationChart"/>
    <dgm:cxn modelId="{69CDF581-79CD-436B-A8F0-23E2F9544E3D}" type="presParOf" srcId="{2E9AFEC6-41CD-48C6-8968-214185B395B4}" destId="{C56403A4-1D95-4FF9-861A-D188D24A13CC}" srcOrd="2" destOrd="0" presId="urn:microsoft.com/office/officeart/2008/layout/HalfCircleOrganizationChart"/>
    <dgm:cxn modelId="{6DA0A6D1-E2C5-4666-A4C2-62FABD6F73AB}" type="presParOf" srcId="{2E9AFEC6-41CD-48C6-8968-214185B395B4}" destId="{462E755B-D3AA-49D2-A7D8-D449B262BBC9}" srcOrd="3" destOrd="0" presId="urn:microsoft.com/office/officeart/2008/layout/HalfCircleOrganizationChart"/>
    <dgm:cxn modelId="{2E4F922B-BFDC-44B2-90A4-32D8728623A2}" type="presParOf" srcId="{FAB8C51F-461F-4EC1-A529-16CD4A5BF1F9}" destId="{BEA52B70-BAF8-41C9-95BF-F65CC03F1B69}" srcOrd="1" destOrd="0" presId="urn:microsoft.com/office/officeart/2008/layout/HalfCircleOrganizationChart"/>
    <dgm:cxn modelId="{8533651D-704C-4AD7-A4E2-B453B2DBBC56}" type="presParOf" srcId="{FAB8C51F-461F-4EC1-A529-16CD4A5BF1F9}" destId="{52F1A185-C1B3-4FB4-9A06-2B0BFF09FCC0}" srcOrd="2" destOrd="0" presId="urn:microsoft.com/office/officeart/2008/layout/HalfCircleOrganizationChart"/>
    <dgm:cxn modelId="{4F34FF2D-989D-4DB5-B3AB-C3255B8D3E40}" type="presParOf" srcId="{53D31731-F861-4010-A9F0-F00F96C3A88C}" destId="{F9006FFC-63D5-4219-985F-B44EE6409C17}" srcOrd="8" destOrd="0" presId="urn:microsoft.com/office/officeart/2008/layout/HalfCircleOrganizationChart"/>
    <dgm:cxn modelId="{BE7D0696-6C80-4835-AA28-84A73797E02A}" type="presParOf" srcId="{53D31731-F861-4010-A9F0-F00F96C3A88C}" destId="{7149B5C3-34D8-48CA-AA69-824C6D72F48C}" srcOrd="9" destOrd="0" presId="urn:microsoft.com/office/officeart/2008/layout/HalfCircleOrganizationChart"/>
    <dgm:cxn modelId="{89237904-A16C-4245-AF95-3B224C502280}" type="presParOf" srcId="{7149B5C3-34D8-48CA-AA69-824C6D72F48C}" destId="{8288CADA-AD66-4DEC-866D-46ECE75FBBC2}" srcOrd="0" destOrd="0" presId="urn:microsoft.com/office/officeart/2008/layout/HalfCircleOrganizationChart"/>
    <dgm:cxn modelId="{33474D39-0717-499B-AAF1-BED5A395BA63}" type="presParOf" srcId="{8288CADA-AD66-4DEC-866D-46ECE75FBBC2}" destId="{A77447F8-4230-437B-931C-88C0E9048C15}" srcOrd="0" destOrd="0" presId="urn:microsoft.com/office/officeart/2008/layout/HalfCircleOrganizationChart"/>
    <dgm:cxn modelId="{B3A8F03E-7661-4EC0-A552-E6D8A8E497BB}" type="presParOf" srcId="{8288CADA-AD66-4DEC-866D-46ECE75FBBC2}" destId="{13504DFC-D34E-4292-AF31-54A5E644AC81}" srcOrd="1" destOrd="0" presId="urn:microsoft.com/office/officeart/2008/layout/HalfCircleOrganizationChart"/>
    <dgm:cxn modelId="{FD3938CE-82BA-4A57-B5EE-3697214D88C6}" type="presParOf" srcId="{8288CADA-AD66-4DEC-866D-46ECE75FBBC2}" destId="{C90A41CA-4BB3-4AC5-B68C-5918AA4CF96C}" srcOrd="2" destOrd="0" presId="urn:microsoft.com/office/officeart/2008/layout/HalfCircleOrganizationChart"/>
    <dgm:cxn modelId="{ED25C498-D467-438C-BBE2-F730A1BE0F11}" type="presParOf" srcId="{8288CADA-AD66-4DEC-866D-46ECE75FBBC2}" destId="{1A0070BF-DEB1-463A-9536-DF8F34E60C27}" srcOrd="3" destOrd="0" presId="urn:microsoft.com/office/officeart/2008/layout/HalfCircleOrganizationChart"/>
    <dgm:cxn modelId="{510A7D2D-AFE6-4978-967D-EF2A0CC1710D}" type="presParOf" srcId="{7149B5C3-34D8-48CA-AA69-824C6D72F48C}" destId="{F64268FD-581C-4AAD-B189-27F08D0CAA43}" srcOrd="1" destOrd="0" presId="urn:microsoft.com/office/officeart/2008/layout/HalfCircleOrganizationChart"/>
    <dgm:cxn modelId="{0CC7A44E-2347-4233-91B8-EFFC05B3AE7F}" type="presParOf" srcId="{7149B5C3-34D8-48CA-AA69-824C6D72F48C}" destId="{C2B523CD-1714-48D9-BB1C-CDF0B6DD3B8B}" srcOrd="2" destOrd="0" presId="urn:microsoft.com/office/officeart/2008/layout/HalfCircleOrganizationChart"/>
    <dgm:cxn modelId="{BA099967-7D73-419E-8BCE-3ED7661EE2C5}" type="presParOf" srcId="{3E3666FC-4A61-4094-927E-CF63EAFB12C2}" destId="{8A3E424D-7536-4857-BC60-9AE694F478F2}" srcOrd="2" destOrd="0" presId="urn:microsoft.com/office/officeart/2008/layout/HalfCircleOrganizationChart"/>
    <dgm:cxn modelId="{D34DA893-4534-4026-B3C1-724CC25AE938}" type="presParOf" srcId="{D4D7D4F6-51E2-4E0F-93C5-6F5A29344C16}" destId="{C04027F1-FEE6-45DD-905E-50F64024E6F5}" srcOrd="2" destOrd="0" presId="urn:microsoft.com/office/officeart/2008/layout/HalfCircleOrganizationChart"/>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F77C03FF-4CAB-4ECB-9C87-DE17D1583775}" type="doc">
      <dgm:prSet loTypeId="urn:microsoft.com/office/officeart/2005/8/layout/process1" loCatId="process" qsTypeId="urn:microsoft.com/office/officeart/2005/8/quickstyle/simple1" qsCatId="simple" csTypeId="urn:microsoft.com/office/officeart/2005/8/colors/accent1_1" csCatId="accent1" phldr="1"/>
      <dgm:spPr/>
    </dgm:pt>
    <dgm:pt modelId="{13BA85AE-0B4E-413B-8479-CA6FA7601086}">
      <dgm:prSet phldrT="[Text]"/>
      <dgm:spPr/>
      <dgm:t>
        <a:bodyPr/>
        <a:lstStyle/>
        <a:p>
          <a:pPr algn="ctr"/>
          <a:r>
            <a:rPr lang="en-US" dirty="0"/>
            <a:t>Create a new shopping cart</a:t>
          </a:r>
        </a:p>
      </dgm:t>
    </dgm:pt>
    <dgm:pt modelId="{CC6B597B-C81F-420A-ABF7-F1A42312C83A}" type="parTrans" cxnId="{8E56F5B9-F743-4720-B4D6-18C6612A219C}">
      <dgm:prSet/>
      <dgm:spPr/>
      <dgm:t>
        <a:bodyPr/>
        <a:lstStyle/>
        <a:p>
          <a:pPr algn="ctr"/>
          <a:endParaRPr lang="en-US"/>
        </a:p>
      </dgm:t>
    </dgm:pt>
    <dgm:pt modelId="{49201071-3284-4363-BA39-61E3E2B72F51}" type="sibTrans" cxnId="{8E56F5B9-F743-4720-B4D6-18C6612A219C}">
      <dgm:prSet/>
      <dgm:spPr/>
      <dgm:t>
        <a:bodyPr/>
        <a:lstStyle/>
        <a:p>
          <a:pPr algn="ctr"/>
          <a:endParaRPr lang="en-US"/>
        </a:p>
      </dgm:t>
    </dgm:pt>
    <dgm:pt modelId="{28052859-3A32-431A-BACD-633792FE2E6D}">
      <dgm:prSet phldrT="[Text]"/>
      <dgm:spPr/>
      <dgm:t>
        <a:bodyPr/>
        <a:lstStyle/>
        <a:p>
          <a:pPr algn="ctr"/>
          <a:r>
            <a:rPr lang="en-US" dirty="0"/>
            <a:t>Create the worst possible shopping cart</a:t>
          </a:r>
        </a:p>
      </dgm:t>
    </dgm:pt>
    <dgm:pt modelId="{C570F16D-6642-4666-B7CE-89473E8840E6}" type="parTrans" cxnId="{F89C6547-5A59-409F-B6F6-E809D98630E5}">
      <dgm:prSet/>
      <dgm:spPr/>
      <dgm:t>
        <a:bodyPr/>
        <a:lstStyle/>
        <a:p>
          <a:pPr algn="ctr"/>
          <a:endParaRPr lang="en-US"/>
        </a:p>
      </dgm:t>
    </dgm:pt>
    <dgm:pt modelId="{4D0CFAFC-943A-4D26-8BCD-74CCFA4F412F}" type="sibTrans" cxnId="{F89C6547-5A59-409F-B6F6-E809D98630E5}">
      <dgm:prSet/>
      <dgm:spPr/>
      <dgm:t>
        <a:bodyPr/>
        <a:lstStyle/>
        <a:p>
          <a:pPr algn="ctr"/>
          <a:endParaRPr lang="en-US"/>
        </a:p>
      </dgm:t>
    </dgm:pt>
    <dgm:pt modelId="{6AB9FC8A-E516-4DBF-B8D1-143F051F6E3C}">
      <dgm:prSet phldrT="[Text]"/>
      <dgm:spPr/>
      <dgm:t>
        <a:bodyPr/>
        <a:lstStyle/>
        <a:p>
          <a:pPr algn="ctr"/>
          <a:r>
            <a:rPr lang="en-US" dirty="0"/>
            <a:t>List ideas for the worst possible shopping cart</a:t>
          </a:r>
        </a:p>
      </dgm:t>
    </dgm:pt>
    <dgm:pt modelId="{0C89F7A6-2E0D-4ED3-BBC3-AFD1BE64730C}" type="parTrans" cxnId="{A918FAF3-4DDD-4B7C-9A52-9E9D4D0520AB}">
      <dgm:prSet/>
      <dgm:spPr/>
      <dgm:t>
        <a:bodyPr/>
        <a:lstStyle/>
        <a:p>
          <a:pPr algn="ctr"/>
          <a:endParaRPr lang="en-US"/>
        </a:p>
      </dgm:t>
    </dgm:pt>
    <dgm:pt modelId="{79DC95C2-D742-4C84-9915-AC1DB8E1390C}" type="sibTrans" cxnId="{A918FAF3-4DDD-4B7C-9A52-9E9D4D0520AB}">
      <dgm:prSet/>
      <dgm:spPr/>
      <dgm:t>
        <a:bodyPr/>
        <a:lstStyle/>
        <a:p>
          <a:pPr algn="ctr"/>
          <a:endParaRPr lang="en-US"/>
        </a:p>
      </dgm:t>
    </dgm:pt>
    <dgm:pt modelId="{00359E00-33B8-4D83-8439-1B766381094A}">
      <dgm:prSet phldrT="[Text]"/>
      <dgm:spPr/>
      <dgm:t>
        <a:bodyPr/>
        <a:lstStyle/>
        <a:p>
          <a:pPr algn="ctr"/>
          <a:r>
            <a:rPr lang="en-US" dirty="0"/>
            <a:t>Transform your bad ideas into ideas for the best shopping cart</a:t>
          </a:r>
        </a:p>
      </dgm:t>
    </dgm:pt>
    <dgm:pt modelId="{528596DA-BFA5-419C-965E-F9BEC83F641C}" type="parTrans" cxnId="{B1DD06F1-0ADA-401F-AA96-EB7B22F8162E}">
      <dgm:prSet/>
      <dgm:spPr/>
      <dgm:t>
        <a:bodyPr/>
        <a:lstStyle/>
        <a:p>
          <a:pPr algn="ctr"/>
          <a:endParaRPr lang="en-US"/>
        </a:p>
      </dgm:t>
    </dgm:pt>
    <dgm:pt modelId="{864FBCBD-BE38-4FD0-B0D5-1D68831225AA}" type="sibTrans" cxnId="{B1DD06F1-0ADA-401F-AA96-EB7B22F8162E}">
      <dgm:prSet/>
      <dgm:spPr/>
      <dgm:t>
        <a:bodyPr/>
        <a:lstStyle/>
        <a:p>
          <a:pPr algn="ctr"/>
          <a:endParaRPr lang="en-US"/>
        </a:p>
      </dgm:t>
    </dgm:pt>
    <dgm:pt modelId="{0CA2D1EB-010F-4AD0-9307-65810B4D8611}" type="pres">
      <dgm:prSet presAssocID="{F77C03FF-4CAB-4ECB-9C87-DE17D1583775}" presName="Name0" presStyleCnt="0">
        <dgm:presLayoutVars>
          <dgm:dir/>
          <dgm:resizeHandles val="exact"/>
        </dgm:presLayoutVars>
      </dgm:prSet>
      <dgm:spPr/>
    </dgm:pt>
    <dgm:pt modelId="{092E8564-994E-4784-B336-D4FA04C0FB5F}" type="pres">
      <dgm:prSet presAssocID="{13BA85AE-0B4E-413B-8479-CA6FA7601086}" presName="node" presStyleLbl="node1" presStyleIdx="0" presStyleCnt="4">
        <dgm:presLayoutVars>
          <dgm:bulletEnabled val="1"/>
        </dgm:presLayoutVars>
      </dgm:prSet>
      <dgm:spPr/>
    </dgm:pt>
    <dgm:pt modelId="{625EF800-1840-406B-A2B9-73F67BF4C97E}" type="pres">
      <dgm:prSet presAssocID="{49201071-3284-4363-BA39-61E3E2B72F51}" presName="sibTrans" presStyleLbl="sibTrans2D1" presStyleIdx="0" presStyleCnt="3"/>
      <dgm:spPr/>
    </dgm:pt>
    <dgm:pt modelId="{828BE3A8-4437-4B2E-B97C-DC37D331984A}" type="pres">
      <dgm:prSet presAssocID="{49201071-3284-4363-BA39-61E3E2B72F51}" presName="connectorText" presStyleLbl="sibTrans2D1" presStyleIdx="0" presStyleCnt="3"/>
      <dgm:spPr/>
    </dgm:pt>
    <dgm:pt modelId="{C3BA7FBA-476D-4B83-9341-5A44411A1042}" type="pres">
      <dgm:prSet presAssocID="{28052859-3A32-431A-BACD-633792FE2E6D}" presName="node" presStyleLbl="node1" presStyleIdx="1" presStyleCnt="4">
        <dgm:presLayoutVars>
          <dgm:bulletEnabled val="1"/>
        </dgm:presLayoutVars>
      </dgm:prSet>
      <dgm:spPr/>
    </dgm:pt>
    <dgm:pt modelId="{E66C474D-8835-4E98-9ED6-B758CF2A7074}" type="pres">
      <dgm:prSet presAssocID="{4D0CFAFC-943A-4D26-8BCD-74CCFA4F412F}" presName="sibTrans" presStyleLbl="sibTrans2D1" presStyleIdx="1" presStyleCnt="3"/>
      <dgm:spPr/>
    </dgm:pt>
    <dgm:pt modelId="{724C3F0A-6CC6-40C6-8753-88F565394403}" type="pres">
      <dgm:prSet presAssocID="{4D0CFAFC-943A-4D26-8BCD-74CCFA4F412F}" presName="connectorText" presStyleLbl="sibTrans2D1" presStyleIdx="1" presStyleCnt="3"/>
      <dgm:spPr/>
    </dgm:pt>
    <dgm:pt modelId="{A731FC41-F175-49BD-B4A8-DBA9304DBB9C}" type="pres">
      <dgm:prSet presAssocID="{6AB9FC8A-E516-4DBF-B8D1-143F051F6E3C}" presName="node" presStyleLbl="node1" presStyleIdx="2" presStyleCnt="4">
        <dgm:presLayoutVars>
          <dgm:bulletEnabled val="1"/>
        </dgm:presLayoutVars>
      </dgm:prSet>
      <dgm:spPr/>
    </dgm:pt>
    <dgm:pt modelId="{935417EB-6B2F-4D73-86F3-460BC442A29C}" type="pres">
      <dgm:prSet presAssocID="{79DC95C2-D742-4C84-9915-AC1DB8E1390C}" presName="sibTrans" presStyleLbl="sibTrans2D1" presStyleIdx="2" presStyleCnt="3"/>
      <dgm:spPr/>
    </dgm:pt>
    <dgm:pt modelId="{6F3DA998-01F2-49DE-BDA8-07986ECA86B1}" type="pres">
      <dgm:prSet presAssocID="{79DC95C2-D742-4C84-9915-AC1DB8E1390C}" presName="connectorText" presStyleLbl="sibTrans2D1" presStyleIdx="2" presStyleCnt="3"/>
      <dgm:spPr/>
    </dgm:pt>
    <dgm:pt modelId="{F88A90AE-1252-48AB-A006-C9A8C87BC18B}" type="pres">
      <dgm:prSet presAssocID="{00359E00-33B8-4D83-8439-1B766381094A}" presName="node" presStyleLbl="node1" presStyleIdx="3" presStyleCnt="4">
        <dgm:presLayoutVars>
          <dgm:bulletEnabled val="1"/>
        </dgm:presLayoutVars>
      </dgm:prSet>
      <dgm:spPr/>
    </dgm:pt>
  </dgm:ptLst>
  <dgm:cxnLst>
    <dgm:cxn modelId="{4A03E210-F0C5-43ED-8B1D-F76F087CC9DB}" type="presOf" srcId="{79DC95C2-D742-4C84-9915-AC1DB8E1390C}" destId="{6F3DA998-01F2-49DE-BDA8-07986ECA86B1}" srcOrd="1" destOrd="0" presId="urn:microsoft.com/office/officeart/2005/8/layout/process1"/>
    <dgm:cxn modelId="{F89C6547-5A59-409F-B6F6-E809D98630E5}" srcId="{F77C03FF-4CAB-4ECB-9C87-DE17D1583775}" destId="{28052859-3A32-431A-BACD-633792FE2E6D}" srcOrd="1" destOrd="0" parTransId="{C570F16D-6642-4666-B7CE-89473E8840E6}" sibTransId="{4D0CFAFC-943A-4D26-8BCD-74CCFA4F412F}"/>
    <dgm:cxn modelId="{2B34416C-0D91-4167-86B8-51AF00E16A09}" type="presOf" srcId="{00359E00-33B8-4D83-8439-1B766381094A}" destId="{F88A90AE-1252-48AB-A006-C9A8C87BC18B}" srcOrd="0" destOrd="0" presId="urn:microsoft.com/office/officeart/2005/8/layout/process1"/>
    <dgm:cxn modelId="{9FB4776F-508F-45B0-8B1F-467CC7E71D92}" type="presOf" srcId="{6AB9FC8A-E516-4DBF-B8D1-143F051F6E3C}" destId="{A731FC41-F175-49BD-B4A8-DBA9304DBB9C}" srcOrd="0" destOrd="0" presId="urn:microsoft.com/office/officeart/2005/8/layout/process1"/>
    <dgm:cxn modelId="{68BAC383-C5DF-4B92-8111-6DBF2E400926}" type="presOf" srcId="{13BA85AE-0B4E-413B-8479-CA6FA7601086}" destId="{092E8564-994E-4784-B336-D4FA04C0FB5F}" srcOrd="0" destOrd="0" presId="urn:microsoft.com/office/officeart/2005/8/layout/process1"/>
    <dgm:cxn modelId="{F9667299-51A5-4090-A6BD-F02121EEBC1F}" type="presOf" srcId="{49201071-3284-4363-BA39-61E3E2B72F51}" destId="{625EF800-1840-406B-A2B9-73F67BF4C97E}" srcOrd="0" destOrd="0" presId="urn:microsoft.com/office/officeart/2005/8/layout/process1"/>
    <dgm:cxn modelId="{07C0DBA1-2B4E-4EBA-9F2A-836580B9C873}" type="presOf" srcId="{F77C03FF-4CAB-4ECB-9C87-DE17D1583775}" destId="{0CA2D1EB-010F-4AD0-9307-65810B4D8611}" srcOrd="0" destOrd="0" presId="urn:microsoft.com/office/officeart/2005/8/layout/process1"/>
    <dgm:cxn modelId="{3C8B28A7-01E8-4CD8-956F-11ECB23BCB39}" type="presOf" srcId="{4D0CFAFC-943A-4D26-8BCD-74CCFA4F412F}" destId="{724C3F0A-6CC6-40C6-8753-88F565394403}" srcOrd="1" destOrd="0" presId="urn:microsoft.com/office/officeart/2005/8/layout/process1"/>
    <dgm:cxn modelId="{0E2D39AE-5134-4FFF-A168-D1CA1E96F874}" type="presOf" srcId="{49201071-3284-4363-BA39-61E3E2B72F51}" destId="{828BE3A8-4437-4B2E-B97C-DC37D331984A}" srcOrd="1" destOrd="0" presId="urn:microsoft.com/office/officeart/2005/8/layout/process1"/>
    <dgm:cxn modelId="{8E56F5B9-F743-4720-B4D6-18C6612A219C}" srcId="{F77C03FF-4CAB-4ECB-9C87-DE17D1583775}" destId="{13BA85AE-0B4E-413B-8479-CA6FA7601086}" srcOrd="0" destOrd="0" parTransId="{CC6B597B-C81F-420A-ABF7-F1A42312C83A}" sibTransId="{49201071-3284-4363-BA39-61E3E2B72F51}"/>
    <dgm:cxn modelId="{39A5DCD2-D6CB-48BE-BE30-C7626B870B68}" type="presOf" srcId="{79DC95C2-D742-4C84-9915-AC1DB8E1390C}" destId="{935417EB-6B2F-4D73-86F3-460BC442A29C}" srcOrd="0" destOrd="0" presId="urn:microsoft.com/office/officeart/2005/8/layout/process1"/>
    <dgm:cxn modelId="{B73D4DE4-7FA7-49AC-ABB4-96FF19374730}" type="presOf" srcId="{4D0CFAFC-943A-4D26-8BCD-74CCFA4F412F}" destId="{E66C474D-8835-4E98-9ED6-B758CF2A7074}" srcOrd="0" destOrd="0" presId="urn:microsoft.com/office/officeart/2005/8/layout/process1"/>
    <dgm:cxn modelId="{B1DD06F1-0ADA-401F-AA96-EB7B22F8162E}" srcId="{F77C03FF-4CAB-4ECB-9C87-DE17D1583775}" destId="{00359E00-33B8-4D83-8439-1B766381094A}" srcOrd="3" destOrd="0" parTransId="{528596DA-BFA5-419C-965E-F9BEC83F641C}" sibTransId="{864FBCBD-BE38-4FD0-B0D5-1D68831225AA}"/>
    <dgm:cxn modelId="{A918FAF3-4DDD-4B7C-9A52-9E9D4D0520AB}" srcId="{F77C03FF-4CAB-4ECB-9C87-DE17D1583775}" destId="{6AB9FC8A-E516-4DBF-B8D1-143F051F6E3C}" srcOrd="2" destOrd="0" parTransId="{0C89F7A6-2E0D-4ED3-BBC3-AFD1BE64730C}" sibTransId="{79DC95C2-D742-4C84-9915-AC1DB8E1390C}"/>
    <dgm:cxn modelId="{074A5DFB-F274-45AD-8FC1-815327A13E60}" type="presOf" srcId="{28052859-3A32-431A-BACD-633792FE2E6D}" destId="{C3BA7FBA-476D-4B83-9341-5A44411A1042}" srcOrd="0" destOrd="0" presId="urn:microsoft.com/office/officeart/2005/8/layout/process1"/>
    <dgm:cxn modelId="{D67547E2-CB07-4DE5-923E-5CFCCD5B2280}" type="presParOf" srcId="{0CA2D1EB-010F-4AD0-9307-65810B4D8611}" destId="{092E8564-994E-4784-B336-D4FA04C0FB5F}" srcOrd="0" destOrd="0" presId="urn:microsoft.com/office/officeart/2005/8/layout/process1"/>
    <dgm:cxn modelId="{349CB6BF-29D3-4D97-9191-0CD0D5564F78}" type="presParOf" srcId="{0CA2D1EB-010F-4AD0-9307-65810B4D8611}" destId="{625EF800-1840-406B-A2B9-73F67BF4C97E}" srcOrd="1" destOrd="0" presId="urn:microsoft.com/office/officeart/2005/8/layout/process1"/>
    <dgm:cxn modelId="{99DF7412-32B0-41AD-9250-995822C28200}" type="presParOf" srcId="{625EF800-1840-406B-A2B9-73F67BF4C97E}" destId="{828BE3A8-4437-4B2E-B97C-DC37D331984A}" srcOrd="0" destOrd="0" presId="urn:microsoft.com/office/officeart/2005/8/layout/process1"/>
    <dgm:cxn modelId="{81A02E9C-0BE5-42E3-BB70-CB2151AE1F01}" type="presParOf" srcId="{0CA2D1EB-010F-4AD0-9307-65810B4D8611}" destId="{C3BA7FBA-476D-4B83-9341-5A44411A1042}" srcOrd="2" destOrd="0" presId="urn:microsoft.com/office/officeart/2005/8/layout/process1"/>
    <dgm:cxn modelId="{BDEDB39F-957D-4EBD-8CAC-FED1192F9E31}" type="presParOf" srcId="{0CA2D1EB-010F-4AD0-9307-65810B4D8611}" destId="{E66C474D-8835-4E98-9ED6-B758CF2A7074}" srcOrd="3" destOrd="0" presId="urn:microsoft.com/office/officeart/2005/8/layout/process1"/>
    <dgm:cxn modelId="{0B743A63-9212-4C54-9F85-D744FFE4F55D}" type="presParOf" srcId="{E66C474D-8835-4E98-9ED6-B758CF2A7074}" destId="{724C3F0A-6CC6-40C6-8753-88F565394403}" srcOrd="0" destOrd="0" presId="urn:microsoft.com/office/officeart/2005/8/layout/process1"/>
    <dgm:cxn modelId="{66128028-58DD-4A3A-B3F9-EFA05E73F5AF}" type="presParOf" srcId="{0CA2D1EB-010F-4AD0-9307-65810B4D8611}" destId="{A731FC41-F175-49BD-B4A8-DBA9304DBB9C}" srcOrd="4" destOrd="0" presId="urn:microsoft.com/office/officeart/2005/8/layout/process1"/>
    <dgm:cxn modelId="{0221F26B-E97C-4631-B570-77EE9AF2C500}" type="presParOf" srcId="{0CA2D1EB-010F-4AD0-9307-65810B4D8611}" destId="{935417EB-6B2F-4D73-86F3-460BC442A29C}" srcOrd="5" destOrd="0" presId="urn:microsoft.com/office/officeart/2005/8/layout/process1"/>
    <dgm:cxn modelId="{EFD7EE54-67B7-4E84-B074-B2DAF0CFD87E}" type="presParOf" srcId="{935417EB-6B2F-4D73-86F3-460BC442A29C}" destId="{6F3DA998-01F2-49DE-BDA8-07986ECA86B1}" srcOrd="0" destOrd="0" presId="urn:microsoft.com/office/officeart/2005/8/layout/process1"/>
    <dgm:cxn modelId="{8157E798-AB81-424B-88B3-A63FB1922A53}" type="presParOf" srcId="{0CA2D1EB-010F-4AD0-9307-65810B4D8611}" destId="{F88A90AE-1252-48AB-A006-C9A8C87BC18B}" srcOrd="6"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3428C1-56BC-49E2-A432-BE62481AAC9E}" type="doc">
      <dgm:prSet loTypeId="urn:microsoft.com/office/officeart/2005/8/layout/chevron2" loCatId="list" qsTypeId="urn:microsoft.com/office/officeart/2005/8/quickstyle/simple1" qsCatId="simple" csTypeId="urn:microsoft.com/office/officeart/2005/8/colors/accent4_2" csCatId="accent4" phldr="1"/>
      <dgm:spPr/>
      <dgm:t>
        <a:bodyPr/>
        <a:lstStyle/>
        <a:p>
          <a:endParaRPr lang="en-US"/>
        </a:p>
      </dgm:t>
    </dgm:pt>
    <dgm:pt modelId="{0FFFBEBE-57C2-454D-B8CA-8B3F86F7765C}">
      <dgm:prSet phldrT="[Text]" custT="1"/>
      <dgm:spPr>
        <a:noFill/>
        <a:ln w="28575">
          <a:solidFill>
            <a:srgbClr val="F3B329"/>
          </a:solidFill>
        </a:ln>
      </dgm:spPr>
      <dgm:t>
        <a:bodyPr/>
        <a:lstStyle/>
        <a:p>
          <a:r>
            <a:rPr lang="en-US" sz="1200" b="0" baseline="0" dirty="0">
              <a:solidFill>
                <a:schemeClr val="bg1"/>
              </a:solidFill>
              <a:latin typeface="Arial" panose="020B0604020202020204" pitchFamily="34" charset="0"/>
              <a:cs typeface="Arial" panose="020B0604020202020204" pitchFamily="34" charset="0"/>
            </a:rPr>
            <a:t>Planning</a:t>
          </a:r>
        </a:p>
      </dgm:t>
    </dgm:pt>
    <dgm:pt modelId="{659A533A-6B9D-4150-9FE0-DC3464CB01F6}" type="parTrans" cxnId="{4AA34DA0-F0EB-44C9-91C6-694D957CF219}">
      <dgm:prSet/>
      <dgm:spPr/>
      <dgm:t>
        <a:bodyPr/>
        <a:lstStyle/>
        <a:p>
          <a:endParaRPr lang="en-US">
            <a:latin typeface="Arial" panose="020B0604020202020204" pitchFamily="34" charset="0"/>
            <a:cs typeface="Arial" panose="020B0604020202020204" pitchFamily="34" charset="0"/>
          </a:endParaRPr>
        </a:p>
      </dgm:t>
    </dgm:pt>
    <dgm:pt modelId="{CA20F45E-E17A-4BE6-B358-31D67871E091}" type="sibTrans" cxnId="{4AA34DA0-F0EB-44C9-91C6-694D957CF219}">
      <dgm:prSet/>
      <dgm:spPr/>
      <dgm:t>
        <a:bodyPr/>
        <a:lstStyle/>
        <a:p>
          <a:endParaRPr lang="en-US">
            <a:latin typeface="Arial" panose="020B0604020202020204" pitchFamily="34" charset="0"/>
            <a:cs typeface="Arial" panose="020B0604020202020204" pitchFamily="34" charset="0"/>
          </a:endParaRPr>
        </a:p>
      </dgm:t>
    </dgm:pt>
    <dgm:pt modelId="{92D38A3A-9127-4273-B298-D16960216A5E}">
      <dgm:prSet phldrT="[Text]" custT="1"/>
      <dgm:spPr>
        <a:noFill/>
        <a:ln w="28575">
          <a:solidFill>
            <a:srgbClr val="F3B329"/>
          </a:solidFill>
        </a:ln>
      </dgm:spPr>
      <dgm:t>
        <a:bodyPr/>
        <a:lstStyle/>
        <a:p>
          <a:r>
            <a:rPr lang="en-US" sz="1200" b="0" baseline="0" dirty="0">
              <a:solidFill>
                <a:schemeClr val="bg1"/>
              </a:solidFill>
              <a:latin typeface="Arial" panose="020B0604020202020204" pitchFamily="34" charset="0"/>
              <a:cs typeface="Arial" panose="020B0604020202020204" pitchFamily="34" charset="0"/>
            </a:rPr>
            <a:t>Playoffs</a:t>
          </a:r>
        </a:p>
      </dgm:t>
    </dgm:pt>
    <dgm:pt modelId="{EF8F6DDA-6C9F-4AA3-AD8B-E9020420B47A}" type="parTrans" cxnId="{A6D4881A-A0DE-4B11-B87B-075812A92B1E}">
      <dgm:prSet/>
      <dgm:spPr/>
      <dgm:t>
        <a:bodyPr/>
        <a:lstStyle/>
        <a:p>
          <a:endParaRPr lang="en-US">
            <a:latin typeface="Arial" panose="020B0604020202020204" pitchFamily="34" charset="0"/>
            <a:cs typeface="Arial" panose="020B0604020202020204" pitchFamily="34" charset="0"/>
          </a:endParaRPr>
        </a:p>
      </dgm:t>
    </dgm:pt>
    <dgm:pt modelId="{D918A977-545D-425A-8028-FC35DC04A7B3}" type="sibTrans" cxnId="{A6D4881A-A0DE-4B11-B87B-075812A92B1E}">
      <dgm:prSet/>
      <dgm:spPr/>
      <dgm:t>
        <a:bodyPr/>
        <a:lstStyle/>
        <a:p>
          <a:endParaRPr lang="en-US">
            <a:latin typeface="Arial" panose="020B0604020202020204" pitchFamily="34" charset="0"/>
            <a:cs typeface="Arial" panose="020B0604020202020204" pitchFamily="34" charset="0"/>
          </a:endParaRPr>
        </a:p>
      </dgm:t>
    </dgm:pt>
    <dgm:pt modelId="{A78009D3-C68A-4FA3-9478-80A381E66113}">
      <dgm:prSet phldrT="[Text]" custT="1"/>
      <dgm:spPr>
        <a:solidFill>
          <a:schemeClr val="lt1">
            <a:hueOff val="0"/>
            <a:satOff val="0"/>
            <a:lumOff val="0"/>
            <a:alpha val="0"/>
          </a:schemeClr>
        </a:solidFill>
        <a:ln w="28575">
          <a:solidFill>
            <a:srgbClr val="F3B329"/>
          </a:solidFill>
        </a:ln>
      </dgm:spPr>
      <dgm:t>
        <a:bodyPr/>
        <a:lstStyle/>
        <a:p>
          <a:r>
            <a:rPr lang="en-US" sz="1200" b="1" baseline="0" dirty="0">
              <a:solidFill>
                <a:schemeClr val="bg1"/>
              </a:solidFill>
              <a:latin typeface="Arial" panose="020B0604020202020204" pitchFamily="34" charset="0"/>
              <a:cs typeface="Arial" panose="020B0604020202020204" pitchFamily="34" charset="0"/>
            </a:rPr>
            <a:t>Ticket allotment</a:t>
          </a:r>
        </a:p>
      </dgm:t>
    </dgm:pt>
    <dgm:pt modelId="{A38A5C9A-F36C-499E-92EF-EC6F34F0910A}" type="parTrans" cxnId="{E7B148AE-8286-41DF-8AB4-9BDD54140719}">
      <dgm:prSet/>
      <dgm:spPr/>
      <dgm:t>
        <a:bodyPr/>
        <a:lstStyle/>
        <a:p>
          <a:endParaRPr lang="en-US">
            <a:latin typeface="Arial" panose="020B0604020202020204" pitchFamily="34" charset="0"/>
            <a:cs typeface="Arial" panose="020B0604020202020204" pitchFamily="34" charset="0"/>
          </a:endParaRPr>
        </a:p>
      </dgm:t>
    </dgm:pt>
    <dgm:pt modelId="{0DA9E180-668A-4BA6-851C-2D1B967F16D8}" type="sibTrans" cxnId="{E7B148AE-8286-41DF-8AB4-9BDD54140719}">
      <dgm:prSet/>
      <dgm:spPr/>
      <dgm:t>
        <a:bodyPr/>
        <a:lstStyle/>
        <a:p>
          <a:endParaRPr lang="en-US">
            <a:latin typeface="Arial" panose="020B0604020202020204" pitchFamily="34" charset="0"/>
            <a:cs typeface="Arial" panose="020B0604020202020204" pitchFamily="34" charset="0"/>
          </a:endParaRPr>
        </a:p>
      </dgm:t>
    </dgm:pt>
    <dgm:pt modelId="{720586D4-E056-4E69-BF29-396C7D4192B5}">
      <dgm:prSet phldrT="[Text]" custT="1"/>
      <dgm:spPr>
        <a:noFill/>
        <a:ln w="28575">
          <a:solidFill>
            <a:srgbClr val="F3B329"/>
          </a:solidFill>
        </a:ln>
      </dgm:spPr>
      <dgm:t>
        <a:bodyPr/>
        <a:lstStyle/>
        <a:p>
          <a:r>
            <a:rPr lang="en-US" sz="1200" b="0" baseline="0" dirty="0">
              <a:solidFill>
                <a:schemeClr val="bg1"/>
              </a:solidFill>
              <a:latin typeface="Arial" panose="020B0604020202020204" pitchFamily="34" charset="0"/>
              <a:cs typeface="Arial" panose="020B0604020202020204" pitchFamily="34" charset="0"/>
            </a:rPr>
            <a:t>Post Win</a:t>
          </a:r>
        </a:p>
      </dgm:t>
    </dgm:pt>
    <dgm:pt modelId="{80797471-2FD0-4848-BF7B-2C3F462EAE9D}" type="parTrans" cxnId="{6C40F7E7-D30A-45DF-B28B-DAE7A2308E91}">
      <dgm:prSet/>
      <dgm:spPr/>
      <dgm:t>
        <a:bodyPr/>
        <a:lstStyle/>
        <a:p>
          <a:endParaRPr lang="en-US">
            <a:latin typeface="Arial" panose="020B0604020202020204" pitchFamily="34" charset="0"/>
            <a:cs typeface="Arial" panose="020B0604020202020204" pitchFamily="34" charset="0"/>
          </a:endParaRPr>
        </a:p>
      </dgm:t>
    </dgm:pt>
    <dgm:pt modelId="{0AE6CA32-5C33-4A89-831D-8510BD0EC1AB}" type="sibTrans" cxnId="{6C40F7E7-D30A-45DF-B28B-DAE7A2308E91}">
      <dgm:prSet/>
      <dgm:spPr/>
      <dgm:t>
        <a:bodyPr/>
        <a:lstStyle/>
        <a:p>
          <a:endParaRPr lang="en-US">
            <a:latin typeface="Arial" panose="020B0604020202020204" pitchFamily="34" charset="0"/>
            <a:cs typeface="Arial" panose="020B0604020202020204" pitchFamily="34" charset="0"/>
          </a:endParaRPr>
        </a:p>
      </dgm:t>
    </dgm:pt>
    <dgm:pt modelId="{931E66C4-7AFA-4E75-9709-A8AD20B8CFF6}">
      <dgm:prSet phldrT="[Text]" custT="1"/>
      <dgm:spPr>
        <a:solidFill>
          <a:schemeClr val="lt1">
            <a:hueOff val="0"/>
            <a:satOff val="0"/>
            <a:lumOff val="0"/>
            <a:alpha val="0"/>
          </a:schemeClr>
        </a:solidFill>
        <a:ln w="28575">
          <a:solidFill>
            <a:srgbClr val="F3B329"/>
          </a:solidFill>
        </a:ln>
      </dgm:spPr>
      <dgm:t>
        <a:bodyPr/>
        <a:lstStyle/>
        <a:p>
          <a:r>
            <a:rPr lang="en-US" sz="1200" b="1" baseline="0" dirty="0">
              <a:solidFill>
                <a:schemeClr val="bg1"/>
              </a:solidFill>
              <a:latin typeface="Arial" panose="020B0604020202020204" pitchFamily="34" charset="0"/>
              <a:cs typeface="Arial" panose="020B0604020202020204" pitchFamily="34" charset="0"/>
            </a:rPr>
            <a:t>Evaluate 3</a:t>
          </a:r>
          <a:r>
            <a:rPr lang="en-US" sz="1200" b="1" baseline="30000" dirty="0">
              <a:solidFill>
                <a:schemeClr val="bg1"/>
              </a:solidFill>
              <a:latin typeface="Arial" panose="020B0604020202020204" pitchFamily="34" charset="0"/>
              <a:cs typeface="Arial" panose="020B0604020202020204" pitchFamily="34" charset="0"/>
            </a:rPr>
            <a:t>rd</a:t>
          </a:r>
          <a:r>
            <a:rPr lang="en-US" sz="1200" b="1" baseline="0" dirty="0">
              <a:solidFill>
                <a:schemeClr val="bg1"/>
              </a:solidFill>
              <a:latin typeface="Arial" panose="020B0604020202020204" pitchFamily="34" charset="0"/>
              <a:cs typeface="Arial" panose="020B0604020202020204" pitchFamily="34" charset="0"/>
            </a:rPr>
            <a:t> party involvement (On-Location)</a:t>
          </a:r>
        </a:p>
      </dgm:t>
    </dgm:pt>
    <dgm:pt modelId="{A571A7D5-D83D-45CF-AFAA-84C306E822E3}" type="parTrans" cxnId="{0169081D-286D-4E64-82E7-61AD6BE6DEE8}">
      <dgm:prSet/>
      <dgm:spPr/>
      <dgm:t>
        <a:bodyPr/>
        <a:lstStyle/>
        <a:p>
          <a:endParaRPr lang="en-US">
            <a:latin typeface="Arial" panose="020B0604020202020204" pitchFamily="34" charset="0"/>
            <a:cs typeface="Arial" panose="020B0604020202020204" pitchFamily="34" charset="0"/>
          </a:endParaRPr>
        </a:p>
      </dgm:t>
    </dgm:pt>
    <dgm:pt modelId="{4D92C2C6-765A-439D-8617-74FF9B5E537C}" type="sibTrans" cxnId="{0169081D-286D-4E64-82E7-61AD6BE6DEE8}">
      <dgm:prSet/>
      <dgm:spPr/>
      <dgm:t>
        <a:bodyPr/>
        <a:lstStyle/>
        <a:p>
          <a:endParaRPr lang="en-US">
            <a:latin typeface="Arial" panose="020B0604020202020204" pitchFamily="34" charset="0"/>
            <a:cs typeface="Arial" panose="020B0604020202020204" pitchFamily="34" charset="0"/>
          </a:endParaRPr>
        </a:p>
      </dgm:t>
    </dgm:pt>
    <dgm:pt modelId="{B2B1A7C8-A0B2-4AF4-A56B-4B1ACD0C94BB}">
      <dgm:prSet phldrT="[Text]" custT="1"/>
      <dgm:spPr>
        <a:solidFill>
          <a:schemeClr val="lt1">
            <a:hueOff val="0"/>
            <a:satOff val="0"/>
            <a:lumOff val="0"/>
            <a:alpha val="0"/>
          </a:schemeClr>
        </a:solidFill>
        <a:ln w="28575">
          <a:solidFill>
            <a:srgbClr val="F3B329"/>
          </a:solidFill>
        </a:ln>
      </dgm:spPr>
      <dgm:t>
        <a:bodyPr/>
        <a:lstStyle/>
        <a:p>
          <a:r>
            <a:rPr lang="en-US" sz="1200" b="1" baseline="0" dirty="0">
              <a:solidFill>
                <a:schemeClr val="bg1"/>
              </a:solidFill>
              <a:latin typeface="Arial" panose="020B0604020202020204" pitchFamily="34" charset="0"/>
              <a:cs typeface="Arial" panose="020B0604020202020204" pitchFamily="34" charset="0"/>
            </a:rPr>
            <a:t>Set budget and contingency needs</a:t>
          </a:r>
        </a:p>
      </dgm:t>
    </dgm:pt>
    <dgm:pt modelId="{40B6700D-BE0C-4094-B45D-ABFD1E0C21BE}" type="parTrans" cxnId="{9ADC8108-5673-4369-B5E9-31B1C45C170A}">
      <dgm:prSet/>
      <dgm:spPr/>
      <dgm:t>
        <a:bodyPr/>
        <a:lstStyle/>
        <a:p>
          <a:endParaRPr lang="en-US">
            <a:latin typeface="Arial" panose="020B0604020202020204" pitchFamily="34" charset="0"/>
            <a:cs typeface="Arial" panose="020B0604020202020204" pitchFamily="34" charset="0"/>
          </a:endParaRPr>
        </a:p>
      </dgm:t>
    </dgm:pt>
    <dgm:pt modelId="{C829F939-19F4-49F7-A4DC-6BDC2AF90324}" type="sibTrans" cxnId="{9ADC8108-5673-4369-B5E9-31B1C45C170A}">
      <dgm:prSet/>
      <dgm:spPr/>
      <dgm:t>
        <a:bodyPr/>
        <a:lstStyle/>
        <a:p>
          <a:endParaRPr lang="en-US">
            <a:latin typeface="Arial" panose="020B0604020202020204" pitchFamily="34" charset="0"/>
            <a:cs typeface="Arial" panose="020B0604020202020204" pitchFamily="34" charset="0"/>
          </a:endParaRPr>
        </a:p>
      </dgm:t>
    </dgm:pt>
    <dgm:pt modelId="{C499B46C-9068-4A14-B59D-6295F29EB4F5}">
      <dgm:prSet phldrT="[Text]" custT="1"/>
      <dgm:spPr>
        <a:solidFill>
          <a:schemeClr val="bg1">
            <a:lumMod val="95000"/>
            <a:alpha val="0"/>
          </a:schemeClr>
        </a:solidFill>
        <a:ln w="28575">
          <a:solidFill>
            <a:srgbClr val="F3B329"/>
          </a:solidFill>
        </a:ln>
      </dgm:spPr>
      <dgm:t>
        <a:bodyPr/>
        <a:lstStyle/>
        <a:p>
          <a:r>
            <a:rPr lang="en-US" sz="1200" b="1" baseline="0" dirty="0">
              <a:solidFill>
                <a:schemeClr val="bg1"/>
              </a:solidFill>
              <a:latin typeface="Arial" panose="020B0604020202020204" pitchFamily="34" charset="0"/>
              <a:cs typeface="Arial" panose="020B0604020202020204" pitchFamily="34" charset="0"/>
            </a:rPr>
            <a:t>Parade </a:t>
          </a:r>
        </a:p>
      </dgm:t>
    </dgm:pt>
    <dgm:pt modelId="{A783D796-5636-40F7-B6DE-008D5ED73378}" type="parTrans" cxnId="{E7CBF781-E70A-4457-A748-B54D32BEBE7D}">
      <dgm:prSet/>
      <dgm:spPr/>
      <dgm:t>
        <a:bodyPr/>
        <a:lstStyle/>
        <a:p>
          <a:endParaRPr lang="en-US">
            <a:latin typeface="Arial" panose="020B0604020202020204" pitchFamily="34" charset="0"/>
            <a:cs typeface="Arial" panose="020B0604020202020204" pitchFamily="34" charset="0"/>
          </a:endParaRPr>
        </a:p>
      </dgm:t>
    </dgm:pt>
    <dgm:pt modelId="{52973E9F-F136-46F4-BBBD-F85D74E2878C}" type="sibTrans" cxnId="{E7CBF781-E70A-4457-A748-B54D32BEBE7D}">
      <dgm:prSet/>
      <dgm:spPr/>
      <dgm:t>
        <a:bodyPr/>
        <a:lstStyle/>
        <a:p>
          <a:endParaRPr lang="en-US">
            <a:latin typeface="Arial" panose="020B0604020202020204" pitchFamily="34" charset="0"/>
            <a:cs typeface="Arial" panose="020B0604020202020204" pitchFamily="34" charset="0"/>
          </a:endParaRPr>
        </a:p>
      </dgm:t>
    </dgm:pt>
    <dgm:pt modelId="{BA72ECFD-7636-4EC5-83AB-7C3B8FE20C42}">
      <dgm:prSet phldrT="[Text]" custT="1"/>
      <dgm:spPr>
        <a:solidFill>
          <a:schemeClr val="lt1">
            <a:hueOff val="0"/>
            <a:satOff val="0"/>
            <a:lumOff val="0"/>
            <a:alpha val="0"/>
          </a:schemeClr>
        </a:solidFill>
        <a:ln w="28575">
          <a:solidFill>
            <a:srgbClr val="F3B329"/>
          </a:solidFill>
        </a:ln>
      </dgm:spPr>
      <dgm:t>
        <a:bodyPr/>
        <a:lstStyle/>
        <a:p>
          <a:r>
            <a:rPr lang="en-US" sz="1200" b="1" baseline="0" dirty="0">
              <a:solidFill>
                <a:schemeClr val="bg1"/>
              </a:solidFill>
              <a:latin typeface="Arial" panose="020B0604020202020204" pitchFamily="34" charset="0"/>
              <a:cs typeface="Arial" panose="020B0604020202020204" pitchFamily="34" charset="0"/>
            </a:rPr>
            <a:t>November: Cross Department Committee</a:t>
          </a:r>
        </a:p>
      </dgm:t>
    </dgm:pt>
    <dgm:pt modelId="{2B19D20E-8ECD-43FD-A94C-91428FCAED25}" type="sibTrans" cxnId="{5678D176-1E9A-444B-9041-149E6EC8B47D}">
      <dgm:prSet/>
      <dgm:spPr/>
      <dgm:t>
        <a:bodyPr/>
        <a:lstStyle/>
        <a:p>
          <a:endParaRPr lang="en-US">
            <a:latin typeface="Arial" panose="020B0604020202020204" pitchFamily="34" charset="0"/>
            <a:cs typeface="Arial" panose="020B0604020202020204" pitchFamily="34" charset="0"/>
          </a:endParaRPr>
        </a:p>
      </dgm:t>
    </dgm:pt>
    <dgm:pt modelId="{23CF894B-57B5-46C9-BF92-A0FF65A48AE0}" type="parTrans" cxnId="{5678D176-1E9A-444B-9041-149E6EC8B47D}">
      <dgm:prSet/>
      <dgm:spPr/>
      <dgm:t>
        <a:bodyPr/>
        <a:lstStyle/>
        <a:p>
          <a:endParaRPr lang="en-US">
            <a:latin typeface="Arial" panose="020B0604020202020204" pitchFamily="34" charset="0"/>
            <a:cs typeface="Arial" panose="020B0604020202020204" pitchFamily="34" charset="0"/>
          </a:endParaRPr>
        </a:p>
      </dgm:t>
    </dgm:pt>
    <dgm:pt modelId="{ABA37E53-0973-4D1A-AC2C-ADC355F7AE7A}">
      <dgm:prSet phldrT="[Text]" custT="1"/>
      <dgm:spPr>
        <a:solidFill>
          <a:schemeClr val="lt1">
            <a:hueOff val="0"/>
            <a:satOff val="0"/>
            <a:lumOff val="0"/>
            <a:alpha val="0"/>
          </a:schemeClr>
        </a:solidFill>
        <a:ln w="28575">
          <a:solidFill>
            <a:srgbClr val="F3B329"/>
          </a:solidFill>
        </a:ln>
      </dgm:spPr>
      <dgm:t>
        <a:bodyPr/>
        <a:lstStyle/>
        <a:p>
          <a:r>
            <a:rPr lang="en-US" sz="1200" b="1" baseline="0" dirty="0">
              <a:solidFill>
                <a:schemeClr val="bg1"/>
              </a:solidFill>
              <a:latin typeface="Arial" panose="020B0604020202020204" pitchFamily="34" charset="0"/>
              <a:cs typeface="Arial" panose="020B0604020202020204" pitchFamily="34" charset="0"/>
            </a:rPr>
            <a:t>Establish Goals and Objectives</a:t>
          </a:r>
        </a:p>
      </dgm:t>
    </dgm:pt>
    <dgm:pt modelId="{196A917A-DE78-42D4-83C6-C13AB560507A}" type="sibTrans" cxnId="{F28007C3-62DA-4AC6-8460-2BDC20F3883E}">
      <dgm:prSet/>
      <dgm:spPr/>
      <dgm:t>
        <a:bodyPr/>
        <a:lstStyle/>
        <a:p>
          <a:endParaRPr lang="en-US">
            <a:latin typeface="Arial" panose="020B0604020202020204" pitchFamily="34" charset="0"/>
            <a:cs typeface="Arial" panose="020B0604020202020204" pitchFamily="34" charset="0"/>
          </a:endParaRPr>
        </a:p>
      </dgm:t>
    </dgm:pt>
    <dgm:pt modelId="{1F8F1987-0837-4259-8F65-91EB0A4CD8AC}" type="parTrans" cxnId="{F28007C3-62DA-4AC6-8460-2BDC20F3883E}">
      <dgm:prSet/>
      <dgm:spPr/>
      <dgm:t>
        <a:bodyPr/>
        <a:lstStyle/>
        <a:p>
          <a:endParaRPr lang="en-US">
            <a:latin typeface="Arial" panose="020B0604020202020204" pitchFamily="34" charset="0"/>
            <a:cs typeface="Arial" panose="020B0604020202020204" pitchFamily="34" charset="0"/>
          </a:endParaRPr>
        </a:p>
      </dgm:t>
    </dgm:pt>
    <dgm:pt modelId="{ADC05C3C-5316-4EEE-AE98-E6952AFB26FC}">
      <dgm:prSet phldrT="[Text]" custT="1"/>
      <dgm:spPr>
        <a:solidFill>
          <a:schemeClr val="lt1">
            <a:hueOff val="0"/>
            <a:satOff val="0"/>
            <a:lumOff val="0"/>
            <a:alpha val="0"/>
          </a:schemeClr>
        </a:solidFill>
        <a:ln w="28575">
          <a:solidFill>
            <a:srgbClr val="F3B329"/>
          </a:solidFill>
        </a:ln>
      </dgm:spPr>
      <dgm:t>
        <a:bodyPr/>
        <a:lstStyle/>
        <a:p>
          <a:r>
            <a:rPr lang="en-US" sz="1200" b="1" baseline="0" dirty="0">
              <a:solidFill>
                <a:schemeClr val="bg1"/>
              </a:solidFill>
              <a:latin typeface="Arial" panose="020B0604020202020204" pitchFamily="34" charset="0"/>
              <a:cs typeface="Arial" panose="020B0604020202020204" pitchFamily="34" charset="0"/>
            </a:rPr>
            <a:t>Schedule weekly meetings for the remainder of the season</a:t>
          </a:r>
        </a:p>
      </dgm:t>
    </dgm:pt>
    <dgm:pt modelId="{DB997A86-7A67-4D0D-9086-9D0FF3CEE1E8}" type="parTrans" cxnId="{D348D73F-4168-462B-ABE6-FF697D1050F8}">
      <dgm:prSet/>
      <dgm:spPr/>
      <dgm:t>
        <a:bodyPr/>
        <a:lstStyle/>
        <a:p>
          <a:endParaRPr lang="en-US">
            <a:latin typeface="Arial" panose="020B0604020202020204" pitchFamily="34" charset="0"/>
            <a:cs typeface="Arial" panose="020B0604020202020204" pitchFamily="34" charset="0"/>
          </a:endParaRPr>
        </a:p>
      </dgm:t>
    </dgm:pt>
    <dgm:pt modelId="{1BF232BB-6306-4FD3-A37C-C1A14E1A0241}" type="sibTrans" cxnId="{D348D73F-4168-462B-ABE6-FF697D1050F8}">
      <dgm:prSet/>
      <dgm:spPr/>
      <dgm:t>
        <a:bodyPr/>
        <a:lstStyle/>
        <a:p>
          <a:endParaRPr lang="en-US">
            <a:latin typeface="Arial" panose="020B0604020202020204" pitchFamily="34" charset="0"/>
            <a:cs typeface="Arial" panose="020B0604020202020204" pitchFamily="34" charset="0"/>
          </a:endParaRPr>
        </a:p>
      </dgm:t>
    </dgm:pt>
    <dgm:pt modelId="{E414D223-F82F-41F6-AE63-7C031A204CD2}">
      <dgm:prSet phldrT="[Text]" custT="1"/>
      <dgm:spPr>
        <a:solidFill>
          <a:schemeClr val="lt1">
            <a:hueOff val="0"/>
            <a:satOff val="0"/>
            <a:lumOff val="0"/>
            <a:alpha val="0"/>
          </a:schemeClr>
        </a:solidFill>
        <a:ln w="28575">
          <a:solidFill>
            <a:srgbClr val="F3B329"/>
          </a:solidFill>
        </a:ln>
      </dgm:spPr>
      <dgm:t>
        <a:bodyPr/>
        <a:lstStyle/>
        <a:p>
          <a:r>
            <a:rPr lang="en-US" sz="1200" b="1" baseline="0" dirty="0">
              <a:solidFill>
                <a:schemeClr val="bg1"/>
              </a:solidFill>
              <a:latin typeface="Arial" panose="020B0604020202020204" pitchFamily="34" charset="0"/>
              <a:cs typeface="Arial" panose="020B0604020202020204" pitchFamily="34" charset="0"/>
            </a:rPr>
            <a:t>Review NFL Policies for the Super Bowl</a:t>
          </a:r>
        </a:p>
      </dgm:t>
    </dgm:pt>
    <dgm:pt modelId="{505AB6CA-4B31-495B-BE36-C7EEC79D0287}" type="parTrans" cxnId="{8F3D6FBD-5674-4BB8-98BC-C2F32D0CA85E}">
      <dgm:prSet/>
      <dgm:spPr/>
      <dgm:t>
        <a:bodyPr/>
        <a:lstStyle/>
        <a:p>
          <a:endParaRPr lang="en-US">
            <a:latin typeface="Arial" panose="020B0604020202020204" pitchFamily="34" charset="0"/>
            <a:cs typeface="Arial" panose="020B0604020202020204" pitchFamily="34" charset="0"/>
          </a:endParaRPr>
        </a:p>
      </dgm:t>
    </dgm:pt>
    <dgm:pt modelId="{1015D01A-EED7-4B48-8113-A82B9139FE8C}" type="sibTrans" cxnId="{8F3D6FBD-5674-4BB8-98BC-C2F32D0CA85E}">
      <dgm:prSet/>
      <dgm:spPr/>
      <dgm:t>
        <a:bodyPr/>
        <a:lstStyle/>
        <a:p>
          <a:endParaRPr lang="en-US">
            <a:latin typeface="Arial" panose="020B0604020202020204" pitchFamily="34" charset="0"/>
            <a:cs typeface="Arial" panose="020B0604020202020204" pitchFamily="34" charset="0"/>
          </a:endParaRPr>
        </a:p>
      </dgm:t>
    </dgm:pt>
    <dgm:pt modelId="{9855F8F4-5E1A-442E-8C21-F51B650A068B}">
      <dgm:prSet phldrT="[Text]" custT="1"/>
      <dgm:spPr>
        <a:solidFill>
          <a:schemeClr val="lt1">
            <a:hueOff val="0"/>
            <a:satOff val="0"/>
            <a:lumOff val="0"/>
            <a:alpha val="0"/>
          </a:schemeClr>
        </a:solidFill>
        <a:ln w="28575">
          <a:solidFill>
            <a:srgbClr val="F3B329"/>
          </a:solidFill>
        </a:ln>
      </dgm:spPr>
      <dgm:t>
        <a:bodyPr/>
        <a:lstStyle/>
        <a:p>
          <a:r>
            <a:rPr lang="en-US" sz="1200" b="1" baseline="0" dirty="0">
              <a:solidFill>
                <a:schemeClr val="bg1"/>
              </a:solidFill>
              <a:latin typeface="Arial" panose="020B0604020202020204" pitchFamily="34" charset="0"/>
              <a:cs typeface="Arial" panose="020B0604020202020204" pitchFamily="34" charset="0"/>
            </a:rPr>
            <a:t>Establish Travel Party Size</a:t>
          </a:r>
        </a:p>
      </dgm:t>
    </dgm:pt>
    <dgm:pt modelId="{33B03358-A09A-45D3-8A2D-EEB3D1FBE7BF}" type="parTrans" cxnId="{D13521ED-9709-4706-831D-127F8DCEFB15}">
      <dgm:prSet/>
      <dgm:spPr/>
      <dgm:t>
        <a:bodyPr/>
        <a:lstStyle/>
        <a:p>
          <a:endParaRPr lang="en-US">
            <a:latin typeface="Arial" panose="020B0604020202020204" pitchFamily="34" charset="0"/>
            <a:cs typeface="Arial" panose="020B0604020202020204" pitchFamily="34" charset="0"/>
          </a:endParaRPr>
        </a:p>
      </dgm:t>
    </dgm:pt>
    <dgm:pt modelId="{576CE0F5-2AD5-4E35-9251-F450003E9386}" type="sibTrans" cxnId="{D13521ED-9709-4706-831D-127F8DCEFB15}">
      <dgm:prSet/>
      <dgm:spPr/>
      <dgm:t>
        <a:bodyPr/>
        <a:lstStyle/>
        <a:p>
          <a:endParaRPr lang="en-US">
            <a:latin typeface="Arial" panose="020B0604020202020204" pitchFamily="34" charset="0"/>
            <a:cs typeface="Arial" panose="020B0604020202020204" pitchFamily="34" charset="0"/>
          </a:endParaRPr>
        </a:p>
      </dgm:t>
    </dgm:pt>
    <dgm:pt modelId="{87754165-6E92-491E-A03B-BD30602FBB82}">
      <dgm:prSet phldrT="[Text]" custT="1"/>
      <dgm:spPr>
        <a:solidFill>
          <a:schemeClr val="lt1">
            <a:hueOff val="0"/>
            <a:satOff val="0"/>
            <a:lumOff val="0"/>
            <a:alpha val="0"/>
          </a:schemeClr>
        </a:solidFill>
        <a:ln w="28575">
          <a:solidFill>
            <a:srgbClr val="F3B329"/>
          </a:solidFill>
        </a:ln>
      </dgm:spPr>
      <dgm:t>
        <a:bodyPr/>
        <a:lstStyle/>
        <a:p>
          <a:r>
            <a:rPr lang="en-US" sz="1200" b="0" baseline="0" dirty="0">
              <a:solidFill>
                <a:schemeClr val="bg1"/>
              </a:solidFill>
              <a:latin typeface="Arial" panose="020B0604020202020204" pitchFamily="34" charset="0"/>
              <a:cs typeface="Arial" panose="020B0604020202020204" pitchFamily="34" charset="0"/>
            </a:rPr>
            <a:t>Super Bowl LVII</a:t>
          </a:r>
        </a:p>
      </dgm:t>
    </dgm:pt>
    <dgm:pt modelId="{88814530-6252-4250-991C-046173F8C708}" type="parTrans" cxnId="{F0E739BA-B63C-4C0E-95E1-8D87AC5C351C}">
      <dgm:prSet/>
      <dgm:spPr/>
      <dgm:t>
        <a:bodyPr/>
        <a:lstStyle/>
        <a:p>
          <a:endParaRPr lang="en-US">
            <a:latin typeface="Arial" panose="020B0604020202020204" pitchFamily="34" charset="0"/>
            <a:cs typeface="Arial" panose="020B0604020202020204" pitchFamily="34" charset="0"/>
          </a:endParaRPr>
        </a:p>
      </dgm:t>
    </dgm:pt>
    <dgm:pt modelId="{68CDE9D4-A6AD-4367-B581-50E263A738B7}" type="sibTrans" cxnId="{F0E739BA-B63C-4C0E-95E1-8D87AC5C351C}">
      <dgm:prSet/>
      <dgm:spPr/>
      <dgm:t>
        <a:bodyPr/>
        <a:lstStyle/>
        <a:p>
          <a:endParaRPr lang="en-US">
            <a:latin typeface="Arial" panose="020B0604020202020204" pitchFamily="34" charset="0"/>
            <a:cs typeface="Arial" panose="020B0604020202020204" pitchFamily="34" charset="0"/>
          </a:endParaRPr>
        </a:p>
      </dgm:t>
    </dgm:pt>
    <dgm:pt modelId="{0EF96D0F-0B36-45D2-8FB5-7E2A2883471D}">
      <dgm:prSet phldrT="[Text]" custT="1"/>
      <dgm:spPr>
        <a:solidFill>
          <a:schemeClr val="lt1">
            <a:hueOff val="0"/>
            <a:satOff val="0"/>
            <a:lumOff val="0"/>
            <a:alpha val="0"/>
          </a:schemeClr>
        </a:solidFill>
        <a:ln w="28575">
          <a:solidFill>
            <a:srgbClr val="F3B329"/>
          </a:solidFill>
        </a:ln>
        <a:effectLst/>
      </dgm:spPr>
      <dgm:t>
        <a:bodyPr/>
        <a:lstStyle/>
        <a:p>
          <a:r>
            <a:rPr lang="en-US" sz="1200" b="1" baseline="0" dirty="0">
              <a:solidFill>
                <a:schemeClr val="bg1"/>
              </a:solidFill>
              <a:latin typeface="Arial" panose="020B0604020202020204" pitchFamily="34" charset="0"/>
              <a:cs typeface="Arial" panose="020B0604020202020204" pitchFamily="34" charset="0"/>
            </a:rPr>
            <a:t>Team Travel and Support</a:t>
          </a:r>
        </a:p>
      </dgm:t>
    </dgm:pt>
    <dgm:pt modelId="{CEF653CC-17BB-4BF6-B666-222342FAB0D9}" type="parTrans" cxnId="{5566907D-689D-4B94-883C-E66985C983CA}">
      <dgm:prSet/>
      <dgm:spPr/>
      <dgm:t>
        <a:bodyPr/>
        <a:lstStyle/>
        <a:p>
          <a:endParaRPr lang="en-US">
            <a:latin typeface="Arial" panose="020B0604020202020204" pitchFamily="34" charset="0"/>
            <a:cs typeface="Arial" panose="020B0604020202020204" pitchFamily="34" charset="0"/>
          </a:endParaRPr>
        </a:p>
      </dgm:t>
    </dgm:pt>
    <dgm:pt modelId="{30246373-9640-4F8E-BD87-0FAAB273C269}" type="sibTrans" cxnId="{5566907D-689D-4B94-883C-E66985C983CA}">
      <dgm:prSet/>
      <dgm:spPr/>
      <dgm:t>
        <a:bodyPr/>
        <a:lstStyle/>
        <a:p>
          <a:endParaRPr lang="en-US">
            <a:latin typeface="Arial" panose="020B0604020202020204" pitchFamily="34" charset="0"/>
            <a:cs typeface="Arial" panose="020B0604020202020204" pitchFamily="34" charset="0"/>
          </a:endParaRPr>
        </a:p>
      </dgm:t>
    </dgm:pt>
    <dgm:pt modelId="{AB7905ED-702C-4AAF-8EB4-DEEBDDB48497}">
      <dgm:prSet phldrT="[Text]" custT="1"/>
      <dgm:spPr>
        <a:solidFill>
          <a:schemeClr val="lt1">
            <a:hueOff val="0"/>
            <a:satOff val="0"/>
            <a:lumOff val="0"/>
            <a:alpha val="0"/>
          </a:schemeClr>
        </a:solidFill>
        <a:ln w="28575">
          <a:solidFill>
            <a:srgbClr val="F3B329"/>
          </a:solidFill>
        </a:ln>
        <a:effectLst/>
      </dgm:spPr>
      <dgm:t>
        <a:bodyPr/>
        <a:lstStyle/>
        <a:p>
          <a:r>
            <a:rPr lang="en-US" sz="1200" b="1" baseline="0" dirty="0">
              <a:solidFill>
                <a:schemeClr val="bg1"/>
              </a:solidFill>
              <a:latin typeface="Arial" panose="020B0604020202020204" pitchFamily="34" charset="0"/>
              <a:cs typeface="Arial" panose="020B0604020202020204" pitchFamily="34" charset="0"/>
            </a:rPr>
            <a:t>F&amp;F Travel</a:t>
          </a:r>
        </a:p>
      </dgm:t>
    </dgm:pt>
    <dgm:pt modelId="{6E6DC1DA-B0B0-4B31-B03B-C96DD9171BBE}" type="parTrans" cxnId="{5C0B8D97-0C2E-4F9C-9647-8AEBAC7994B2}">
      <dgm:prSet/>
      <dgm:spPr/>
      <dgm:t>
        <a:bodyPr/>
        <a:lstStyle/>
        <a:p>
          <a:endParaRPr lang="en-US">
            <a:latin typeface="Arial" panose="020B0604020202020204" pitchFamily="34" charset="0"/>
            <a:cs typeface="Arial" panose="020B0604020202020204" pitchFamily="34" charset="0"/>
          </a:endParaRPr>
        </a:p>
      </dgm:t>
    </dgm:pt>
    <dgm:pt modelId="{16EA3BFA-E873-4056-8B0F-B88E39898B8C}" type="sibTrans" cxnId="{5C0B8D97-0C2E-4F9C-9647-8AEBAC7994B2}">
      <dgm:prSet/>
      <dgm:spPr/>
      <dgm:t>
        <a:bodyPr/>
        <a:lstStyle/>
        <a:p>
          <a:endParaRPr lang="en-US">
            <a:latin typeface="Arial" panose="020B0604020202020204" pitchFamily="34" charset="0"/>
            <a:cs typeface="Arial" panose="020B0604020202020204" pitchFamily="34" charset="0"/>
          </a:endParaRPr>
        </a:p>
      </dgm:t>
    </dgm:pt>
    <dgm:pt modelId="{8B0FF273-E9F6-464C-9893-4F98F9ACEBDE}">
      <dgm:prSet phldrT="[Text]" custT="1"/>
      <dgm:spPr>
        <a:solidFill>
          <a:schemeClr val="lt1">
            <a:hueOff val="0"/>
            <a:satOff val="0"/>
            <a:lumOff val="0"/>
            <a:alpha val="0"/>
          </a:schemeClr>
        </a:solidFill>
        <a:ln w="28575">
          <a:solidFill>
            <a:srgbClr val="F3B329"/>
          </a:solidFill>
        </a:ln>
        <a:effectLst/>
      </dgm:spPr>
      <dgm:t>
        <a:bodyPr/>
        <a:lstStyle/>
        <a:p>
          <a:r>
            <a:rPr lang="en-US" sz="1200" b="1" baseline="0" dirty="0">
              <a:solidFill>
                <a:schemeClr val="bg1"/>
              </a:solidFill>
              <a:latin typeface="Arial" panose="020B0604020202020204" pitchFamily="34" charset="0"/>
              <a:cs typeface="Arial" panose="020B0604020202020204" pitchFamily="34" charset="0"/>
            </a:rPr>
            <a:t>Activation</a:t>
          </a:r>
        </a:p>
      </dgm:t>
    </dgm:pt>
    <dgm:pt modelId="{1CCCA9AE-CC09-4AF5-B51C-AC1C87B8FDBF}" type="parTrans" cxnId="{19736FFF-9587-4C5D-82F5-B06744841B1C}">
      <dgm:prSet/>
      <dgm:spPr/>
      <dgm:t>
        <a:bodyPr/>
        <a:lstStyle/>
        <a:p>
          <a:endParaRPr lang="en-US">
            <a:latin typeface="Arial" panose="020B0604020202020204" pitchFamily="34" charset="0"/>
            <a:cs typeface="Arial" panose="020B0604020202020204" pitchFamily="34" charset="0"/>
          </a:endParaRPr>
        </a:p>
      </dgm:t>
    </dgm:pt>
    <dgm:pt modelId="{21D21857-3C57-4B6B-9FCF-5307542F5998}" type="sibTrans" cxnId="{19736FFF-9587-4C5D-82F5-B06744841B1C}">
      <dgm:prSet/>
      <dgm:spPr/>
      <dgm:t>
        <a:bodyPr/>
        <a:lstStyle/>
        <a:p>
          <a:endParaRPr lang="en-US">
            <a:latin typeface="Arial" panose="020B0604020202020204" pitchFamily="34" charset="0"/>
            <a:cs typeface="Arial" panose="020B0604020202020204" pitchFamily="34" charset="0"/>
          </a:endParaRPr>
        </a:p>
      </dgm:t>
    </dgm:pt>
    <dgm:pt modelId="{03C24D3C-28C6-4B26-8966-67B97E0AA9AA}">
      <dgm:prSet phldrT="[Text]" custT="1"/>
      <dgm:spPr>
        <a:solidFill>
          <a:schemeClr val="lt1">
            <a:hueOff val="0"/>
            <a:satOff val="0"/>
            <a:lumOff val="0"/>
            <a:alpha val="0"/>
          </a:schemeClr>
        </a:solidFill>
        <a:ln w="28575">
          <a:solidFill>
            <a:srgbClr val="F3B329"/>
          </a:solidFill>
        </a:ln>
        <a:effectLst/>
      </dgm:spPr>
      <dgm:t>
        <a:bodyPr/>
        <a:lstStyle/>
        <a:p>
          <a:r>
            <a:rPr lang="en-US" sz="1200" b="1" baseline="0" dirty="0">
              <a:solidFill>
                <a:schemeClr val="bg1"/>
              </a:solidFill>
              <a:latin typeface="Arial" panose="020B0604020202020204" pitchFamily="34" charset="0"/>
              <a:cs typeface="Arial" panose="020B0604020202020204" pitchFamily="34" charset="0"/>
            </a:rPr>
            <a:t>Parties</a:t>
          </a:r>
        </a:p>
      </dgm:t>
    </dgm:pt>
    <dgm:pt modelId="{00D77E29-AA38-4B05-BB7D-9D5F254BD5AA}" type="parTrans" cxnId="{E2F67684-E47C-49B1-89BB-F0B3A3F8B89C}">
      <dgm:prSet/>
      <dgm:spPr/>
      <dgm:t>
        <a:bodyPr/>
        <a:lstStyle/>
        <a:p>
          <a:endParaRPr lang="en-US">
            <a:latin typeface="Arial" panose="020B0604020202020204" pitchFamily="34" charset="0"/>
            <a:cs typeface="Arial" panose="020B0604020202020204" pitchFamily="34" charset="0"/>
          </a:endParaRPr>
        </a:p>
      </dgm:t>
    </dgm:pt>
    <dgm:pt modelId="{7F4C0B77-7BC2-4C77-8EDC-B3A225F8ABAE}" type="sibTrans" cxnId="{E2F67684-E47C-49B1-89BB-F0B3A3F8B89C}">
      <dgm:prSet/>
      <dgm:spPr/>
      <dgm:t>
        <a:bodyPr/>
        <a:lstStyle/>
        <a:p>
          <a:endParaRPr lang="en-US">
            <a:latin typeface="Arial" panose="020B0604020202020204" pitchFamily="34" charset="0"/>
            <a:cs typeface="Arial" panose="020B0604020202020204" pitchFamily="34" charset="0"/>
          </a:endParaRPr>
        </a:p>
      </dgm:t>
    </dgm:pt>
    <dgm:pt modelId="{BCE2378B-6D6E-42D4-837F-0C8C9C895454}">
      <dgm:prSet phldrT="[Text]" custT="1"/>
      <dgm:spPr>
        <a:solidFill>
          <a:schemeClr val="bg1">
            <a:lumMod val="95000"/>
            <a:alpha val="0"/>
          </a:schemeClr>
        </a:solidFill>
        <a:ln w="28575">
          <a:solidFill>
            <a:srgbClr val="F3B329"/>
          </a:solidFill>
        </a:ln>
      </dgm:spPr>
      <dgm:t>
        <a:bodyPr/>
        <a:lstStyle/>
        <a:p>
          <a:r>
            <a:rPr lang="en-US" sz="1200" b="1" baseline="0" dirty="0">
              <a:solidFill>
                <a:schemeClr val="bg1"/>
              </a:solidFill>
              <a:latin typeface="Arial" panose="020B0604020202020204" pitchFamily="34" charset="0"/>
              <a:cs typeface="Arial" panose="020B0604020202020204" pitchFamily="34" charset="0"/>
            </a:rPr>
            <a:t>NFL Draft</a:t>
          </a:r>
        </a:p>
      </dgm:t>
    </dgm:pt>
    <dgm:pt modelId="{C9D30288-FE1B-437A-A11B-E6B69CC8553D}" type="parTrans" cxnId="{3486E8CB-9E70-47B7-AF46-6EB456866D51}">
      <dgm:prSet/>
      <dgm:spPr/>
      <dgm:t>
        <a:bodyPr/>
        <a:lstStyle/>
        <a:p>
          <a:endParaRPr lang="en-US">
            <a:latin typeface="Arial" panose="020B0604020202020204" pitchFamily="34" charset="0"/>
            <a:cs typeface="Arial" panose="020B0604020202020204" pitchFamily="34" charset="0"/>
          </a:endParaRPr>
        </a:p>
      </dgm:t>
    </dgm:pt>
    <dgm:pt modelId="{92FE8668-BD5C-44AE-B73A-9F224235A7B9}" type="sibTrans" cxnId="{3486E8CB-9E70-47B7-AF46-6EB456866D51}">
      <dgm:prSet/>
      <dgm:spPr/>
      <dgm:t>
        <a:bodyPr/>
        <a:lstStyle/>
        <a:p>
          <a:endParaRPr lang="en-US">
            <a:latin typeface="Arial" panose="020B0604020202020204" pitchFamily="34" charset="0"/>
            <a:cs typeface="Arial" panose="020B0604020202020204" pitchFamily="34" charset="0"/>
          </a:endParaRPr>
        </a:p>
      </dgm:t>
    </dgm:pt>
    <dgm:pt modelId="{058E5BC5-508F-45CA-846E-1CFFC1CFA86D}">
      <dgm:prSet phldrT="[Text]" custT="1"/>
      <dgm:spPr>
        <a:solidFill>
          <a:schemeClr val="bg1">
            <a:lumMod val="95000"/>
            <a:alpha val="0"/>
          </a:schemeClr>
        </a:solidFill>
        <a:ln w="28575">
          <a:solidFill>
            <a:srgbClr val="F3B329"/>
          </a:solidFill>
        </a:ln>
      </dgm:spPr>
      <dgm:t>
        <a:bodyPr/>
        <a:lstStyle/>
        <a:p>
          <a:r>
            <a:rPr lang="en-US" sz="1200" b="1" baseline="0" dirty="0">
              <a:solidFill>
                <a:schemeClr val="bg1"/>
              </a:solidFill>
              <a:latin typeface="Arial" panose="020B0604020202020204" pitchFamily="34" charset="0"/>
              <a:cs typeface="Arial" panose="020B0604020202020204" pitchFamily="34" charset="0"/>
            </a:rPr>
            <a:t>White House Visit</a:t>
          </a:r>
        </a:p>
      </dgm:t>
    </dgm:pt>
    <dgm:pt modelId="{3AEFFE0A-0D48-45A5-A27F-7EF82132AE64}" type="parTrans" cxnId="{6325F12D-2F4E-4CF0-9C53-E2B98B6A1820}">
      <dgm:prSet/>
      <dgm:spPr/>
      <dgm:t>
        <a:bodyPr/>
        <a:lstStyle/>
        <a:p>
          <a:endParaRPr lang="en-US">
            <a:latin typeface="Arial" panose="020B0604020202020204" pitchFamily="34" charset="0"/>
            <a:cs typeface="Arial" panose="020B0604020202020204" pitchFamily="34" charset="0"/>
          </a:endParaRPr>
        </a:p>
      </dgm:t>
    </dgm:pt>
    <dgm:pt modelId="{D0370538-8CE8-4711-9C4F-2D6F5CF2E832}" type="sibTrans" cxnId="{6325F12D-2F4E-4CF0-9C53-E2B98B6A1820}">
      <dgm:prSet/>
      <dgm:spPr/>
      <dgm:t>
        <a:bodyPr/>
        <a:lstStyle/>
        <a:p>
          <a:endParaRPr lang="en-US">
            <a:latin typeface="Arial" panose="020B0604020202020204" pitchFamily="34" charset="0"/>
            <a:cs typeface="Arial" panose="020B0604020202020204" pitchFamily="34" charset="0"/>
          </a:endParaRPr>
        </a:p>
      </dgm:t>
    </dgm:pt>
    <dgm:pt modelId="{2E9BDFE1-E518-4C51-9D7D-4A9A0467A657}">
      <dgm:prSet phldrT="[Text]" custT="1"/>
      <dgm:spPr>
        <a:solidFill>
          <a:schemeClr val="bg1">
            <a:lumMod val="95000"/>
            <a:alpha val="0"/>
          </a:schemeClr>
        </a:solidFill>
        <a:ln w="28575">
          <a:solidFill>
            <a:srgbClr val="F3B329"/>
          </a:solidFill>
        </a:ln>
      </dgm:spPr>
      <dgm:t>
        <a:bodyPr/>
        <a:lstStyle/>
        <a:p>
          <a:r>
            <a:rPr lang="en-US" sz="1200" b="1" baseline="0" dirty="0">
              <a:solidFill>
                <a:schemeClr val="bg1"/>
              </a:solidFill>
              <a:latin typeface="Arial" panose="020B0604020202020204" pitchFamily="34" charset="0"/>
              <a:cs typeface="Arial" panose="020B0604020202020204" pitchFamily="34" charset="0"/>
            </a:rPr>
            <a:t>Ring Ceremony</a:t>
          </a:r>
        </a:p>
      </dgm:t>
    </dgm:pt>
    <dgm:pt modelId="{601D2853-B797-4378-8217-631F98264E38}" type="parTrans" cxnId="{D83DDA6A-91B4-439F-99A0-C68EF73C1680}">
      <dgm:prSet/>
      <dgm:spPr/>
      <dgm:t>
        <a:bodyPr/>
        <a:lstStyle/>
        <a:p>
          <a:endParaRPr lang="en-US">
            <a:latin typeface="Arial" panose="020B0604020202020204" pitchFamily="34" charset="0"/>
            <a:cs typeface="Arial" panose="020B0604020202020204" pitchFamily="34" charset="0"/>
          </a:endParaRPr>
        </a:p>
      </dgm:t>
    </dgm:pt>
    <dgm:pt modelId="{418961AD-C259-472F-B5E8-AE9164DA4943}" type="sibTrans" cxnId="{D83DDA6A-91B4-439F-99A0-C68EF73C1680}">
      <dgm:prSet/>
      <dgm:spPr/>
      <dgm:t>
        <a:bodyPr/>
        <a:lstStyle/>
        <a:p>
          <a:endParaRPr lang="en-US">
            <a:latin typeface="Arial" panose="020B0604020202020204" pitchFamily="34" charset="0"/>
            <a:cs typeface="Arial" panose="020B0604020202020204" pitchFamily="34" charset="0"/>
          </a:endParaRPr>
        </a:p>
      </dgm:t>
    </dgm:pt>
    <dgm:pt modelId="{034688A3-DF73-42C7-9736-73AE61D945BE}" type="pres">
      <dgm:prSet presAssocID="{793428C1-56BC-49E2-A432-BE62481AAC9E}" presName="linearFlow" presStyleCnt="0">
        <dgm:presLayoutVars>
          <dgm:dir/>
          <dgm:animLvl val="lvl"/>
          <dgm:resizeHandles val="exact"/>
        </dgm:presLayoutVars>
      </dgm:prSet>
      <dgm:spPr/>
    </dgm:pt>
    <dgm:pt modelId="{C6E22FEC-6883-4AD5-975C-77FB09955C60}" type="pres">
      <dgm:prSet presAssocID="{0FFFBEBE-57C2-454D-B8CA-8B3F86F7765C}" presName="composite" presStyleCnt="0"/>
      <dgm:spPr/>
    </dgm:pt>
    <dgm:pt modelId="{A528AD83-7E55-4B82-90D5-FAF50B25605E}" type="pres">
      <dgm:prSet presAssocID="{0FFFBEBE-57C2-454D-B8CA-8B3F86F7765C}" presName="parentText" presStyleLbl="alignNode1" presStyleIdx="0" presStyleCnt="4" custScaleX="94970" custLinFactNeighborX="2228" custLinFactNeighborY="-2964">
        <dgm:presLayoutVars>
          <dgm:chMax val="1"/>
          <dgm:bulletEnabled val="1"/>
        </dgm:presLayoutVars>
      </dgm:prSet>
      <dgm:spPr/>
    </dgm:pt>
    <dgm:pt modelId="{F0B750DC-BA1D-4036-9B5B-72BE542C42AE}" type="pres">
      <dgm:prSet presAssocID="{0FFFBEBE-57C2-454D-B8CA-8B3F86F7765C}" presName="descendantText" presStyleLbl="alignAcc1" presStyleIdx="0" presStyleCnt="4" custScaleY="116943" custLinFactNeighborX="195" custLinFactNeighborY="-7905">
        <dgm:presLayoutVars>
          <dgm:bulletEnabled val="1"/>
        </dgm:presLayoutVars>
      </dgm:prSet>
      <dgm:spPr/>
    </dgm:pt>
    <dgm:pt modelId="{A5586A7E-7660-40C1-B227-2DA137D45EC2}" type="pres">
      <dgm:prSet presAssocID="{CA20F45E-E17A-4BE6-B358-31D67871E091}" presName="sp" presStyleCnt="0"/>
      <dgm:spPr/>
    </dgm:pt>
    <dgm:pt modelId="{1BDEA2B4-D776-47AC-A7A4-ADEAD9BF5C1F}" type="pres">
      <dgm:prSet presAssocID="{92D38A3A-9127-4273-B298-D16960216A5E}" presName="composite" presStyleCnt="0"/>
      <dgm:spPr/>
    </dgm:pt>
    <dgm:pt modelId="{DDD76963-EB00-44E6-B9AB-FAF76573B75D}" type="pres">
      <dgm:prSet presAssocID="{92D38A3A-9127-4273-B298-D16960216A5E}" presName="parentText" presStyleLbl="alignNode1" presStyleIdx="1" presStyleCnt="4">
        <dgm:presLayoutVars>
          <dgm:chMax val="1"/>
          <dgm:bulletEnabled val="1"/>
        </dgm:presLayoutVars>
      </dgm:prSet>
      <dgm:spPr/>
    </dgm:pt>
    <dgm:pt modelId="{20253CF1-426E-4401-9E50-59F28556F109}" type="pres">
      <dgm:prSet presAssocID="{92D38A3A-9127-4273-B298-D16960216A5E}" presName="descendantText" presStyleLbl="alignAcc1" presStyleIdx="1" presStyleCnt="4" custScaleY="105163">
        <dgm:presLayoutVars>
          <dgm:bulletEnabled val="1"/>
        </dgm:presLayoutVars>
      </dgm:prSet>
      <dgm:spPr/>
    </dgm:pt>
    <dgm:pt modelId="{ECE75563-8A28-4638-A179-D36CAC213A92}" type="pres">
      <dgm:prSet presAssocID="{D918A977-545D-425A-8028-FC35DC04A7B3}" presName="sp" presStyleCnt="0"/>
      <dgm:spPr/>
    </dgm:pt>
    <dgm:pt modelId="{2C56AEB9-8F2F-4F6A-A14A-203918EFFCFD}" type="pres">
      <dgm:prSet presAssocID="{87754165-6E92-491E-A03B-BD30602FBB82}" presName="composite" presStyleCnt="0"/>
      <dgm:spPr/>
    </dgm:pt>
    <dgm:pt modelId="{CFC93CEA-F459-474E-B19F-35EB8684971D}" type="pres">
      <dgm:prSet presAssocID="{87754165-6E92-491E-A03B-BD30602FBB82}" presName="parentText" presStyleLbl="alignNode1" presStyleIdx="2" presStyleCnt="4">
        <dgm:presLayoutVars>
          <dgm:chMax val="1"/>
          <dgm:bulletEnabled val="1"/>
        </dgm:presLayoutVars>
      </dgm:prSet>
      <dgm:spPr/>
    </dgm:pt>
    <dgm:pt modelId="{233F742E-9820-46FE-85B2-89BFDAB80247}" type="pres">
      <dgm:prSet presAssocID="{87754165-6E92-491E-A03B-BD30602FBB82}" presName="descendantText" presStyleLbl="alignAcc1" presStyleIdx="2" presStyleCnt="4" custScaleY="115029">
        <dgm:presLayoutVars>
          <dgm:bulletEnabled val="1"/>
        </dgm:presLayoutVars>
      </dgm:prSet>
      <dgm:spPr>
        <a:xfrm rot="5400000">
          <a:off x="4996309" y="-2023232"/>
          <a:ext cx="786222" cy="9085439"/>
        </a:xfrm>
        <a:prstGeom prst="round2SameRect">
          <a:avLst/>
        </a:prstGeom>
        <a:solidFill>
          <a:prstClr val="white">
            <a:hueOff val="0"/>
            <a:satOff val="0"/>
            <a:lumOff val="0"/>
            <a:alpha val="0"/>
          </a:prstClr>
        </a:solidFill>
        <a:ln w="28575" cap="flat" cmpd="sng" algn="ctr">
          <a:solidFill>
            <a:srgbClr val="F3B329"/>
          </a:solidFill>
          <a:prstDash val="solid"/>
          <a:miter lim="800000"/>
        </a:ln>
      </dgm:spPr>
    </dgm:pt>
    <dgm:pt modelId="{C0F2AF14-1639-4E35-92DA-2702ABDE025E}" type="pres">
      <dgm:prSet presAssocID="{68CDE9D4-A6AD-4367-B581-50E263A738B7}" presName="sp" presStyleCnt="0"/>
      <dgm:spPr/>
    </dgm:pt>
    <dgm:pt modelId="{586D7522-0CDC-49AF-8A63-0166907908A2}" type="pres">
      <dgm:prSet presAssocID="{720586D4-E056-4E69-BF29-396C7D4192B5}" presName="composite" presStyleCnt="0"/>
      <dgm:spPr/>
    </dgm:pt>
    <dgm:pt modelId="{0E132CAF-7A77-4A6E-AACF-78B4C0524B2A}" type="pres">
      <dgm:prSet presAssocID="{720586D4-E056-4E69-BF29-396C7D4192B5}" presName="parentText" presStyleLbl="alignNode1" presStyleIdx="3" presStyleCnt="4">
        <dgm:presLayoutVars>
          <dgm:chMax val="1"/>
          <dgm:bulletEnabled val="1"/>
        </dgm:presLayoutVars>
      </dgm:prSet>
      <dgm:spPr/>
    </dgm:pt>
    <dgm:pt modelId="{B2B272A6-37CA-424E-AFF0-1BEEAE656825}" type="pres">
      <dgm:prSet presAssocID="{720586D4-E056-4E69-BF29-396C7D4192B5}" presName="descendantText" presStyleLbl="alignAcc1" presStyleIdx="3" presStyleCnt="4" custScaleY="106786">
        <dgm:presLayoutVars>
          <dgm:bulletEnabled val="1"/>
        </dgm:presLayoutVars>
      </dgm:prSet>
      <dgm:spPr/>
    </dgm:pt>
  </dgm:ptLst>
  <dgm:cxnLst>
    <dgm:cxn modelId="{9ADC8108-5673-4369-B5E9-31B1C45C170A}" srcId="{92D38A3A-9127-4273-B298-D16960216A5E}" destId="{B2B1A7C8-A0B2-4AF4-A56B-4B1ACD0C94BB}" srcOrd="3" destOrd="0" parTransId="{40B6700D-BE0C-4094-B45D-ABFD1E0C21BE}" sibTransId="{C829F939-19F4-49F7-A4DC-6BDC2AF90324}"/>
    <dgm:cxn modelId="{F35D620C-863E-4426-8A2D-D69EB8CFEC7D}" type="presOf" srcId="{C499B46C-9068-4A14-B59D-6295F29EB4F5}" destId="{B2B272A6-37CA-424E-AFF0-1BEEAE656825}" srcOrd="0" destOrd="0" presId="urn:microsoft.com/office/officeart/2005/8/layout/chevron2"/>
    <dgm:cxn modelId="{788E6911-9B6C-451B-8C4A-AF1DED8F830F}" type="presOf" srcId="{AB7905ED-702C-4AAF-8EB4-DEEBDDB48497}" destId="{233F742E-9820-46FE-85B2-89BFDAB80247}" srcOrd="0" destOrd="1" presId="urn:microsoft.com/office/officeart/2005/8/layout/chevron2"/>
    <dgm:cxn modelId="{A6D4881A-A0DE-4B11-B87B-075812A92B1E}" srcId="{793428C1-56BC-49E2-A432-BE62481AAC9E}" destId="{92D38A3A-9127-4273-B298-D16960216A5E}" srcOrd="1" destOrd="0" parTransId="{EF8F6DDA-6C9F-4AA3-AD8B-E9020420B47A}" sibTransId="{D918A977-545D-425A-8028-FC35DC04A7B3}"/>
    <dgm:cxn modelId="{0169081D-286D-4E64-82E7-61AD6BE6DEE8}" srcId="{92D38A3A-9127-4273-B298-D16960216A5E}" destId="{931E66C4-7AFA-4E75-9709-A8AD20B8CFF6}" srcOrd="1" destOrd="0" parTransId="{A571A7D5-D83D-45CF-AFAA-84C306E822E3}" sibTransId="{4D92C2C6-765A-439D-8617-74FF9B5E537C}"/>
    <dgm:cxn modelId="{6325F12D-2F4E-4CF0-9C53-E2B98B6A1820}" srcId="{720586D4-E056-4E69-BF29-396C7D4192B5}" destId="{058E5BC5-508F-45CA-846E-1CFFC1CFA86D}" srcOrd="2" destOrd="0" parTransId="{3AEFFE0A-0D48-45A5-A27F-7EF82132AE64}" sibTransId="{D0370538-8CE8-4711-9C4F-2D6F5CF2E832}"/>
    <dgm:cxn modelId="{133DB83E-33D5-443F-83F1-BA59E55CAA0D}" type="presOf" srcId="{BA72ECFD-7636-4EC5-83AB-7C3B8FE20C42}" destId="{F0B750DC-BA1D-4036-9B5B-72BE542C42AE}" srcOrd="0" destOrd="0" presId="urn:microsoft.com/office/officeart/2005/8/layout/chevron2"/>
    <dgm:cxn modelId="{D348D73F-4168-462B-ABE6-FF697D1050F8}" srcId="{0FFFBEBE-57C2-454D-B8CA-8B3F86F7765C}" destId="{ADC05C3C-5316-4EEE-AE98-E6952AFB26FC}" srcOrd="3" destOrd="0" parTransId="{DB997A86-7A67-4D0D-9086-9D0FF3CEE1E8}" sibTransId="{1BF232BB-6306-4FD3-A37C-C1A14E1A0241}"/>
    <dgm:cxn modelId="{77256E5D-14AF-4C3E-B86B-A70993867F07}" type="presOf" srcId="{9855F8F4-5E1A-442E-8C21-F51B650A068B}" destId="{20253CF1-426E-4401-9E50-59F28556F109}" srcOrd="0" destOrd="2" presId="urn:microsoft.com/office/officeart/2005/8/layout/chevron2"/>
    <dgm:cxn modelId="{AAC5A55D-82ED-43A7-844F-ED82C4567779}" type="presOf" srcId="{03C24D3C-28C6-4B26-8966-67B97E0AA9AA}" destId="{233F742E-9820-46FE-85B2-89BFDAB80247}" srcOrd="0" destOrd="3" presId="urn:microsoft.com/office/officeart/2005/8/layout/chevron2"/>
    <dgm:cxn modelId="{608E3343-2BFA-4505-B2DF-AF7E523C7D3A}" type="presOf" srcId="{0EF96D0F-0B36-45D2-8FB5-7E2A2883471D}" destId="{233F742E-9820-46FE-85B2-89BFDAB80247}" srcOrd="0" destOrd="0" presId="urn:microsoft.com/office/officeart/2005/8/layout/chevron2"/>
    <dgm:cxn modelId="{107AAF4A-3A85-49BA-BC87-4BCC97FA2D73}" type="presOf" srcId="{0FFFBEBE-57C2-454D-B8CA-8B3F86F7765C}" destId="{A528AD83-7E55-4B82-90D5-FAF50B25605E}" srcOrd="0" destOrd="0" presId="urn:microsoft.com/office/officeart/2005/8/layout/chevron2"/>
    <dgm:cxn modelId="{D83DDA6A-91B4-439F-99A0-C68EF73C1680}" srcId="{720586D4-E056-4E69-BF29-396C7D4192B5}" destId="{2E9BDFE1-E518-4C51-9D7D-4A9A0467A657}" srcOrd="3" destOrd="0" parTransId="{601D2853-B797-4378-8217-631F98264E38}" sibTransId="{418961AD-C259-472F-B5E8-AE9164DA4943}"/>
    <dgm:cxn modelId="{5678D176-1E9A-444B-9041-149E6EC8B47D}" srcId="{0FFFBEBE-57C2-454D-B8CA-8B3F86F7765C}" destId="{BA72ECFD-7636-4EC5-83AB-7C3B8FE20C42}" srcOrd="0" destOrd="0" parTransId="{23CF894B-57B5-46C9-BF92-A0FF65A48AE0}" sibTransId="{2B19D20E-8ECD-43FD-A94C-91428FCAED25}"/>
    <dgm:cxn modelId="{88852777-E80C-4429-93A3-95300EDFA03B}" type="presOf" srcId="{BCE2378B-6D6E-42D4-837F-0C8C9C895454}" destId="{B2B272A6-37CA-424E-AFF0-1BEEAE656825}" srcOrd="0" destOrd="1" presId="urn:microsoft.com/office/officeart/2005/8/layout/chevron2"/>
    <dgm:cxn modelId="{0E044A79-6E7D-472E-A8DC-521DAC964B33}" type="presOf" srcId="{A78009D3-C68A-4FA3-9478-80A381E66113}" destId="{20253CF1-426E-4401-9E50-59F28556F109}" srcOrd="0" destOrd="0" presId="urn:microsoft.com/office/officeart/2005/8/layout/chevron2"/>
    <dgm:cxn modelId="{757AE259-284E-41A7-B0AF-10519075B0E5}" type="presOf" srcId="{931E66C4-7AFA-4E75-9709-A8AD20B8CFF6}" destId="{20253CF1-426E-4401-9E50-59F28556F109}" srcOrd="0" destOrd="1" presId="urn:microsoft.com/office/officeart/2005/8/layout/chevron2"/>
    <dgm:cxn modelId="{5566907D-689D-4B94-883C-E66985C983CA}" srcId="{87754165-6E92-491E-A03B-BD30602FBB82}" destId="{0EF96D0F-0B36-45D2-8FB5-7E2A2883471D}" srcOrd="0" destOrd="0" parTransId="{CEF653CC-17BB-4BF6-B666-222342FAB0D9}" sibTransId="{30246373-9640-4F8E-BD87-0FAAB273C269}"/>
    <dgm:cxn modelId="{E7CBF781-E70A-4457-A748-B54D32BEBE7D}" srcId="{720586D4-E056-4E69-BF29-396C7D4192B5}" destId="{C499B46C-9068-4A14-B59D-6295F29EB4F5}" srcOrd="0" destOrd="0" parTransId="{A783D796-5636-40F7-B6DE-008D5ED73378}" sibTransId="{52973E9F-F136-46F4-BBBD-F85D74E2878C}"/>
    <dgm:cxn modelId="{E2F67684-E47C-49B1-89BB-F0B3A3F8B89C}" srcId="{87754165-6E92-491E-A03B-BD30602FBB82}" destId="{03C24D3C-28C6-4B26-8966-67B97E0AA9AA}" srcOrd="3" destOrd="0" parTransId="{00D77E29-AA38-4B05-BB7D-9D5F254BD5AA}" sibTransId="{7F4C0B77-7BC2-4C77-8EDC-B3A225F8ABAE}"/>
    <dgm:cxn modelId="{B9EA4895-191D-4E5F-808A-9605D32BFF2F}" type="presOf" srcId="{793428C1-56BC-49E2-A432-BE62481AAC9E}" destId="{034688A3-DF73-42C7-9736-73AE61D945BE}" srcOrd="0" destOrd="0" presId="urn:microsoft.com/office/officeart/2005/8/layout/chevron2"/>
    <dgm:cxn modelId="{5C0B8D97-0C2E-4F9C-9647-8AEBAC7994B2}" srcId="{87754165-6E92-491E-A03B-BD30602FBB82}" destId="{AB7905ED-702C-4AAF-8EB4-DEEBDDB48497}" srcOrd="1" destOrd="0" parTransId="{6E6DC1DA-B0B0-4B31-B03B-C96DD9171BBE}" sibTransId="{16EA3BFA-E873-4056-8B0F-B88E39898B8C}"/>
    <dgm:cxn modelId="{4AA34DA0-F0EB-44C9-91C6-694D957CF219}" srcId="{793428C1-56BC-49E2-A432-BE62481AAC9E}" destId="{0FFFBEBE-57C2-454D-B8CA-8B3F86F7765C}" srcOrd="0" destOrd="0" parTransId="{659A533A-6B9D-4150-9FE0-DC3464CB01F6}" sibTransId="{CA20F45E-E17A-4BE6-B358-31D67871E091}"/>
    <dgm:cxn modelId="{8BC668A3-C475-4E66-82F2-D88FFA44F8EB}" type="presOf" srcId="{E414D223-F82F-41F6-AE63-7C031A204CD2}" destId="{F0B750DC-BA1D-4036-9B5B-72BE542C42AE}" srcOrd="0" destOrd="2" presId="urn:microsoft.com/office/officeart/2005/8/layout/chevron2"/>
    <dgm:cxn modelId="{7339AFA3-0871-4BC3-9464-17404BD66E5F}" type="presOf" srcId="{8B0FF273-E9F6-464C-9893-4F98F9ACEBDE}" destId="{233F742E-9820-46FE-85B2-89BFDAB80247}" srcOrd="0" destOrd="2" presId="urn:microsoft.com/office/officeart/2005/8/layout/chevron2"/>
    <dgm:cxn modelId="{E7B148AE-8286-41DF-8AB4-9BDD54140719}" srcId="{92D38A3A-9127-4273-B298-D16960216A5E}" destId="{A78009D3-C68A-4FA3-9478-80A381E66113}" srcOrd="0" destOrd="0" parTransId="{A38A5C9A-F36C-499E-92EF-EC6F34F0910A}" sibTransId="{0DA9E180-668A-4BA6-851C-2D1B967F16D8}"/>
    <dgm:cxn modelId="{F0E739BA-B63C-4C0E-95E1-8D87AC5C351C}" srcId="{793428C1-56BC-49E2-A432-BE62481AAC9E}" destId="{87754165-6E92-491E-A03B-BD30602FBB82}" srcOrd="2" destOrd="0" parTransId="{88814530-6252-4250-991C-046173F8C708}" sibTransId="{68CDE9D4-A6AD-4367-B581-50E263A738B7}"/>
    <dgm:cxn modelId="{91957BBC-E664-40BA-BCC1-95BF7CCC5895}" type="presOf" srcId="{2E9BDFE1-E518-4C51-9D7D-4A9A0467A657}" destId="{B2B272A6-37CA-424E-AFF0-1BEEAE656825}" srcOrd="0" destOrd="3" presId="urn:microsoft.com/office/officeart/2005/8/layout/chevron2"/>
    <dgm:cxn modelId="{8F3D6FBD-5674-4BB8-98BC-C2F32D0CA85E}" srcId="{0FFFBEBE-57C2-454D-B8CA-8B3F86F7765C}" destId="{E414D223-F82F-41F6-AE63-7C031A204CD2}" srcOrd="2" destOrd="0" parTransId="{505AB6CA-4B31-495B-BE36-C7EEC79D0287}" sibTransId="{1015D01A-EED7-4B48-8113-A82B9139FE8C}"/>
    <dgm:cxn modelId="{F503F7BE-41AC-4C95-B813-8F58D313182A}" type="presOf" srcId="{ADC05C3C-5316-4EEE-AE98-E6952AFB26FC}" destId="{F0B750DC-BA1D-4036-9B5B-72BE542C42AE}" srcOrd="0" destOrd="3" presId="urn:microsoft.com/office/officeart/2005/8/layout/chevron2"/>
    <dgm:cxn modelId="{898ED8C1-495C-4669-9423-81F2196CCC59}" type="presOf" srcId="{87754165-6E92-491E-A03B-BD30602FBB82}" destId="{CFC93CEA-F459-474E-B19F-35EB8684971D}" srcOrd="0" destOrd="0" presId="urn:microsoft.com/office/officeart/2005/8/layout/chevron2"/>
    <dgm:cxn modelId="{F28007C3-62DA-4AC6-8460-2BDC20F3883E}" srcId="{0FFFBEBE-57C2-454D-B8CA-8B3F86F7765C}" destId="{ABA37E53-0973-4D1A-AC2C-ADC355F7AE7A}" srcOrd="1" destOrd="0" parTransId="{1F8F1987-0837-4259-8F65-91EB0A4CD8AC}" sibTransId="{196A917A-DE78-42D4-83C6-C13AB560507A}"/>
    <dgm:cxn modelId="{056B47C4-94D9-4C89-8CF2-A7CD467F195C}" type="presOf" srcId="{720586D4-E056-4E69-BF29-396C7D4192B5}" destId="{0E132CAF-7A77-4A6E-AACF-78B4C0524B2A}" srcOrd="0" destOrd="0" presId="urn:microsoft.com/office/officeart/2005/8/layout/chevron2"/>
    <dgm:cxn modelId="{3486E8CB-9E70-47B7-AF46-6EB456866D51}" srcId="{720586D4-E056-4E69-BF29-396C7D4192B5}" destId="{BCE2378B-6D6E-42D4-837F-0C8C9C895454}" srcOrd="1" destOrd="0" parTransId="{C9D30288-FE1B-437A-A11B-E6B69CC8553D}" sibTransId="{92FE8668-BD5C-44AE-B73A-9F224235A7B9}"/>
    <dgm:cxn modelId="{96F74CD5-29C0-47DF-86F3-675372337E36}" type="presOf" srcId="{ABA37E53-0973-4D1A-AC2C-ADC355F7AE7A}" destId="{F0B750DC-BA1D-4036-9B5B-72BE542C42AE}" srcOrd="0" destOrd="1" presId="urn:microsoft.com/office/officeart/2005/8/layout/chevron2"/>
    <dgm:cxn modelId="{6C40F7E7-D30A-45DF-B28B-DAE7A2308E91}" srcId="{793428C1-56BC-49E2-A432-BE62481AAC9E}" destId="{720586D4-E056-4E69-BF29-396C7D4192B5}" srcOrd="3" destOrd="0" parTransId="{80797471-2FD0-4848-BF7B-2C3F462EAE9D}" sibTransId="{0AE6CA32-5C33-4A89-831D-8510BD0EC1AB}"/>
    <dgm:cxn modelId="{518B39EC-C42E-4332-85F2-716DA09949F3}" type="presOf" srcId="{92D38A3A-9127-4273-B298-D16960216A5E}" destId="{DDD76963-EB00-44E6-B9AB-FAF76573B75D}" srcOrd="0" destOrd="0" presId="urn:microsoft.com/office/officeart/2005/8/layout/chevron2"/>
    <dgm:cxn modelId="{D13521ED-9709-4706-831D-127F8DCEFB15}" srcId="{92D38A3A-9127-4273-B298-D16960216A5E}" destId="{9855F8F4-5E1A-442E-8C21-F51B650A068B}" srcOrd="2" destOrd="0" parTransId="{33B03358-A09A-45D3-8A2D-EEB3D1FBE7BF}" sibTransId="{576CE0F5-2AD5-4E35-9251-F450003E9386}"/>
    <dgm:cxn modelId="{EED814F0-6292-403C-AEE9-F9BD40B969A9}" type="presOf" srcId="{B2B1A7C8-A0B2-4AF4-A56B-4B1ACD0C94BB}" destId="{20253CF1-426E-4401-9E50-59F28556F109}" srcOrd="0" destOrd="3" presId="urn:microsoft.com/office/officeart/2005/8/layout/chevron2"/>
    <dgm:cxn modelId="{71079BFA-FFB0-4822-9573-62E450AA810D}" type="presOf" srcId="{058E5BC5-508F-45CA-846E-1CFFC1CFA86D}" destId="{B2B272A6-37CA-424E-AFF0-1BEEAE656825}" srcOrd="0" destOrd="2" presId="urn:microsoft.com/office/officeart/2005/8/layout/chevron2"/>
    <dgm:cxn modelId="{19736FFF-9587-4C5D-82F5-B06744841B1C}" srcId="{87754165-6E92-491E-A03B-BD30602FBB82}" destId="{8B0FF273-E9F6-464C-9893-4F98F9ACEBDE}" srcOrd="2" destOrd="0" parTransId="{1CCCA9AE-CC09-4AF5-B51C-AC1C87B8FDBF}" sibTransId="{21D21857-3C57-4B6B-9FCF-5307542F5998}"/>
    <dgm:cxn modelId="{B7A5657F-47BF-4B53-9FA5-734EEEE45ABF}" type="presParOf" srcId="{034688A3-DF73-42C7-9736-73AE61D945BE}" destId="{C6E22FEC-6883-4AD5-975C-77FB09955C60}" srcOrd="0" destOrd="0" presId="urn:microsoft.com/office/officeart/2005/8/layout/chevron2"/>
    <dgm:cxn modelId="{09F07A4F-2413-4AA0-8834-94F187EED024}" type="presParOf" srcId="{C6E22FEC-6883-4AD5-975C-77FB09955C60}" destId="{A528AD83-7E55-4B82-90D5-FAF50B25605E}" srcOrd="0" destOrd="0" presId="urn:microsoft.com/office/officeart/2005/8/layout/chevron2"/>
    <dgm:cxn modelId="{A192E18E-00C6-4423-B735-28CA88EC1DE4}" type="presParOf" srcId="{C6E22FEC-6883-4AD5-975C-77FB09955C60}" destId="{F0B750DC-BA1D-4036-9B5B-72BE542C42AE}" srcOrd="1" destOrd="0" presId="urn:microsoft.com/office/officeart/2005/8/layout/chevron2"/>
    <dgm:cxn modelId="{A93E2CB9-BCF3-4278-AA0E-07AEC803A364}" type="presParOf" srcId="{034688A3-DF73-42C7-9736-73AE61D945BE}" destId="{A5586A7E-7660-40C1-B227-2DA137D45EC2}" srcOrd="1" destOrd="0" presId="urn:microsoft.com/office/officeart/2005/8/layout/chevron2"/>
    <dgm:cxn modelId="{2B327992-EEE1-4B9B-BD1A-447E9BC93D99}" type="presParOf" srcId="{034688A3-DF73-42C7-9736-73AE61D945BE}" destId="{1BDEA2B4-D776-47AC-A7A4-ADEAD9BF5C1F}" srcOrd="2" destOrd="0" presId="urn:microsoft.com/office/officeart/2005/8/layout/chevron2"/>
    <dgm:cxn modelId="{03FBF685-23F5-4275-8687-452EBCAA73A0}" type="presParOf" srcId="{1BDEA2B4-D776-47AC-A7A4-ADEAD9BF5C1F}" destId="{DDD76963-EB00-44E6-B9AB-FAF76573B75D}" srcOrd="0" destOrd="0" presId="urn:microsoft.com/office/officeart/2005/8/layout/chevron2"/>
    <dgm:cxn modelId="{7EC3C95C-397D-4397-B449-D445490B8735}" type="presParOf" srcId="{1BDEA2B4-D776-47AC-A7A4-ADEAD9BF5C1F}" destId="{20253CF1-426E-4401-9E50-59F28556F109}" srcOrd="1" destOrd="0" presId="urn:microsoft.com/office/officeart/2005/8/layout/chevron2"/>
    <dgm:cxn modelId="{DE1215D8-55C3-4303-8A93-DE0C6C5B34BD}" type="presParOf" srcId="{034688A3-DF73-42C7-9736-73AE61D945BE}" destId="{ECE75563-8A28-4638-A179-D36CAC213A92}" srcOrd="3" destOrd="0" presId="urn:microsoft.com/office/officeart/2005/8/layout/chevron2"/>
    <dgm:cxn modelId="{1F23D9B0-BDE8-4A1C-8C14-D448A5F960DA}" type="presParOf" srcId="{034688A3-DF73-42C7-9736-73AE61D945BE}" destId="{2C56AEB9-8F2F-4F6A-A14A-203918EFFCFD}" srcOrd="4" destOrd="0" presId="urn:microsoft.com/office/officeart/2005/8/layout/chevron2"/>
    <dgm:cxn modelId="{79E93CDC-B630-4995-85FB-B20A00BD59B4}" type="presParOf" srcId="{2C56AEB9-8F2F-4F6A-A14A-203918EFFCFD}" destId="{CFC93CEA-F459-474E-B19F-35EB8684971D}" srcOrd="0" destOrd="0" presId="urn:microsoft.com/office/officeart/2005/8/layout/chevron2"/>
    <dgm:cxn modelId="{C3EDB2C1-0E15-4CE4-9D88-A101B48E51AF}" type="presParOf" srcId="{2C56AEB9-8F2F-4F6A-A14A-203918EFFCFD}" destId="{233F742E-9820-46FE-85B2-89BFDAB80247}" srcOrd="1" destOrd="0" presId="urn:microsoft.com/office/officeart/2005/8/layout/chevron2"/>
    <dgm:cxn modelId="{A6393617-F073-4D1C-BB94-5A46D1F897C1}" type="presParOf" srcId="{034688A3-DF73-42C7-9736-73AE61D945BE}" destId="{C0F2AF14-1639-4E35-92DA-2702ABDE025E}" srcOrd="5" destOrd="0" presId="urn:microsoft.com/office/officeart/2005/8/layout/chevron2"/>
    <dgm:cxn modelId="{B2C40C80-E368-446E-B2A7-9EE5463004CC}" type="presParOf" srcId="{034688A3-DF73-42C7-9736-73AE61D945BE}" destId="{586D7522-0CDC-49AF-8A63-0166907908A2}" srcOrd="6" destOrd="0" presId="urn:microsoft.com/office/officeart/2005/8/layout/chevron2"/>
    <dgm:cxn modelId="{1538253D-7BA4-493E-88EC-943E80027FFA}" type="presParOf" srcId="{586D7522-0CDC-49AF-8A63-0166907908A2}" destId="{0E132CAF-7A77-4A6E-AACF-78B4C0524B2A}" srcOrd="0" destOrd="0" presId="urn:microsoft.com/office/officeart/2005/8/layout/chevron2"/>
    <dgm:cxn modelId="{71F561B3-7A5F-4834-B02B-00DABAE63874}" type="presParOf" srcId="{586D7522-0CDC-49AF-8A63-0166907908A2}" destId="{B2B272A6-37CA-424E-AFF0-1BEEAE656825}" srcOrd="1" destOrd="0" presId="urn:microsoft.com/office/officeart/2005/8/layout/chevron2"/>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999FD9-DA77-4D5C-BC8A-8FDCB436D538}" type="doc">
      <dgm:prSet loTypeId="urn:microsoft.com/office/officeart/2005/8/layout/pyramid1" loCatId="pyramid" qsTypeId="urn:microsoft.com/office/officeart/2005/8/quickstyle/simple1" qsCatId="simple" csTypeId="urn:microsoft.com/office/officeart/2005/8/colors/accent0_2" csCatId="mainScheme" phldr="1"/>
      <dgm:spPr/>
    </dgm:pt>
    <dgm:pt modelId="{9C0B86BE-065D-41FE-A8E1-B0BA7D867E1D}">
      <dgm:prSet phldrT="[Text]" custT="1"/>
      <dgm:spPr/>
      <dgm:t>
        <a:bodyPr anchor="b"/>
        <a:lstStyle/>
        <a:p>
          <a:r>
            <a:rPr lang="en-US" sz="3600" dirty="0">
              <a:latin typeface="Arial" panose="020B0604020202020204" pitchFamily="34" charset="0"/>
              <a:cs typeface="Arial" panose="020B0604020202020204" pitchFamily="34" charset="0"/>
            </a:rPr>
            <a:t>Token</a:t>
          </a:r>
        </a:p>
      </dgm:t>
    </dgm:pt>
    <dgm:pt modelId="{12C3B502-4D74-4822-A161-CE2D2E92C68C}" type="parTrans" cxnId="{CEE5BAF4-362D-4579-82A9-8EACA46E13DF}">
      <dgm:prSet/>
      <dgm:spPr/>
      <dgm:t>
        <a:bodyPr/>
        <a:lstStyle/>
        <a:p>
          <a:endParaRPr lang="en-US" sz="3600">
            <a:latin typeface="Arial" panose="020B0604020202020204" pitchFamily="34" charset="0"/>
            <a:cs typeface="Arial" panose="020B0604020202020204" pitchFamily="34" charset="0"/>
          </a:endParaRPr>
        </a:p>
      </dgm:t>
    </dgm:pt>
    <dgm:pt modelId="{C98839E5-8292-4C27-8C1A-D48975BB3F2E}" type="sibTrans" cxnId="{CEE5BAF4-362D-4579-82A9-8EACA46E13DF}">
      <dgm:prSet/>
      <dgm:spPr/>
      <dgm:t>
        <a:bodyPr/>
        <a:lstStyle/>
        <a:p>
          <a:endParaRPr lang="en-US" sz="3600">
            <a:latin typeface="Arial" panose="020B0604020202020204" pitchFamily="34" charset="0"/>
            <a:cs typeface="Arial" panose="020B0604020202020204" pitchFamily="34" charset="0"/>
          </a:endParaRPr>
        </a:p>
      </dgm:t>
    </dgm:pt>
    <dgm:pt modelId="{80CCD261-7D97-4C9F-8A81-29D225974751}">
      <dgm:prSet phldrT="[Text]" custT="1"/>
      <dgm:spPr/>
      <dgm:t>
        <a:bodyPr/>
        <a:lstStyle/>
        <a:p>
          <a:r>
            <a:rPr lang="en-US" sz="3600" dirty="0">
              <a:latin typeface="Arial" panose="020B0604020202020204" pitchFamily="34" charset="0"/>
              <a:cs typeface="Arial" panose="020B0604020202020204" pitchFamily="34" charset="0"/>
            </a:rPr>
            <a:t>Cryptocurrency</a:t>
          </a:r>
        </a:p>
      </dgm:t>
    </dgm:pt>
    <dgm:pt modelId="{1F32333C-78E5-4DB6-87D2-D1465D908636}" type="parTrans" cxnId="{5F3DB304-5CD1-42E5-BED8-BB02FCEC8F2E}">
      <dgm:prSet/>
      <dgm:spPr/>
      <dgm:t>
        <a:bodyPr/>
        <a:lstStyle/>
        <a:p>
          <a:endParaRPr lang="en-US" sz="3600">
            <a:latin typeface="Arial" panose="020B0604020202020204" pitchFamily="34" charset="0"/>
            <a:cs typeface="Arial" panose="020B0604020202020204" pitchFamily="34" charset="0"/>
          </a:endParaRPr>
        </a:p>
      </dgm:t>
    </dgm:pt>
    <dgm:pt modelId="{BA2D66BB-B444-4967-9845-11608B50A3A2}" type="sibTrans" cxnId="{5F3DB304-5CD1-42E5-BED8-BB02FCEC8F2E}">
      <dgm:prSet/>
      <dgm:spPr/>
      <dgm:t>
        <a:bodyPr/>
        <a:lstStyle/>
        <a:p>
          <a:endParaRPr lang="en-US" sz="3600">
            <a:latin typeface="Arial" panose="020B0604020202020204" pitchFamily="34" charset="0"/>
            <a:cs typeface="Arial" panose="020B0604020202020204" pitchFamily="34" charset="0"/>
          </a:endParaRPr>
        </a:p>
      </dgm:t>
    </dgm:pt>
    <dgm:pt modelId="{F66F14B7-DA44-4ACB-BC19-A087F0C11E45}">
      <dgm:prSet phldrT="[Text]" custT="1"/>
      <dgm:spPr/>
      <dgm:t>
        <a:bodyPr/>
        <a:lstStyle/>
        <a:p>
          <a:r>
            <a:rPr lang="en-US" sz="3600" dirty="0">
              <a:latin typeface="Arial" panose="020B0604020202020204" pitchFamily="34" charset="0"/>
              <a:cs typeface="Arial" panose="020B0604020202020204" pitchFamily="34" charset="0"/>
            </a:rPr>
            <a:t>Blockchain</a:t>
          </a:r>
        </a:p>
      </dgm:t>
    </dgm:pt>
    <dgm:pt modelId="{1485121F-3493-4AA7-85E9-5E3365FBBE97}" type="parTrans" cxnId="{BE8B8499-4F61-4E94-8CB5-F72CCF0DE5D7}">
      <dgm:prSet/>
      <dgm:spPr/>
      <dgm:t>
        <a:bodyPr/>
        <a:lstStyle/>
        <a:p>
          <a:endParaRPr lang="en-US" sz="3600">
            <a:latin typeface="Arial" panose="020B0604020202020204" pitchFamily="34" charset="0"/>
            <a:cs typeface="Arial" panose="020B0604020202020204" pitchFamily="34" charset="0"/>
          </a:endParaRPr>
        </a:p>
      </dgm:t>
    </dgm:pt>
    <dgm:pt modelId="{3A6AF3E1-B833-410D-A44A-096AB0F14FC6}" type="sibTrans" cxnId="{BE8B8499-4F61-4E94-8CB5-F72CCF0DE5D7}">
      <dgm:prSet/>
      <dgm:spPr/>
      <dgm:t>
        <a:bodyPr/>
        <a:lstStyle/>
        <a:p>
          <a:endParaRPr lang="en-US" sz="3600">
            <a:latin typeface="Arial" panose="020B0604020202020204" pitchFamily="34" charset="0"/>
            <a:cs typeface="Arial" panose="020B0604020202020204" pitchFamily="34" charset="0"/>
          </a:endParaRPr>
        </a:p>
      </dgm:t>
    </dgm:pt>
    <dgm:pt modelId="{35DF8A74-9246-43D1-B77D-4F58DF0C1416}" type="pres">
      <dgm:prSet presAssocID="{67999FD9-DA77-4D5C-BC8A-8FDCB436D538}" presName="Name0" presStyleCnt="0">
        <dgm:presLayoutVars>
          <dgm:dir/>
          <dgm:animLvl val="lvl"/>
          <dgm:resizeHandles val="exact"/>
        </dgm:presLayoutVars>
      </dgm:prSet>
      <dgm:spPr/>
    </dgm:pt>
    <dgm:pt modelId="{1C0955D9-F4F4-4109-841B-4C36AEA06C4F}" type="pres">
      <dgm:prSet presAssocID="{9C0B86BE-065D-41FE-A8E1-B0BA7D867E1D}" presName="Name8" presStyleCnt="0"/>
      <dgm:spPr/>
    </dgm:pt>
    <dgm:pt modelId="{84491A2A-C043-421E-BB93-34AC0429798E}" type="pres">
      <dgm:prSet presAssocID="{9C0B86BE-065D-41FE-A8E1-B0BA7D867E1D}" presName="level" presStyleLbl="node1" presStyleIdx="0" presStyleCnt="3">
        <dgm:presLayoutVars>
          <dgm:chMax val="1"/>
          <dgm:bulletEnabled val="1"/>
        </dgm:presLayoutVars>
      </dgm:prSet>
      <dgm:spPr/>
    </dgm:pt>
    <dgm:pt modelId="{BA80B1EE-8459-442C-835B-177C3463163C}" type="pres">
      <dgm:prSet presAssocID="{9C0B86BE-065D-41FE-A8E1-B0BA7D867E1D}" presName="levelTx" presStyleLbl="revTx" presStyleIdx="0" presStyleCnt="0">
        <dgm:presLayoutVars>
          <dgm:chMax val="1"/>
          <dgm:bulletEnabled val="1"/>
        </dgm:presLayoutVars>
      </dgm:prSet>
      <dgm:spPr/>
    </dgm:pt>
    <dgm:pt modelId="{9E5D5D01-0C04-43BF-A6A6-88B6EBFDE629}" type="pres">
      <dgm:prSet presAssocID="{80CCD261-7D97-4C9F-8A81-29D225974751}" presName="Name8" presStyleCnt="0"/>
      <dgm:spPr/>
    </dgm:pt>
    <dgm:pt modelId="{02E56EE5-D86D-4C48-872B-BAD8B7DEF73C}" type="pres">
      <dgm:prSet presAssocID="{80CCD261-7D97-4C9F-8A81-29D225974751}" presName="level" presStyleLbl="node1" presStyleIdx="1" presStyleCnt="3" custScaleY="96781">
        <dgm:presLayoutVars>
          <dgm:chMax val="1"/>
          <dgm:bulletEnabled val="1"/>
        </dgm:presLayoutVars>
      </dgm:prSet>
      <dgm:spPr/>
    </dgm:pt>
    <dgm:pt modelId="{8EA7BCDF-AA56-4657-AC27-629B274473AE}" type="pres">
      <dgm:prSet presAssocID="{80CCD261-7D97-4C9F-8A81-29D225974751}" presName="levelTx" presStyleLbl="revTx" presStyleIdx="0" presStyleCnt="0">
        <dgm:presLayoutVars>
          <dgm:chMax val="1"/>
          <dgm:bulletEnabled val="1"/>
        </dgm:presLayoutVars>
      </dgm:prSet>
      <dgm:spPr/>
    </dgm:pt>
    <dgm:pt modelId="{AE7B8CEC-69E7-4DC0-84C4-7E7A77192DAB}" type="pres">
      <dgm:prSet presAssocID="{F66F14B7-DA44-4ACB-BC19-A087F0C11E45}" presName="Name8" presStyleCnt="0"/>
      <dgm:spPr/>
    </dgm:pt>
    <dgm:pt modelId="{72F156AB-F6EB-467A-8CF6-563745FA9ACE}" type="pres">
      <dgm:prSet presAssocID="{F66F14B7-DA44-4ACB-BC19-A087F0C11E45}" presName="level" presStyleLbl="node1" presStyleIdx="2" presStyleCnt="3">
        <dgm:presLayoutVars>
          <dgm:chMax val="1"/>
          <dgm:bulletEnabled val="1"/>
        </dgm:presLayoutVars>
      </dgm:prSet>
      <dgm:spPr/>
    </dgm:pt>
    <dgm:pt modelId="{F58A4195-F649-42B2-B024-4171C036B632}" type="pres">
      <dgm:prSet presAssocID="{F66F14B7-DA44-4ACB-BC19-A087F0C11E45}" presName="levelTx" presStyleLbl="revTx" presStyleIdx="0" presStyleCnt="0">
        <dgm:presLayoutVars>
          <dgm:chMax val="1"/>
          <dgm:bulletEnabled val="1"/>
        </dgm:presLayoutVars>
      </dgm:prSet>
      <dgm:spPr/>
    </dgm:pt>
  </dgm:ptLst>
  <dgm:cxnLst>
    <dgm:cxn modelId="{5F3DB304-5CD1-42E5-BED8-BB02FCEC8F2E}" srcId="{67999FD9-DA77-4D5C-BC8A-8FDCB436D538}" destId="{80CCD261-7D97-4C9F-8A81-29D225974751}" srcOrd="1" destOrd="0" parTransId="{1F32333C-78E5-4DB6-87D2-D1465D908636}" sibTransId="{BA2D66BB-B444-4967-9845-11608B50A3A2}"/>
    <dgm:cxn modelId="{99E89731-363A-43CD-BFB6-3B333C270BB9}" type="presOf" srcId="{9C0B86BE-065D-41FE-A8E1-B0BA7D867E1D}" destId="{BA80B1EE-8459-442C-835B-177C3463163C}" srcOrd="1" destOrd="0" presId="urn:microsoft.com/office/officeart/2005/8/layout/pyramid1"/>
    <dgm:cxn modelId="{54002E37-4D6F-4DF0-995C-617DED1B907B}" type="presOf" srcId="{80CCD261-7D97-4C9F-8A81-29D225974751}" destId="{02E56EE5-D86D-4C48-872B-BAD8B7DEF73C}" srcOrd="0" destOrd="0" presId="urn:microsoft.com/office/officeart/2005/8/layout/pyramid1"/>
    <dgm:cxn modelId="{D2E7F06E-7287-4155-A255-65A2D5503364}" type="presOf" srcId="{F66F14B7-DA44-4ACB-BC19-A087F0C11E45}" destId="{72F156AB-F6EB-467A-8CF6-563745FA9ACE}" srcOrd="0" destOrd="0" presId="urn:microsoft.com/office/officeart/2005/8/layout/pyramid1"/>
    <dgm:cxn modelId="{BE8B8499-4F61-4E94-8CB5-F72CCF0DE5D7}" srcId="{67999FD9-DA77-4D5C-BC8A-8FDCB436D538}" destId="{F66F14B7-DA44-4ACB-BC19-A087F0C11E45}" srcOrd="2" destOrd="0" parTransId="{1485121F-3493-4AA7-85E9-5E3365FBBE97}" sibTransId="{3A6AF3E1-B833-410D-A44A-096AB0F14FC6}"/>
    <dgm:cxn modelId="{AFF68CB4-E414-4ACD-95BE-6EA92EC4B135}" type="presOf" srcId="{67999FD9-DA77-4D5C-BC8A-8FDCB436D538}" destId="{35DF8A74-9246-43D1-B77D-4F58DF0C1416}" srcOrd="0" destOrd="0" presId="urn:microsoft.com/office/officeart/2005/8/layout/pyramid1"/>
    <dgm:cxn modelId="{A2C999C4-0EBE-4738-AD5C-A0A240AC50BF}" type="presOf" srcId="{9C0B86BE-065D-41FE-A8E1-B0BA7D867E1D}" destId="{84491A2A-C043-421E-BB93-34AC0429798E}" srcOrd="0" destOrd="0" presId="urn:microsoft.com/office/officeart/2005/8/layout/pyramid1"/>
    <dgm:cxn modelId="{4C5A7CD1-6444-4FC0-8C03-294578A74DAA}" type="presOf" srcId="{F66F14B7-DA44-4ACB-BC19-A087F0C11E45}" destId="{F58A4195-F649-42B2-B024-4171C036B632}" srcOrd="1" destOrd="0" presId="urn:microsoft.com/office/officeart/2005/8/layout/pyramid1"/>
    <dgm:cxn modelId="{2108BDEC-6EB9-4BA3-A251-C46162C4EF70}" type="presOf" srcId="{80CCD261-7D97-4C9F-8A81-29D225974751}" destId="{8EA7BCDF-AA56-4657-AC27-629B274473AE}" srcOrd="1" destOrd="0" presId="urn:microsoft.com/office/officeart/2005/8/layout/pyramid1"/>
    <dgm:cxn modelId="{CEE5BAF4-362D-4579-82A9-8EACA46E13DF}" srcId="{67999FD9-DA77-4D5C-BC8A-8FDCB436D538}" destId="{9C0B86BE-065D-41FE-A8E1-B0BA7D867E1D}" srcOrd="0" destOrd="0" parTransId="{12C3B502-4D74-4822-A161-CE2D2E92C68C}" sibTransId="{C98839E5-8292-4C27-8C1A-D48975BB3F2E}"/>
    <dgm:cxn modelId="{45E1CC2D-2450-4AD1-812C-9408D69B97FA}" type="presParOf" srcId="{35DF8A74-9246-43D1-B77D-4F58DF0C1416}" destId="{1C0955D9-F4F4-4109-841B-4C36AEA06C4F}" srcOrd="0" destOrd="0" presId="urn:microsoft.com/office/officeart/2005/8/layout/pyramid1"/>
    <dgm:cxn modelId="{36B3A077-0611-4CA1-9FF5-844772EDF874}" type="presParOf" srcId="{1C0955D9-F4F4-4109-841B-4C36AEA06C4F}" destId="{84491A2A-C043-421E-BB93-34AC0429798E}" srcOrd="0" destOrd="0" presId="urn:microsoft.com/office/officeart/2005/8/layout/pyramid1"/>
    <dgm:cxn modelId="{283DCCC7-094B-45D4-94B2-2F787375D537}" type="presParOf" srcId="{1C0955D9-F4F4-4109-841B-4C36AEA06C4F}" destId="{BA80B1EE-8459-442C-835B-177C3463163C}" srcOrd="1" destOrd="0" presId="urn:microsoft.com/office/officeart/2005/8/layout/pyramid1"/>
    <dgm:cxn modelId="{77ABD549-AB7D-4039-A602-3859E2866DD6}" type="presParOf" srcId="{35DF8A74-9246-43D1-B77D-4F58DF0C1416}" destId="{9E5D5D01-0C04-43BF-A6A6-88B6EBFDE629}" srcOrd="1" destOrd="0" presId="urn:microsoft.com/office/officeart/2005/8/layout/pyramid1"/>
    <dgm:cxn modelId="{57A258A8-01D0-4142-8898-C4EAF5BC103F}" type="presParOf" srcId="{9E5D5D01-0C04-43BF-A6A6-88B6EBFDE629}" destId="{02E56EE5-D86D-4C48-872B-BAD8B7DEF73C}" srcOrd="0" destOrd="0" presId="urn:microsoft.com/office/officeart/2005/8/layout/pyramid1"/>
    <dgm:cxn modelId="{2F1DBBE3-E87E-48A1-986F-7CB4852EB023}" type="presParOf" srcId="{9E5D5D01-0C04-43BF-A6A6-88B6EBFDE629}" destId="{8EA7BCDF-AA56-4657-AC27-629B274473AE}" srcOrd="1" destOrd="0" presId="urn:microsoft.com/office/officeart/2005/8/layout/pyramid1"/>
    <dgm:cxn modelId="{22AA9390-6B86-4573-8966-5367ABEE131E}" type="presParOf" srcId="{35DF8A74-9246-43D1-B77D-4F58DF0C1416}" destId="{AE7B8CEC-69E7-4DC0-84C4-7E7A77192DAB}" srcOrd="2" destOrd="0" presId="urn:microsoft.com/office/officeart/2005/8/layout/pyramid1"/>
    <dgm:cxn modelId="{D8D7AB98-34A7-461E-8945-AA6DA2A3CDDE}" type="presParOf" srcId="{AE7B8CEC-69E7-4DC0-84C4-7E7A77192DAB}" destId="{72F156AB-F6EB-467A-8CF6-563745FA9ACE}" srcOrd="0" destOrd="0" presId="urn:microsoft.com/office/officeart/2005/8/layout/pyramid1"/>
    <dgm:cxn modelId="{C690B218-A98D-43A5-8BA2-84B7F5A8E928}" type="presParOf" srcId="{AE7B8CEC-69E7-4DC0-84C4-7E7A77192DAB}" destId="{F58A4195-F649-42B2-B024-4171C036B632}"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AA0D7BF-C3A3-4F0A-91A3-8F4CC2EEA6F7}"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ECE702D6-7A0A-433E-BD37-24983B197012}">
      <dgm:prSet phldrT="[Text]"/>
      <dgm:spPr/>
      <dgm:t>
        <a:bodyPr/>
        <a:lstStyle/>
        <a:p>
          <a:r>
            <a:rPr lang="en-US" dirty="0">
              <a:solidFill>
                <a:schemeClr val="tx1"/>
              </a:solidFill>
            </a:rPr>
            <a:t>Peer to Peer</a:t>
          </a:r>
        </a:p>
      </dgm:t>
    </dgm:pt>
    <dgm:pt modelId="{986AA59E-A9E4-4ADD-B7BE-F012339A9883}" type="parTrans" cxnId="{0F257BA8-D97F-478E-A131-996816F259CD}">
      <dgm:prSet/>
      <dgm:spPr/>
      <dgm:t>
        <a:bodyPr/>
        <a:lstStyle/>
        <a:p>
          <a:endParaRPr lang="en-US"/>
        </a:p>
      </dgm:t>
    </dgm:pt>
    <dgm:pt modelId="{4B194C0D-8C6F-428F-98F7-67E6EB1BB8C9}" type="sibTrans" cxnId="{0F257BA8-D97F-478E-A131-996816F259CD}">
      <dgm:prSet/>
      <dgm:spPr/>
      <dgm:t>
        <a:bodyPr/>
        <a:lstStyle/>
        <a:p>
          <a:endParaRPr lang="en-US"/>
        </a:p>
      </dgm:t>
    </dgm:pt>
    <dgm:pt modelId="{64351DE1-82BF-4E29-9A70-A12FA409B8BF}">
      <dgm:prSet phldrT="[Text]"/>
      <dgm:spPr/>
      <dgm:t>
        <a:bodyPr/>
        <a:lstStyle/>
        <a:p>
          <a:r>
            <a:rPr lang="en-US" dirty="0">
              <a:solidFill>
                <a:schemeClr val="tx1"/>
              </a:solidFill>
            </a:rPr>
            <a:t>Borderless</a:t>
          </a:r>
        </a:p>
      </dgm:t>
    </dgm:pt>
    <dgm:pt modelId="{E12C8492-BF90-4E7A-9CFB-B4CE05234C7D}" type="parTrans" cxnId="{FAD00759-1EE3-4A36-848F-C737D3BB55AB}">
      <dgm:prSet/>
      <dgm:spPr/>
      <dgm:t>
        <a:bodyPr/>
        <a:lstStyle/>
        <a:p>
          <a:endParaRPr lang="en-US"/>
        </a:p>
      </dgm:t>
    </dgm:pt>
    <dgm:pt modelId="{A0F60DFC-8281-4F5D-82A8-6A6C6CF959C5}" type="sibTrans" cxnId="{FAD00759-1EE3-4A36-848F-C737D3BB55AB}">
      <dgm:prSet/>
      <dgm:spPr/>
      <dgm:t>
        <a:bodyPr/>
        <a:lstStyle/>
        <a:p>
          <a:endParaRPr lang="en-US"/>
        </a:p>
      </dgm:t>
    </dgm:pt>
    <dgm:pt modelId="{984EDE73-29CE-4DE3-9935-801A2B8996D8}">
      <dgm:prSet phldrT="[Text]"/>
      <dgm:spPr/>
      <dgm:t>
        <a:bodyPr/>
        <a:lstStyle/>
        <a:p>
          <a:r>
            <a:rPr lang="en-US" dirty="0">
              <a:solidFill>
                <a:schemeClr val="tx1"/>
              </a:solidFill>
            </a:rPr>
            <a:t>Permissionless</a:t>
          </a:r>
        </a:p>
      </dgm:t>
    </dgm:pt>
    <dgm:pt modelId="{89B4D473-D3CB-477C-A01B-238F0710F1CC}" type="parTrans" cxnId="{071EA95A-79D7-4CAF-89EC-39C9E4DE2C85}">
      <dgm:prSet/>
      <dgm:spPr/>
      <dgm:t>
        <a:bodyPr/>
        <a:lstStyle/>
        <a:p>
          <a:endParaRPr lang="en-US"/>
        </a:p>
      </dgm:t>
    </dgm:pt>
    <dgm:pt modelId="{BD0FDBBA-C42E-4861-8DD2-F07972DE7BC6}" type="sibTrans" cxnId="{071EA95A-79D7-4CAF-89EC-39C9E4DE2C85}">
      <dgm:prSet/>
      <dgm:spPr/>
      <dgm:t>
        <a:bodyPr/>
        <a:lstStyle/>
        <a:p>
          <a:endParaRPr lang="en-US"/>
        </a:p>
      </dgm:t>
    </dgm:pt>
    <dgm:pt modelId="{C75697C0-5C4C-49E9-AF7A-532F0FCFEF09}">
      <dgm:prSet phldrT="[Text]"/>
      <dgm:spPr/>
      <dgm:t>
        <a:bodyPr/>
        <a:lstStyle/>
        <a:p>
          <a:r>
            <a:rPr lang="en-US" dirty="0">
              <a:solidFill>
                <a:schemeClr val="tx1"/>
              </a:solidFill>
            </a:rPr>
            <a:t>Transparent</a:t>
          </a:r>
        </a:p>
      </dgm:t>
    </dgm:pt>
    <dgm:pt modelId="{4D1146E7-A31A-4F69-B3B1-55FFE63F9697}" type="parTrans" cxnId="{4B8847C7-C8A6-4295-AE87-B79A2BAFE678}">
      <dgm:prSet/>
      <dgm:spPr/>
      <dgm:t>
        <a:bodyPr/>
        <a:lstStyle/>
        <a:p>
          <a:endParaRPr lang="en-US"/>
        </a:p>
      </dgm:t>
    </dgm:pt>
    <dgm:pt modelId="{438BEA4E-A75A-4EDB-9E26-9EF192804CE2}" type="sibTrans" cxnId="{4B8847C7-C8A6-4295-AE87-B79A2BAFE678}">
      <dgm:prSet/>
      <dgm:spPr/>
      <dgm:t>
        <a:bodyPr/>
        <a:lstStyle/>
        <a:p>
          <a:endParaRPr lang="en-US"/>
        </a:p>
      </dgm:t>
    </dgm:pt>
    <dgm:pt modelId="{87505991-3A3B-4FCB-B242-CE8153AC2A14}" type="pres">
      <dgm:prSet presAssocID="{8AA0D7BF-C3A3-4F0A-91A3-8F4CC2EEA6F7}" presName="diagram" presStyleCnt="0">
        <dgm:presLayoutVars>
          <dgm:dir/>
        </dgm:presLayoutVars>
      </dgm:prSet>
      <dgm:spPr/>
    </dgm:pt>
    <dgm:pt modelId="{892D657F-213A-44CB-AA0F-71660F40E5DE}" type="pres">
      <dgm:prSet presAssocID="{ECE702D6-7A0A-433E-BD37-24983B197012}" presName="composite" presStyleCnt="0"/>
      <dgm:spPr/>
    </dgm:pt>
    <dgm:pt modelId="{0104AE9B-8A21-4000-97BC-5725603E61A5}" type="pres">
      <dgm:prSet presAssocID="{ECE702D6-7A0A-433E-BD37-24983B197012}"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pt>
    <dgm:pt modelId="{3A16D7E4-27F5-4BAB-81A3-DEE2F06240AF}" type="pres">
      <dgm:prSet presAssocID="{ECE702D6-7A0A-433E-BD37-24983B197012}" presName="Parent" presStyleLbl="node0" presStyleIdx="0" presStyleCnt="4">
        <dgm:presLayoutVars>
          <dgm:bulletEnabled val="1"/>
        </dgm:presLayoutVars>
      </dgm:prSet>
      <dgm:spPr/>
    </dgm:pt>
    <dgm:pt modelId="{95498B0D-520A-40F3-B30A-4A2980BE51F5}" type="pres">
      <dgm:prSet presAssocID="{4B194C0D-8C6F-428F-98F7-67E6EB1BB8C9}" presName="sibTrans" presStyleCnt="0"/>
      <dgm:spPr/>
    </dgm:pt>
    <dgm:pt modelId="{2B051E21-0087-4D9E-9525-FB72C0B9C6EB}" type="pres">
      <dgm:prSet presAssocID="{64351DE1-82BF-4E29-9A70-A12FA409B8BF}" presName="composite" presStyleCnt="0"/>
      <dgm:spPr/>
    </dgm:pt>
    <dgm:pt modelId="{81863599-1DD1-44E0-86F2-0854E2B02CD2}" type="pres">
      <dgm:prSet presAssocID="{64351DE1-82BF-4E29-9A70-A12FA409B8BF}"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dgm:spPr>
    </dgm:pt>
    <dgm:pt modelId="{9C6BAC9D-6F96-48B3-BA6B-A52EED8217F0}" type="pres">
      <dgm:prSet presAssocID="{64351DE1-82BF-4E29-9A70-A12FA409B8BF}" presName="Parent" presStyleLbl="node0" presStyleIdx="1" presStyleCnt="4">
        <dgm:presLayoutVars>
          <dgm:bulletEnabled val="1"/>
        </dgm:presLayoutVars>
      </dgm:prSet>
      <dgm:spPr/>
    </dgm:pt>
    <dgm:pt modelId="{E3CC6FB2-2499-40CA-A54F-C46A56247E4C}" type="pres">
      <dgm:prSet presAssocID="{A0F60DFC-8281-4F5D-82A8-6A6C6CF959C5}" presName="sibTrans" presStyleCnt="0"/>
      <dgm:spPr/>
    </dgm:pt>
    <dgm:pt modelId="{FFEB41E1-0264-42EE-89E2-93DB182FDF10}" type="pres">
      <dgm:prSet presAssocID="{984EDE73-29CE-4DE3-9935-801A2B8996D8}" presName="composite" presStyleCnt="0"/>
      <dgm:spPr/>
    </dgm:pt>
    <dgm:pt modelId="{02A84040-0E2A-4F21-BCDE-01A7372A4F97}" type="pres">
      <dgm:prSet presAssocID="{984EDE73-29CE-4DE3-9935-801A2B8996D8}" presName="Image" presStyleLbl="bgShp" presStyleIdx="2" presStyleCnt="4"/>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4908" t="158" r="-9090" b="21760"/>
          </a:stretch>
        </a:blipFill>
      </dgm:spPr>
    </dgm:pt>
    <dgm:pt modelId="{92241C32-0BF3-4D9A-B40D-55B9C56CD118}" type="pres">
      <dgm:prSet presAssocID="{984EDE73-29CE-4DE3-9935-801A2B8996D8}" presName="Parent" presStyleLbl="node0" presStyleIdx="2" presStyleCnt="4">
        <dgm:presLayoutVars>
          <dgm:bulletEnabled val="1"/>
        </dgm:presLayoutVars>
      </dgm:prSet>
      <dgm:spPr/>
    </dgm:pt>
    <dgm:pt modelId="{A521604A-1AF1-4FC3-AF60-C10EBBB06956}" type="pres">
      <dgm:prSet presAssocID="{BD0FDBBA-C42E-4861-8DD2-F07972DE7BC6}" presName="sibTrans" presStyleCnt="0"/>
      <dgm:spPr/>
    </dgm:pt>
    <dgm:pt modelId="{01E15855-062D-497C-8507-0D63F875AB50}" type="pres">
      <dgm:prSet presAssocID="{C75697C0-5C4C-49E9-AF7A-532F0FCFEF09}" presName="composite" presStyleCnt="0"/>
      <dgm:spPr/>
    </dgm:pt>
    <dgm:pt modelId="{B4589E6C-DB49-4631-96BB-85AD9D7828AC}" type="pres">
      <dgm:prSet presAssocID="{C75697C0-5C4C-49E9-AF7A-532F0FCFEF09}"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dgm:spPr>
    </dgm:pt>
    <dgm:pt modelId="{77F673AD-F8E7-48F6-83AF-35A8510CAC79}" type="pres">
      <dgm:prSet presAssocID="{C75697C0-5C4C-49E9-AF7A-532F0FCFEF09}" presName="Parent" presStyleLbl="node0" presStyleIdx="3" presStyleCnt="4">
        <dgm:presLayoutVars>
          <dgm:bulletEnabled val="1"/>
        </dgm:presLayoutVars>
      </dgm:prSet>
      <dgm:spPr/>
    </dgm:pt>
  </dgm:ptLst>
  <dgm:cxnLst>
    <dgm:cxn modelId="{627FAE0F-B7C3-4207-A074-FF4BB58166EB}" type="presOf" srcId="{64351DE1-82BF-4E29-9A70-A12FA409B8BF}" destId="{9C6BAC9D-6F96-48B3-BA6B-A52EED8217F0}" srcOrd="0" destOrd="0" presId="urn:microsoft.com/office/officeart/2008/layout/BendingPictureCaption"/>
    <dgm:cxn modelId="{7EAE3F27-969C-4DE3-8E74-9AF1A8BD99C7}" type="presOf" srcId="{984EDE73-29CE-4DE3-9935-801A2B8996D8}" destId="{92241C32-0BF3-4D9A-B40D-55B9C56CD118}" srcOrd="0" destOrd="0" presId="urn:microsoft.com/office/officeart/2008/layout/BendingPictureCaption"/>
    <dgm:cxn modelId="{BE51646B-1746-427B-89D5-9F6CBA0073A3}" type="presOf" srcId="{8AA0D7BF-C3A3-4F0A-91A3-8F4CC2EEA6F7}" destId="{87505991-3A3B-4FCB-B242-CE8153AC2A14}" srcOrd="0" destOrd="0" presId="urn:microsoft.com/office/officeart/2008/layout/BendingPictureCaption"/>
    <dgm:cxn modelId="{FAD00759-1EE3-4A36-848F-C737D3BB55AB}" srcId="{8AA0D7BF-C3A3-4F0A-91A3-8F4CC2EEA6F7}" destId="{64351DE1-82BF-4E29-9A70-A12FA409B8BF}" srcOrd="1" destOrd="0" parTransId="{E12C8492-BF90-4E7A-9CFB-B4CE05234C7D}" sibTransId="{A0F60DFC-8281-4F5D-82A8-6A6C6CF959C5}"/>
    <dgm:cxn modelId="{071EA95A-79D7-4CAF-89EC-39C9E4DE2C85}" srcId="{8AA0D7BF-C3A3-4F0A-91A3-8F4CC2EEA6F7}" destId="{984EDE73-29CE-4DE3-9935-801A2B8996D8}" srcOrd="2" destOrd="0" parTransId="{89B4D473-D3CB-477C-A01B-238F0710F1CC}" sibTransId="{BD0FDBBA-C42E-4861-8DD2-F07972DE7BC6}"/>
    <dgm:cxn modelId="{D0A8A2A3-B317-47B3-9B8C-B1E1E7150DC3}" type="presOf" srcId="{C75697C0-5C4C-49E9-AF7A-532F0FCFEF09}" destId="{77F673AD-F8E7-48F6-83AF-35A8510CAC79}" srcOrd="0" destOrd="0" presId="urn:microsoft.com/office/officeart/2008/layout/BendingPictureCaption"/>
    <dgm:cxn modelId="{0F257BA8-D97F-478E-A131-996816F259CD}" srcId="{8AA0D7BF-C3A3-4F0A-91A3-8F4CC2EEA6F7}" destId="{ECE702D6-7A0A-433E-BD37-24983B197012}" srcOrd="0" destOrd="0" parTransId="{986AA59E-A9E4-4ADD-B7BE-F012339A9883}" sibTransId="{4B194C0D-8C6F-428F-98F7-67E6EB1BB8C9}"/>
    <dgm:cxn modelId="{B612DCAA-2A26-4144-BE4C-DF0264846472}" type="presOf" srcId="{ECE702D6-7A0A-433E-BD37-24983B197012}" destId="{3A16D7E4-27F5-4BAB-81A3-DEE2F06240AF}" srcOrd="0" destOrd="0" presId="urn:microsoft.com/office/officeart/2008/layout/BendingPictureCaption"/>
    <dgm:cxn modelId="{4B8847C7-C8A6-4295-AE87-B79A2BAFE678}" srcId="{8AA0D7BF-C3A3-4F0A-91A3-8F4CC2EEA6F7}" destId="{C75697C0-5C4C-49E9-AF7A-532F0FCFEF09}" srcOrd="3" destOrd="0" parTransId="{4D1146E7-A31A-4F69-B3B1-55FFE63F9697}" sibTransId="{438BEA4E-A75A-4EDB-9E26-9EF192804CE2}"/>
    <dgm:cxn modelId="{2467A861-EE48-45D9-894F-E2325433142A}" type="presParOf" srcId="{87505991-3A3B-4FCB-B242-CE8153AC2A14}" destId="{892D657F-213A-44CB-AA0F-71660F40E5DE}" srcOrd="0" destOrd="0" presId="urn:microsoft.com/office/officeart/2008/layout/BendingPictureCaption"/>
    <dgm:cxn modelId="{CBCD18AB-368D-47CE-81F4-D42C361542E7}" type="presParOf" srcId="{892D657F-213A-44CB-AA0F-71660F40E5DE}" destId="{0104AE9B-8A21-4000-97BC-5725603E61A5}" srcOrd="0" destOrd="0" presId="urn:microsoft.com/office/officeart/2008/layout/BendingPictureCaption"/>
    <dgm:cxn modelId="{9938BCFE-2E56-47BB-A1FD-3867617C774A}" type="presParOf" srcId="{892D657F-213A-44CB-AA0F-71660F40E5DE}" destId="{3A16D7E4-27F5-4BAB-81A3-DEE2F06240AF}" srcOrd="1" destOrd="0" presId="urn:microsoft.com/office/officeart/2008/layout/BendingPictureCaption"/>
    <dgm:cxn modelId="{6C910916-C14B-46D4-8966-C92CA0466ECB}" type="presParOf" srcId="{87505991-3A3B-4FCB-B242-CE8153AC2A14}" destId="{95498B0D-520A-40F3-B30A-4A2980BE51F5}" srcOrd="1" destOrd="0" presId="urn:microsoft.com/office/officeart/2008/layout/BendingPictureCaption"/>
    <dgm:cxn modelId="{B76FC082-6961-43CB-9064-EB32AA397A43}" type="presParOf" srcId="{87505991-3A3B-4FCB-B242-CE8153AC2A14}" destId="{2B051E21-0087-4D9E-9525-FB72C0B9C6EB}" srcOrd="2" destOrd="0" presId="urn:microsoft.com/office/officeart/2008/layout/BendingPictureCaption"/>
    <dgm:cxn modelId="{FB3D172E-EBAB-434E-BC75-B944C638FBD5}" type="presParOf" srcId="{2B051E21-0087-4D9E-9525-FB72C0B9C6EB}" destId="{81863599-1DD1-44E0-86F2-0854E2B02CD2}" srcOrd="0" destOrd="0" presId="urn:microsoft.com/office/officeart/2008/layout/BendingPictureCaption"/>
    <dgm:cxn modelId="{BE63CAA5-CB7E-4CBF-AD0A-241ED49BB035}" type="presParOf" srcId="{2B051E21-0087-4D9E-9525-FB72C0B9C6EB}" destId="{9C6BAC9D-6F96-48B3-BA6B-A52EED8217F0}" srcOrd="1" destOrd="0" presId="urn:microsoft.com/office/officeart/2008/layout/BendingPictureCaption"/>
    <dgm:cxn modelId="{67A99F58-A095-4427-8107-9BFC0FD2766B}" type="presParOf" srcId="{87505991-3A3B-4FCB-B242-CE8153AC2A14}" destId="{E3CC6FB2-2499-40CA-A54F-C46A56247E4C}" srcOrd="3" destOrd="0" presId="urn:microsoft.com/office/officeart/2008/layout/BendingPictureCaption"/>
    <dgm:cxn modelId="{5AEA0CF6-CE2F-405D-A2A1-B866F7DDB894}" type="presParOf" srcId="{87505991-3A3B-4FCB-B242-CE8153AC2A14}" destId="{FFEB41E1-0264-42EE-89E2-93DB182FDF10}" srcOrd="4" destOrd="0" presId="urn:microsoft.com/office/officeart/2008/layout/BendingPictureCaption"/>
    <dgm:cxn modelId="{3B1BE917-C24B-4E78-B088-A12C51FF7121}" type="presParOf" srcId="{FFEB41E1-0264-42EE-89E2-93DB182FDF10}" destId="{02A84040-0E2A-4F21-BCDE-01A7372A4F97}" srcOrd="0" destOrd="0" presId="urn:microsoft.com/office/officeart/2008/layout/BendingPictureCaption"/>
    <dgm:cxn modelId="{CB0F739D-4572-4A21-926C-6C0F8492B7A6}" type="presParOf" srcId="{FFEB41E1-0264-42EE-89E2-93DB182FDF10}" destId="{92241C32-0BF3-4D9A-B40D-55B9C56CD118}" srcOrd="1" destOrd="0" presId="urn:microsoft.com/office/officeart/2008/layout/BendingPictureCaption"/>
    <dgm:cxn modelId="{290D06FC-1680-4327-8FAA-CE610458FF64}" type="presParOf" srcId="{87505991-3A3B-4FCB-B242-CE8153AC2A14}" destId="{A521604A-1AF1-4FC3-AF60-C10EBBB06956}" srcOrd="5" destOrd="0" presId="urn:microsoft.com/office/officeart/2008/layout/BendingPictureCaption"/>
    <dgm:cxn modelId="{DEFC615B-4E1F-4AC2-9ED9-DDCE03DD0068}" type="presParOf" srcId="{87505991-3A3B-4FCB-B242-CE8153AC2A14}" destId="{01E15855-062D-497C-8507-0D63F875AB50}" srcOrd="6" destOrd="0" presId="urn:microsoft.com/office/officeart/2008/layout/BendingPictureCaption"/>
    <dgm:cxn modelId="{0F9F1EBC-7A71-4955-8C29-53F784ECF3E7}" type="presParOf" srcId="{01E15855-062D-497C-8507-0D63F875AB50}" destId="{B4589E6C-DB49-4631-96BB-85AD9D7828AC}" srcOrd="0" destOrd="0" presId="urn:microsoft.com/office/officeart/2008/layout/BendingPictureCaption"/>
    <dgm:cxn modelId="{33A9620C-741B-47A2-8E7F-B5CAE58A0FC0}" type="presParOf" srcId="{01E15855-062D-497C-8507-0D63F875AB50}" destId="{77F673AD-F8E7-48F6-83AF-35A8510CAC79}"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273655-FB23-45B3-A362-982BBCEED0AB}" type="doc">
      <dgm:prSet loTypeId="urn:diagrams.loki3.com/BracketList" loCatId="list" qsTypeId="urn:microsoft.com/office/officeart/2005/8/quickstyle/simple1" qsCatId="simple" csTypeId="urn:microsoft.com/office/officeart/2005/8/colors/colorful3" csCatId="colorful" phldr="1"/>
      <dgm:spPr/>
      <dgm:t>
        <a:bodyPr/>
        <a:lstStyle/>
        <a:p>
          <a:endParaRPr lang="en-US"/>
        </a:p>
      </dgm:t>
    </dgm:pt>
    <dgm:pt modelId="{006E60AC-5CD2-4A6B-A5A9-29452236C797}">
      <dgm:prSet phldrT="[Text]" custT="1"/>
      <dgm:spPr/>
      <dgm:t>
        <a:bodyPr/>
        <a:lstStyle/>
        <a:p>
          <a:r>
            <a:rPr lang="en-US" sz="2000" dirty="0">
              <a:latin typeface="Arial" panose="020B0604020202020204" pitchFamily="34" charset="0"/>
              <a:cs typeface="Arial" panose="020B0604020202020204" pitchFamily="34" charset="0"/>
            </a:rPr>
            <a:t>Custody Policy</a:t>
          </a:r>
        </a:p>
      </dgm:t>
    </dgm:pt>
    <dgm:pt modelId="{2E9DCFE8-BF0F-48B3-9B8D-EB403BDC1D9D}" type="parTrans" cxnId="{313E786B-9903-4658-AA1F-8BEDCDA76446}">
      <dgm:prSet/>
      <dgm:spPr/>
      <dgm:t>
        <a:bodyPr/>
        <a:lstStyle/>
        <a:p>
          <a:endParaRPr lang="en-US" sz="1600">
            <a:latin typeface="Arial" panose="020B0604020202020204" pitchFamily="34" charset="0"/>
            <a:cs typeface="Arial" panose="020B0604020202020204" pitchFamily="34" charset="0"/>
          </a:endParaRPr>
        </a:p>
      </dgm:t>
    </dgm:pt>
    <dgm:pt modelId="{A3DA2EF7-C807-42C0-8BD6-1E2858A83E2C}" type="sibTrans" cxnId="{313E786B-9903-4658-AA1F-8BEDCDA76446}">
      <dgm:prSet/>
      <dgm:spPr/>
      <dgm:t>
        <a:bodyPr/>
        <a:lstStyle/>
        <a:p>
          <a:endParaRPr lang="en-US" sz="1600">
            <a:latin typeface="Arial" panose="020B0604020202020204" pitchFamily="34" charset="0"/>
            <a:cs typeface="Arial" panose="020B0604020202020204" pitchFamily="34" charset="0"/>
          </a:endParaRPr>
        </a:p>
      </dgm:t>
    </dgm:pt>
    <dgm:pt modelId="{554CB6D0-35D6-46C0-9EDB-DA8913525999}">
      <dgm:prSet phldrT="[Text]" custT="1"/>
      <dgm:spPr/>
      <dgm:t>
        <a:bodyPr/>
        <a:lstStyle/>
        <a:p>
          <a:r>
            <a:rPr lang="en-US" sz="2000" dirty="0">
              <a:latin typeface="Arial" panose="020B0604020202020204" pitchFamily="34" charset="0"/>
              <a:cs typeface="Arial" panose="020B0604020202020204" pitchFamily="34" charset="0"/>
            </a:rPr>
            <a:t>Conversion Policy</a:t>
          </a:r>
        </a:p>
      </dgm:t>
    </dgm:pt>
    <dgm:pt modelId="{E85EC067-5C21-41CF-9B79-68526C5A71C5}" type="parTrans" cxnId="{FFF37040-4F15-45BD-899F-6640D7CAF818}">
      <dgm:prSet/>
      <dgm:spPr/>
      <dgm:t>
        <a:bodyPr/>
        <a:lstStyle/>
        <a:p>
          <a:endParaRPr lang="en-US" sz="1600">
            <a:latin typeface="Arial" panose="020B0604020202020204" pitchFamily="34" charset="0"/>
            <a:cs typeface="Arial" panose="020B0604020202020204" pitchFamily="34" charset="0"/>
          </a:endParaRPr>
        </a:p>
      </dgm:t>
    </dgm:pt>
    <dgm:pt modelId="{A5E0E339-D099-40FD-87BE-F47EE35CAF38}" type="sibTrans" cxnId="{FFF37040-4F15-45BD-899F-6640D7CAF818}">
      <dgm:prSet/>
      <dgm:spPr/>
      <dgm:t>
        <a:bodyPr/>
        <a:lstStyle/>
        <a:p>
          <a:endParaRPr lang="en-US" sz="1600">
            <a:latin typeface="Arial" panose="020B0604020202020204" pitchFamily="34" charset="0"/>
            <a:cs typeface="Arial" panose="020B0604020202020204" pitchFamily="34" charset="0"/>
          </a:endParaRPr>
        </a:p>
      </dgm:t>
    </dgm:pt>
    <dgm:pt modelId="{2BAD3E7B-69FF-41A4-BD95-D260E3484E01}">
      <dgm:prSet phldrT="[Text]" custT="1"/>
      <dgm:spPr>
        <a:solidFill>
          <a:srgbClr val="89B2C4"/>
        </a:solidFill>
        <a:ln>
          <a:solidFill>
            <a:srgbClr val="89B2C4"/>
          </a:solidFill>
        </a:ln>
      </dgm:spPr>
      <dgm:t>
        <a:bodyPr/>
        <a:lstStyle/>
        <a:p>
          <a:r>
            <a:rPr lang="en-US" sz="2000" dirty="0">
              <a:latin typeface="Arial" panose="020B0604020202020204" pitchFamily="34" charset="0"/>
              <a:cs typeface="Arial" panose="020B0604020202020204" pitchFamily="34" charset="0"/>
            </a:rPr>
            <a:t>Self-Custody</a:t>
          </a:r>
        </a:p>
      </dgm:t>
    </dgm:pt>
    <dgm:pt modelId="{DAFDF139-BA4F-475C-A486-0CF1D9AB14EB}" type="parTrans" cxnId="{2DC97487-9FAB-4046-BCFC-8703BCD907E0}">
      <dgm:prSet/>
      <dgm:spPr/>
      <dgm:t>
        <a:bodyPr/>
        <a:lstStyle/>
        <a:p>
          <a:endParaRPr lang="en-US" sz="1600">
            <a:latin typeface="Arial" panose="020B0604020202020204" pitchFamily="34" charset="0"/>
            <a:cs typeface="Arial" panose="020B0604020202020204" pitchFamily="34" charset="0"/>
          </a:endParaRPr>
        </a:p>
      </dgm:t>
    </dgm:pt>
    <dgm:pt modelId="{3850E4B4-2714-45E1-9ABC-C3E66D0E07B5}" type="sibTrans" cxnId="{2DC97487-9FAB-4046-BCFC-8703BCD907E0}">
      <dgm:prSet/>
      <dgm:spPr/>
      <dgm:t>
        <a:bodyPr/>
        <a:lstStyle/>
        <a:p>
          <a:endParaRPr lang="en-US" sz="1600">
            <a:latin typeface="Arial" panose="020B0604020202020204" pitchFamily="34" charset="0"/>
            <a:cs typeface="Arial" panose="020B0604020202020204" pitchFamily="34" charset="0"/>
          </a:endParaRPr>
        </a:p>
      </dgm:t>
    </dgm:pt>
    <dgm:pt modelId="{B8775DF3-B64F-4FC9-8F94-FDD16182759C}">
      <dgm:prSet phldrT="[Text]" custT="1"/>
      <dgm:spPr>
        <a:solidFill>
          <a:srgbClr val="89B2C4"/>
        </a:solidFill>
        <a:ln>
          <a:solidFill>
            <a:srgbClr val="89B2C4"/>
          </a:solidFill>
        </a:ln>
      </dgm:spPr>
      <dgm:t>
        <a:bodyPr/>
        <a:lstStyle/>
        <a:p>
          <a:r>
            <a:rPr lang="en-US" sz="2000" dirty="0">
              <a:latin typeface="Arial" panose="020B0604020202020204" pitchFamily="34" charset="0"/>
              <a:cs typeface="Arial" panose="020B0604020202020204" pitchFamily="34" charset="0"/>
            </a:rPr>
            <a:t>Qualified Custodian</a:t>
          </a:r>
        </a:p>
      </dgm:t>
    </dgm:pt>
    <dgm:pt modelId="{01071194-800E-49FF-B522-4EADB9679314}" type="parTrans" cxnId="{AD5E6E65-46A8-4FC9-B9ED-7530274B1CEB}">
      <dgm:prSet/>
      <dgm:spPr/>
      <dgm:t>
        <a:bodyPr/>
        <a:lstStyle/>
        <a:p>
          <a:endParaRPr lang="en-US" sz="1600">
            <a:latin typeface="Arial" panose="020B0604020202020204" pitchFamily="34" charset="0"/>
            <a:cs typeface="Arial" panose="020B0604020202020204" pitchFamily="34" charset="0"/>
          </a:endParaRPr>
        </a:p>
      </dgm:t>
    </dgm:pt>
    <dgm:pt modelId="{427630BA-451B-485D-B1C5-8246E5B7DA6C}" type="sibTrans" cxnId="{AD5E6E65-46A8-4FC9-B9ED-7530274B1CEB}">
      <dgm:prSet/>
      <dgm:spPr/>
      <dgm:t>
        <a:bodyPr/>
        <a:lstStyle/>
        <a:p>
          <a:endParaRPr lang="en-US" sz="1600">
            <a:latin typeface="Arial" panose="020B0604020202020204" pitchFamily="34" charset="0"/>
            <a:cs typeface="Arial" panose="020B0604020202020204" pitchFamily="34" charset="0"/>
          </a:endParaRPr>
        </a:p>
      </dgm:t>
    </dgm:pt>
    <dgm:pt modelId="{12EA6A9C-023E-4F14-AD1E-E511EE92674E}">
      <dgm:prSet phldrT="[Text]" custT="1"/>
      <dgm:spPr>
        <a:solidFill>
          <a:srgbClr val="5489A3"/>
        </a:solidFill>
        <a:ln>
          <a:solidFill>
            <a:srgbClr val="5489A3"/>
          </a:solidFill>
        </a:ln>
      </dgm:spPr>
      <dgm:t>
        <a:bodyPr/>
        <a:lstStyle/>
        <a:p>
          <a:r>
            <a:rPr lang="en-US" sz="2000" dirty="0">
              <a:latin typeface="Arial" panose="020B0604020202020204" pitchFamily="34" charset="0"/>
              <a:cs typeface="Arial" panose="020B0604020202020204" pitchFamily="34" charset="0"/>
            </a:rPr>
            <a:t>Acceptable hold periods and volatility triggers</a:t>
          </a:r>
        </a:p>
      </dgm:t>
    </dgm:pt>
    <dgm:pt modelId="{C1F1867F-5DFF-480D-B16C-D87AD0906347}" type="parTrans" cxnId="{C97E506C-ECE0-40D3-8BD5-A8B2AE917D98}">
      <dgm:prSet/>
      <dgm:spPr/>
      <dgm:t>
        <a:bodyPr/>
        <a:lstStyle/>
        <a:p>
          <a:endParaRPr lang="en-US" sz="1600">
            <a:latin typeface="Arial" panose="020B0604020202020204" pitchFamily="34" charset="0"/>
            <a:cs typeface="Arial" panose="020B0604020202020204" pitchFamily="34" charset="0"/>
          </a:endParaRPr>
        </a:p>
      </dgm:t>
    </dgm:pt>
    <dgm:pt modelId="{094C379D-8CD9-4557-A853-33DEB265D769}" type="sibTrans" cxnId="{C97E506C-ECE0-40D3-8BD5-A8B2AE917D98}">
      <dgm:prSet/>
      <dgm:spPr/>
      <dgm:t>
        <a:bodyPr/>
        <a:lstStyle/>
        <a:p>
          <a:endParaRPr lang="en-US" sz="1600">
            <a:latin typeface="Arial" panose="020B0604020202020204" pitchFamily="34" charset="0"/>
            <a:cs typeface="Arial" panose="020B0604020202020204" pitchFamily="34" charset="0"/>
          </a:endParaRPr>
        </a:p>
      </dgm:t>
    </dgm:pt>
    <dgm:pt modelId="{1D8D50F8-EE01-4E78-802B-5E8F40FD9879}">
      <dgm:prSet phldrT="[Text]" custT="1"/>
      <dgm:spPr>
        <a:solidFill>
          <a:srgbClr val="5489A3"/>
        </a:solidFill>
        <a:ln>
          <a:solidFill>
            <a:srgbClr val="5489A3"/>
          </a:solidFill>
        </a:ln>
      </dgm:spPr>
      <dgm:t>
        <a:bodyPr/>
        <a:lstStyle/>
        <a:p>
          <a:r>
            <a:rPr lang="en-US" sz="2000" dirty="0">
              <a:latin typeface="Arial" panose="020B0604020202020204" pitchFamily="34" charset="0"/>
              <a:cs typeface="Arial" panose="020B0604020202020204" pitchFamily="34" charset="0"/>
            </a:rPr>
            <a:t>Convert immediately</a:t>
          </a:r>
        </a:p>
      </dgm:t>
    </dgm:pt>
    <dgm:pt modelId="{6D99453D-9934-4A38-988A-4B6089429F93}" type="parTrans" cxnId="{7559861D-FC82-46A0-972D-634DD00D3F73}">
      <dgm:prSet/>
      <dgm:spPr/>
      <dgm:t>
        <a:bodyPr/>
        <a:lstStyle/>
        <a:p>
          <a:endParaRPr lang="en-US" sz="1600">
            <a:latin typeface="Arial" panose="020B0604020202020204" pitchFamily="34" charset="0"/>
            <a:cs typeface="Arial" panose="020B0604020202020204" pitchFamily="34" charset="0"/>
          </a:endParaRPr>
        </a:p>
      </dgm:t>
    </dgm:pt>
    <dgm:pt modelId="{31499CEC-E88E-4EE9-9D7C-D1F763274292}" type="sibTrans" cxnId="{7559861D-FC82-46A0-972D-634DD00D3F73}">
      <dgm:prSet/>
      <dgm:spPr/>
      <dgm:t>
        <a:bodyPr/>
        <a:lstStyle/>
        <a:p>
          <a:endParaRPr lang="en-US" sz="1600">
            <a:latin typeface="Arial" panose="020B0604020202020204" pitchFamily="34" charset="0"/>
            <a:cs typeface="Arial" panose="020B0604020202020204" pitchFamily="34" charset="0"/>
          </a:endParaRPr>
        </a:p>
      </dgm:t>
    </dgm:pt>
    <dgm:pt modelId="{C6FCF09A-1008-4AE2-B0C2-3C8EE4AD4E49}">
      <dgm:prSet phldrT="[Text]" custT="1"/>
      <dgm:spPr>
        <a:solidFill>
          <a:srgbClr val="89B2C4"/>
        </a:solidFill>
        <a:ln>
          <a:solidFill>
            <a:srgbClr val="89B2C4"/>
          </a:solidFill>
        </a:ln>
      </dgm:spPr>
      <dgm:t>
        <a:bodyPr/>
        <a:lstStyle/>
        <a:p>
          <a:r>
            <a:rPr lang="en-US" sz="2000" dirty="0">
              <a:latin typeface="Arial" panose="020B0604020202020204" pitchFamily="34" charset="0"/>
              <a:cs typeface="Arial" panose="020B0604020202020204" pitchFamily="34" charset="0"/>
            </a:rPr>
            <a:t>Hot or cold wallet?</a:t>
          </a:r>
        </a:p>
      </dgm:t>
    </dgm:pt>
    <dgm:pt modelId="{DD746742-0F6D-44F2-BEE3-F15FFF5B3F51}" type="parTrans" cxnId="{7F544039-C81A-407D-AC22-098247DC4E03}">
      <dgm:prSet/>
      <dgm:spPr/>
      <dgm:t>
        <a:bodyPr/>
        <a:lstStyle/>
        <a:p>
          <a:endParaRPr lang="en-US" sz="1600">
            <a:latin typeface="Arial" panose="020B0604020202020204" pitchFamily="34" charset="0"/>
            <a:cs typeface="Arial" panose="020B0604020202020204" pitchFamily="34" charset="0"/>
          </a:endParaRPr>
        </a:p>
      </dgm:t>
    </dgm:pt>
    <dgm:pt modelId="{704BB4C6-69BC-427E-B87B-57B76058D0E2}" type="sibTrans" cxnId="{7F544039-C81A-407D-AC22-098247DC4E03}">
      <dgm:prSet/>
      <dgm:spPr/>
      <dgm:t>
        <a:bodyPr/>
        <a:lstStyle/>
        <a:p>
          <a:endParaRPr lang="en-US" sz="1600">
            <a:latin typeface="Arial" panose="020B0604020202020204" pitchFamily="34" charset="0"/>
            <a:cs typeface="Arial" panose="020B0604020202020204" pitchFamily="34" charset="0"/>
          </a:endParaRPr>
        </a:p>
      </dgm:t>
    </dgm:pt>
    <dgm:pt modelId="{5DA879FE-84F4-46CB-8BD2-F3B3D12E62A5}">
      <dgm:prSet phldrT="[Text]" custT="1"/>
      <dgm:spPr>
        <a:solidFill>
          <a:srgbClr val="89B2C4"/>
        </a:solidFill>
        <a:ln>
          <a:solidFill>
            <a:srgbClr val="89B2C4"/>
          </a:solidFill>
        </a:ln>
      </dgm:spPr>
      <dgm:t>
        <a:bodyPr/>
        <a:lstStyle/>
        <a:p>
          <a:r>
            <a:rPr lang="en-US" sz="2000" dirty="0">
              <a:latin typeface="Arial" panose="020B0604020202020204" pitchFamily="34" charset="0"/>
              <a:cs typeface="Arial" panose="020B0604020202020204" pitchFamily="34" charset="0"/>
            </a:rPr>
            <a:t>SOC 1/2  Reports</a:t>
          </a:r>
        </a:p>
      </dgm:t>
    </dgm:pt>
    <dgm:pt modelId="{B4675D2B-EE7F-461D-AE68-1A6E69A3DFEA}" type="parTrans" cxnId="{028EFB7E-25CC-49E8-8DD5-B240A0582CCF}">
      <dgm:prSet/>
      <dgm:spPr/>
      <dgm:t>
        <a:bodyPr/>
        <a:lstStyle/>
        <a:p>
          <a:endParaRPr lang="en-US" sz="1600">
            <a:latin typeface="Arial" panose="020B0604020202020204" pitchFamily="34" charset="0"/>
            <a:cs typeface="Arial" panose="020B0604020202020204" pitchFamily="34" charset="0"/>
          </a:endParaRPr>
        </a:p>
      </dgm:t>
    </dgm:pt>
    <dgm:pt modelId="{06F52419-E1A4-4E85-B2F7-2CE1D3415F4D}" type="sibTrans" cxnId="{028EFB7E-25CC-49E8-8DD5-B240A0582CCF}">
      <dgm:prSet/>
      <dgm:spPr/>
      <dgm:t>
        <a:bodyPr/>
        <a:lstStyle/>
        <a:p>
          <a:endParaRPr lang="en-US" sz="1600">
            <a:latin typeface="Arial" panose="020B0604020202020204" pitchFamily="34" charset="0"/>
            <a:cs typeface="Arial" panose="020B0604020202020204" pitchFamily="34" charset="0"/>
          </a:endParaRPr>
        </a:p>
      </dgm:t>
    </dgm:pt>
    <dgm:pt modelId="{06AD00C6-9199-468D-97A7-BF974B609FC3}">
      <dgm:prSet phldrT="[Text]" custT="1"/>
      <dgm:spPr>
        <a:solidFill>
          <a:srgbClr val="89B2C4"/>
        </a:solidFill>
        <a:ln>
          <a:solidFill>
            <a:srgbClr val="89B2C4"/>
          </a:solidFill>
        </a:ln>
      </dgm:spPr>
      <dgm:t>
        <a:bodyPr/>
        <a:lstStyle/>
        <a:p>
          <a:r>
            <a:rPr lang="en-US" sz="2000" dirty="0">
              <a:latin typeface="Arial" panose="020B0604020202020204" pitchFamily="34" charset="0"/>
              <a:cs typeface="Arial" panose="020B0604020202020204" pitchFamily="34" charset="0"/>
            </a:rPr>
            <a:t>Two-Factor Authentication</a:t>
          </a:r>
        </a:p>
      </dgm:t>
    </dgm:pt>
    <dgm:pt modelId="{F0F21A0E-F9FE-4F91-922E-F62B859B68DF}" type="parTrans" cxnId="{EC18BC1F-0C85-4913-B6B3-B52138EE031E}">
      <dgm:prSet/>
      <dgm:spPr/>
      <dgm:t>
        <a:bodyPr/>
        <a:lstStyle/>
        <a:p>
          <a:endParaRPr lang="en-US" sz="1600">
            <a:latin typeface="Arial" panose="020B0604020202020204" pitchFamily="34" charset="0"/>
            <a:cs typeface="Arial" panose="020B0604020202020204" pitchFamily="34" charset="0"/>
          </a:endParaRPr>
        </a:p>
      </dgm:t>
    </dgm:pt>
    <dgm:pt modelId="{F46ADE05-6C7E-4438-A96B-E1442363F001}" type="sibTrans" cxnId="{EC18BC1F-0C85-4913-B6B3-B52138EE031E}">
      <dgm:prSet/>
      <dgm:spPr/>
      <dgm:t>
        <a:bodyPr/>
        <a:lstStyle/>
        <a:p>
          <a:endParaRPr lang="en-US" sz="1600">
            <a:latin typeface="Arial" panose="020B0604020202020204" pitchFamily="34" charset="0"/>
            <a:cs typeface="Arial" panose="020B0604020202020204" pitchFamily="34" charset="0"/>
          </a:endParaRPr>
        </a:p>
      </dgm:t>
    </dgm:pt>
    <dgm:pt modelId="{4DE389D6-772C-4B63-9E37-BA1692093BF2}">
      <dgm:prSet phldrT="[Text]" custT="1"/>
      <dgm:spPr>
        <a:solidFill>
          <a:srgbClr val="89B2C4"/>
        </a:solidFill>
        <a:ln>
          <a:solidFill>
            <a:srgbClr val="89B2C4"/>
          </a:solidFill>
        </a:ln>
      </dgm:spPr>
      <dgm:t>
        <a:bodyPr/>
        <a:lstStyle/>
        <a:p>
          <a:r>
            <a:rPr lang="en-US" sz="2000" dirty="0">
              <a:latin typeface="Arial" panose="020B0604020202020204" pitchFamily="34" charset="0"/>
              <a:cs typeface="Arial" panose="020B0604020202020204" pitchFamily="34" charset="0"/>
            </a:rPr>
            <a:t>Who has access?</a:t>
          </a:r>
        </a:p>
      </dgm:t>
    </dgm:pt>
    <dgm:pt modelId="{2F5E286F-2306-463E-9781-925AA29B9846}" type="parTrans" cxnId="{2D4ADEA8-2E07-4C5F-8DCF-CA0227F7DE75}">
      <dgm:prSet/>
      <dgm:spPr/>
      <dgm:t>
        <a:bodyPr/>
        <a:lstStyle/>
        <a:p>
          <a:endParaRPr lang="en-US" sz="1600">
            <a:latin typeface="Arial" panose="020B0604020202020204" pitchFamily="34" charset="0"/>
            <a:cs typeface="Arial" panose="020B0604020202020204" pitchFamily="34" charset="0"/>
          </a:endParaRPr>
        </a:p>
      </dgm:t>
    </dgm:pt>
    <dgm:pt modelId="{5D42DD62-CE07-47D3-A6E4-5DFE95D423C2}" type="sibTrans" cxnId="{2D4ADEA8-2E07-4C5F-8DCF-CA0227F7DE75}">
      <dgm:prSet/>
      <dgm:spPr/>
      <dgm:t>
        <a:bodyPr/>
        <a:lstStyle/>
        <a:p>
          <a:endParaRPr lang="en-US" sz="1600">
            <a:latin typeface="Arial" panose="020B0604020202020204" pitchFamily="34" charset="0"/>
            <a:cs typeface="Arial" panose="020B0604020202020204" pitchFamily="34" charset="0"/>
          </a:endParaRPr>
        </a:p>
      </dgm:t>
    </dgm:pt>
    <dgm:pt modelId="{6C35DF87-749E-42AA-8BF9-F5D3DF2D21E1}">
      <dgm:prSet phldrT="[Text]" custT="1"/>
      <dgm:spPr>
        <a:solidFill>
          <a:srgbClr val="89B2C4"/>
        </a:solidFill>
        <a:ln>
          <a:solidFill>
            <a:srgbClr val="89B2C4"/>
          </a:solidFill>
        </a:ln>
      </dgm:spPr>
      <dgm:t>
        <a:bodyPr/>
        <a:lstStyle/>
        <a:p>
          <a:r>
            <a:rPr lang="en-US" sz="2000" dirty="0">
              <a:latin typeface="Arial" panose="020B0604020202020204" pitchFamily="34" charset="0"/>
              <a:cs typeface="Arial" panose="020B0604020202020204" pitchFamily="34" charset="0"/>
            </a:rPr>
            <a:t>Who has access?</a:t>
          </a:r>
        </a:p>
      </dgm:t>
    </dgm:pt>
    <dgm:pt modelId="{D5B54E4E-E8C3-456D-ADAD-7AFCD853AF83}" type="parTrans" cxnId="{517C6FD0-891B-4168-8B1D-6539CE3106D4}">
      <dgm:prSet/>
      <dgm:spPr/>
      <dgm:t>
        <a:bodyPr/>
        <a:lstStyle/>
        <a:p>
          <a:endParaRPr lang="en-US" sz="1600">
            <a:latin typeface="Arial" panose="020B0604020202020204" pitchFamily="34" charset="0"/>
            <a:cs typeface="Arial" panose="020B0604020202020204" pitchFamily="34" charset="0"/>
          </a:endParaRPr>
        </a:p>
      </dgm:t>
    </dgm:pt>
    <dgm:pt modelId="{9F691658-C96F-4592-8F6D-64EC358C9B50}" type="sibTrans" cxnId="{517C6FD0-891B-4168-8B1D-6539CE3106D4}">
      <dgm:prSet/>
      <dgm:spPr/>
      <dgm:t>
        <a:bodyPr/>
        <a:lstStyle/>
        <a:p>
          <a:endParaRPr lang="en-US" sz="1600">
            <a:latin typeface="Arial" panose="020B0604020202020204" pitchFamily="34" charset="0"/>
            <a:cs typeface="Arial" panose="020B0604020202020204" pitchFamily="34" charset="0"/>
          </a:endParaRPr>
        </a:p>
      </dgm:t>
    </dgm:pt>
    <dgm:pt modelId="{959E53A1-628B-4277-B197-43F5AF5105ED}">
      <dgm:prSet phldrT="[Text]" custT="1"/>
      <dgm:spPr>
        <a:solidFill>
          <a:srgbClr val="5489A3"/>
        </a:solidFill>
        <a:ln>
          <a:solidFill>
            <a:srgbClr val="5489A3"/>
          </a:solidFill>
        </a:ln>
      </dgm:spPr>
      <dgm:t>
        <a:bodyPr/>
        <a:lstStyle/>
        <a:p>
          <a:r>
            <a:rPr lang="en-US" sz="2000" dirty="0">
              <a:latin typeface="Arial" panose="020B0604020202020204" pitchFamily="34" charset="0"/>
              <a:cs typeface="Arial" panose="020B0604020202020204" pitchFamily="34" charset="0"/>
            </a:rPr>
            <a:t>Who is approved to direct trading/transactions?</a:t>
          </a:r>
        </a:p>
      </dgm:t>
    </dgm:pt>
    <dgm:pt modelId="{C0FB4DBF-CE98-438C-AE98-191FE0F54258}" type="parTrans" cxnId="{F5971EE3-A482-4527-8718-42365A498303}">
      <dgm:prSet/>
      <dgm:spPr/>
      <dgm:t>
        <a:bodyPr/>
        <a:lstStyle/>
        <a:p>
          <a:endParaRPr lang="en-US" sz="1600">
            <a:latin typeface="Arial" panose="020B0604020202020204" pitchFamily="34" charset="0"/>
            <a:cs typeface="Arial" panose="020B0604020202020204" pitchFamily="34" charset="0"/>
          </a:endParaRPr>
        </a:p>
      </dgm:t>
    </dgm:pt>
    <dgm:pt modelId="{5C4A2F75-9A0B-4854-8F6C-E2BEBD6846C3}" type="sibTrans" cxnId="{F5971EE3-A482-4527-8718-42365A498303}">
      <dgm:prSet/>
      <dgm:spPr/>
      <dgm:t>
        <a:bodyPr/>
        <a:lstStyle/>
        <a:p>
          <a:endParaRPr lang="en-US" sz="1600">
            <a:latin typeface="Arial" panose="020B0604020202020204" pitchFamily="34" charset="0"/>
            <a:cs typeface="Arial" panose="020B0604020202020204" pitchFamily="34" charset="0"/>
          </a:endParaRPr>
        </a:p>
      </dgm:t>
    </dgm:pt>
    <dgm:pt modelId="{8F3D687E-90DB-46FB-BDDB-96AFB71DF6DF}">
      <dgm:prSet phldrT="[Text]" custT="1"/>
      <dgm:spPr>
        <a:solidFill>
          <a:srgbClr val="34657F"/>
        </a:solidFill>
        <a:ln>
          <a:solidFill>
            <a:srgbClr val="34657F"/>
          </a:solidFill>
        </a:ln>
      </dgm:spPr>
      <dgm:t>
        <a:bodyPr/>
        <a:lstStyle/>
        <a:p>
          <a:r>
            <a:rPr lang="en-US" sz="2000" dirty="0">
              <a:latin typeface="Arial" panose="020B0604020202020204" pitchFamily="34" charset="0"/>
              <a:cs typeface="Arial" panose="020B0604020202020204" pitchFamily="34" charset="0"/>
            </a:rPr>
            <a:t>How will you record &amp; reconcile the FMV of gift received?</a:t>
          </a:r>
        </a:p>
      </dgm:t>
    </dgm:pt>
    <dgm:pt modelId="{3F7655C2-5FA9-4C54-AD74-6395853229A9}" type="parTrans" cxnId="{52EE2221-9A35-4C53-8523-8DD2F8550A86}">
      <dgm:prSet/>
      <dgm:spPr/>
      <dgm:t>
        <a:bodyPr/>
        <a:lstStyle/>
        <a:p>
          <a:endParaRPr lang="en-US" sz="1600">
            <a:latin typeface="Arial" panose="020B0604020202020204" pitchFamily="34" charset="0"/>
            <a:cs typeface="Arial" panose="020B0604020202020204" pitchFamily="34" charset="0"/>
          </a:endParaRPr>
        </a:p>
      </dgm:t>
    </dgm:pt>
    <dgm:pt modelId="{277C943B-FDC6-44B0-88A8-94B590C37F20}" type="sibTrans" cxnId="{52EE2221-9A35-4C53-8523-8DD2F8550A86}">
      <dgm:prSet/>
      <dgm:spPr/>
      <dgm:t>
        <a:bodyPr/>
        <a:lstStyle/>
        <a:p>
          <a:endParaRPr lang="en-US" sz="1600">
            <a:latin typeface="Arial" panose="020B0604020202020204" pitchFamily="34" charset="0"/>
            <a:cs typeface="Arial" panose="020B0604020202020204" pitchFamily="34" charset="0"/>
          </a:endParaRPr>
        </a:p>
      </dgm:t>
    </dgm:pt>
    <dgm:pt modelId="{3D9D2F4B-E977-49ED-B895-D3FC6A06DC39}">
      <dgm:prSet phldrT="[Text]" custT="1"/>
      <dgm:spPr>
        <a:solidFill>
          <a:srgbClr val="34657F"/>
        </a:solidFill>
        <a:ln>
          <a:solidFill>
            <a:srgbClr val="34657F"/>
          </a:solidFill>
        </a:ln>
      </dgm:spPr>
      <dgm:t>
        <a:bodyPr/>
        <a:lstStyle/>
        <a:p>
          <a:r>
            <a:rPr lang="en-US" sz="2000" dirty="0">
              <a:latin typeface="Arial" panose="020B0604020202020204" pitchFamily="34" charset="0"/>
              <a:cs typeface="Arial" panose="020B0604020202020204" pitchFamily="34" charset="0"/>
            </a:rPr>
            <a:t>Roll forward controls</a:t>
          </a:r>
        </a:p>
      </dgm:t>
    </dgm:pt>
    <dgm:pt modelId="{28773AEA-7F5F-46ED-B656-14E44A32C569}" type="parTrans" cxnId="{C88600EB-AFA8-42B0-9438-BC7F417649F2}">
      <dgm:prSet/>
      <dgm:spPr/>
      <dgm:t>
        <a:bodyPr/>
        <a:lstStyle/>
        <a:p>
          <a:endParaRPr lang="en-US" sz="1600">
            <a:latin typeface="Arial" panose="020B0604020202020204" pitchFamily="34" charset="0"/>
            <a:cs typeface="Arial" panose="020B0604020202020204" pitchFamily="34" charset="0"/>
          </a:endParaRPr>
        </a:p>
      </dgm:t>
    </dgm:pt>
    <dgm:pt modelId="{792FD925-BC2A-4C61-906B-9CB815B10049}" type="sibTrans" cxnId="{C88600EB-AFA8-42B0-9438-BC7F417649F2}">
      <dgm:prSet/>
      <dgm:spPr/>
      <dgm:t>
        <a:bodyPr/>
        <a:lstStyle/>
        <a:p>
          <a:endParaRPr lang="en-US" sz="1600">
            <a:latin typeface="Arial" panose="020B0604020202020204" pitchFamily="34" charset="0"/>
            <a:cs typeface="Arial" panose="020B0604020202020204" pitchFamily="34" charset="0"/>
          </a:endParaRPr>
        </a:p>
      </dgm:t>
    </dgm:pt>
    <dgm:pt modelId="{301F22C5-434A-4D41-900F-D37A2A5EE98F}">
      <dgm:prSet phldrT="[Text]" custT="1"/>
      <dgm:spPr>
        <a:solidFill>
          <a:srgbClr val="34657F"/>
        </a:solidFill>
        <a:ln>
          <a:solidFill>
            <a:srgbClr val="34657F"/>
          </a:solidFill>
        </a:ln>
      </dgm:spPr>
      <dgm:t>
        <a:bodyPr/>
        <a:lstStyle/>
        <a:p>
          <a:r>
            <a:rPr lang="en-US" sz="2000" dirty="0">
              <a:latin typeface="Arial" panose="020B0604020202020204" pitchFamily="34" charset="0"/>
              <a:cs typeface="Arial" panose="020B0604020202020204" pitchFamily="34" charset="0"/>
            </a:rPr>
            <a:t>IRS Form 8282</a:t>
          </a:r>
        </a:p>
      </dgm:t>
    </dgm:pt>
    <dgm:pt modelId="{15A88AEC-F781-48E1-8CDF-E48F9B004598}" type="parTrans" cxnId="{09A48BC8-9FCC-4163-909F-D96D93DF26B7}">
      <dgm:prSet/>
      <dgm:spPr/>
      <dgm:t>
        <a:bodyPr/>
        <a:lstStyle/>
        <a:p>
          <a:endParaRPr lang="en-US" sz="1600">
            <a:latin typeface="Arial" panose="020B0604020202020204" pitchFamily="34" charset="0"/>
            <a:cs typeface="Arial" panose="020B0604020202020204" pitchFamily="34" charset="0"/>
          </a:endParaRPr>
        </a:p>
      </dgm:t>
    </dgm:pt>
    <dgm:pt modelId="{CB8DB8D3-CB53-4E35-89DC-8E5D53E6B093}" type="sibTrans" cxnId="{09A48BC8-9FCC-4163-909F-D96D93DF26B7}">
      <dgm:prSet/>
      <dgm:spPr/>
      <dgm:t>
        <a:bodyPr/>
        <a:lstStyle/>
        <a:p>
          <a:endParaRPr lang="en-US" sz="1600">
            <a:latin typeface="Arial" panose="020B0604020202020204" pitchFamily="34" charset="0"/>
            <a:cs typeface="Arial" panose="020B0604020202020204" pitchFamily="34" charset="0"/>
          </a:endParaRPr>
        </a:p>
      </dgm:t>
    </dgm:pt>
    <dgm:pt modelId="{F0F631CD-DB75-4446-A6BB-0F7162850C3F}">
      <dgm:prSet phldrT="[Text]" custT="1"/>
      <dgm:spPr>
        <a:solidFill>
          <a:srgbClr val="89B2C4"/>
        </a:solidFill>
        <a:ln>
          <a:solidFill>
            <a:srgbClr val="89B2C4"/>
          </a:solidFill>
        </a:ln>
      </dgm:spPr>
      <dgm:t>
        <a:bodyPr/>
        <a:lstStyle/>
        <a:p>
          <a:r>
            <a:rPr lang="en-US" sz="2000" dirty="0">
              <a:latin typeface="Arial" panose="020B0604020202020204" pitchFamily="34" charset="0"/>
              <a:cs typeface="Arial" panose="020B0604020202020204" pitchFamily="34" charset="0"/>
            </a:rPr>
            <a:t>Multi-signature wallet?</a:t>
          </a:r>
        </a:p>
      </dgm:t>
    </dgm:pt>
    <dgm:pt modelId="{C52F7041-033B-44D9-B181-1C3121AC5243}" type="parTrans" cxnId="{3810F02E-188C-4687-990E-8DAF8164FCB3}">
      <dgm:prSet/>
      <dgm:spPr/>
      <dgm:t>
        <a:bodyPr/>
        <a:lstStyle/>
        <a:p>
          <a:endParaRPr lang="en-US" sz="1600">
            <a:latin typeface="Arial" panose="020B0604020202020204" pitchFamily="34" charset="0"/>
            <a:cs typeface="Arial" panose="020B0604020202020204" pitchFamily="34" charset="0"/>
          </a:endParaRPr>
        </a:p>
      </dgm:t>
    </dgm:pt>
    <dgm:pt modelId="{3FBA4DCD-C632-4D69-804C-E76517F78F12}" type="sibTrans" cxnId="{3810F02E-188C-4687-990E-8DAF8164FCB3}">
      <dgm:prSet/>
      <dgm:spPr/>
      <dgm:t>
        <a:bodyPr/>
        <a:lstStyle/>
        <a:p>
          <a:endParaRPr lang="en-US" sz="1600">
            <a:latin typeface="Arial" panose="020B0604020202020204" pitchFamily="34" charset="0"/>
            <a:cs typeface="Arial" panose="020B0604020202020204" pitchFamily="34" charset="0"/>
          </a:endParaRPr>
        </a:p>
      </dgm:t>
    </dgm:pt>
    <dgm:pt modelId="{D919CEC9-8F9A-4414-8D9D-85129AB0AAEC}">
      <dgm:prSet phldrT="[Text]" custT="1"/>
      <dgm:spPr/>
      <dgm:t>
        <a:bodyPr/>
        <a:lstStyle/>
        <a:p>
          <a:r>
            <a:rPr lang="en-US" sz="2000" dirty="0">
              <a:latin typeface="Arial" panose="020B0604020202020204" pitchFamily="34" charset="0"/>
              <a:cs typeface="Arial" panose="020B0604020202020204" pitchFamily="34" charset="0"/>
            </a:rPr>
            <a:t>Record Retention Policy</a:t>
          </a:r>
        </a:p>
      </dgm:t>
    </dgm:pt>
    <dgm:pt modelId="{4E08498E-2925-4721-8A6D-50A8C0E93FFE}" type="parTrans" cxnId="{F94455F1-2FA8-45E7-9807-ADB10BDF58BF}">
      <dgm:prSet/>
      <dgm:spPr/>
      <dgm:t>
        <a:bodyPr/>
        <a:lstStyle/>
        <a:p>
          <a:endParaRPr lang="en-US" sz="1600">
            <a:latin typeface="Arial" panose="020B0604020202020204" pitchFamily="34" charset="0"/>
            <a:cs typeface="Arial" panose="020B0604020202020204" pitchFamily="34" charset="0"/>
          </a:endParaRPr>
        </a:p>
      </dgm:t>
    </dgm:pt>
    <dgm:pt modelId="{91ED8848-5E0F-417C-A040-7B4BB2F006BB}" type="sibTrans" cxnId="{F94455F1-2FA8-45E7-9807-ADB10BDF58BF}">
      <dgm:prSet/>
      <dgm:spPr/>
      <dgm:t>
        <a:bodyPr/>
        <a:lstStyle/>
        <a:p>
          <a:endParaRPr lang="en-US" sz="1600">
            <a:latin typeface="Arial" panose="020B0604020202020204" pitchFamily="34" charset="0"/>
            <a:cs typeface="Arial" panose="020B0604020202020204" pitchFamily="34" charset="0"/>
          </a:endParaRPr>
        </a:p>
      </dgm:t>
    </dgm:pt>
    <dgm:pt modelId="{9CE422CF-8051-4AD3-A971-884942AA10C3}">
      <dgm:prSet phldrT="[Text]" custT="1"/>
      <dgm:spPr>
        <a:solidFill>
          <a:srgbClr val="89B2C4"/>
        </a:solidFill>
        <a:ln>
          <a:solidFill>
            <a:srgbClr val="89B2C4"/>
          </a:solidFill>
        </a:ln>
      </dgm:spPr>
      <dgm:t>
        <a:bodyPr/>
        <a:lstStyle/>
        <a:p>
          <a:r>
            <a:rPr lang="en-US" sz="2000" dirty="0">
              <a:latin typeface="Arial" panose="020B0604020202020204" pitchFamily="34" charset="0"/>
              <a:cs typeface="Arial" panose="020B0604020202020204" pitchFamily="34" charset="0"/>
            </a:rPr>
            <a:t>Types of Assets to Accept</a:t>
          </a:r>
        </a:p>
      </dgm:t>
    </dgm:pt>
    <dgm:pt modelId="{0ECA51BD-295A-4AF4-AF4C-3992DFBDF67B}" type="parTrans" cxnId="{5878E7DA-AC03-4233-AF85-85641B1B0BA2}">
      <dgm:prSet/>
      <dgm:spPr/>
      <dgm:t>
        <a:bodyPr/>
        <a:lstStyle/>
        <a:p>
          <a:endParaRPr lang="en-US" sz="1600">
            <a:latin typeface="Arial" panose="020B0604020202020204" pitchFamily="34" charset="0"/>
            <a:cs typeface="Arial" panose="020B0604020202020204" pitchFamily="34" charset="0"/>
          </a:endParaRPr>
        </a:p>
      </dgm:t>
    </dgm:pt>
    <dgm:pt modelId="{B3896B2B-A3B5-4CDD-A576-46A5117F3884}" type="sibTrans" cxnId="{5878E7DA-AC03-4233-AF85-85641B1B0BA2}">
      <dgm:prSet/>
      <dgm:spPr/>
      <dgm:t>
        <a:bodyPr/>
        <a:lstStyle/>
        <a:p>
          <a:endParaRPr lang="en-US" sz="1600">
            <a:latin typeface="Arial" panose="020B0604020202020204" pitchFamily="34" charset="0"/>
            <a:cs typeface="Arial" panose="020B0604020202020204" pitchFamily="34" charset="0"/>
          </a:endParaRPr>
        </a:p>
      </dgm:t>
    </dgm:pt>
    <dgm:pt modelId="{688DC930-8AA4-446E-B731-81C9BF97FB51}" type="pres">
      <dgm:prSet presAssocID="{E0273655-FB23-45B3-A362-982BBCEED0AB}" presName="Name0" presStyleCnt="0">
        <dgm:presLayoutVars>
          <dgm:dir/>
          <dgm:animLvl val="lvl"/>
          <dgm:resizeHandles val="exact"/>
        </dgm:presLayoutVars>
      </dgm:prSet>
      <dgm:spPr/>
    </dgm:pt>
    <dgm:pt modelId="{F52E0C6D-9FC1-4D7A-9C62-6EAC4FE0B396}" type="pres">
      <dgm:prSet presAssocID="{006E60AC-5CD2-4A6B-A5A9-29452236C797}" presName="linNode" presStyleCnt="0"/>
      <dgm:spPr/>
    </dgm:pt>
    <dgm:pt modelId="{F851B40C-211C-4954-B158-332B5101F3D1}" type="pres">
      <dgm:prSet presAssocID="{006E60AC-5CD2-4A6B-A5A9-29452236C797}" presName="parTx" presStyleLbl="revTx" presStyleIdx="0" presStyleCnt="3">
        <dgm:presLayoutVars>
          <dgm:chMax val="1"/>
          <dgm:bulletEnabled val="1"/>
        </dgm:presLayoutVars>
      </dgm:prSet>
      <dgm:spPr/>
    </dgm:pt>
    <dgm:pt modelId="{38A431FD-5645-4986-AB28-564F8426E591}" type="pres">
      <dgm:prSet presAssocID="{006E60AC-5CD2-4A6B-A5A9-29452236C797}" presName="bracket" presStyleLbl="parChTrans1D1" presStyleIdx="0" presStyleCnt="3"/>
      <dgm:spPr/>
    </dgm:pt>
    <dgm:pt modelId="{96464BE6-AFFB-4838-A8CE-DF33B0A2387C}" type="pres">
      <dgm:prSet presAssocID="{006E60AC-5CD2-4A6B-A5A9-29452236C797}" presName="spH" presStyleCnt="0"/>
      <dgm:spPr/>
    </dgm:pt>
    <dgm:pt modelId="{7989CD7C-E57C-4F18-82C9-0946DF07D797}" type="pres">
      <dgm:prSet presAssocID="{006E60AC-5CD2-4A6B-A5A9-29452236C797}" presName="desTx" presStyleLbl="node1" presStyleIdx="0" presStyleCnt="3">
        <dgm:presLayoutVars>
          <dgm:bulletEnabled val="1"/>
        </dgm:presLayoutVars>
      </dgm:prSet>
      <dgm:spPr/>
    </dgm:pt>
    <dgm:pt modelId="{291861BF-A553-4D67-85E1-F33A28F3C320}" type="pres">
      <dgm:prSet presAssocID="{A3DA2EF7-C807-42C0-8BD6-1E2858A83E2C}" presName="spV" presStyleCnt="0"/>
      <dgm:spPr/>
    </dgm:pt>
    <dgm:pt modelId="{8728726D-58A8-463F-B17B-580CD2CE5DEC}" type="pres">
      <dgm:prSet presAssocID="{554CB6D0-35D6-46C0-9EDB-DA8913525999}" presName="linNode" presStyleCnt="0"/>
      <dgm:spPr/>
    </dgm:pt>
    <dgm:pt modelId="{07FE2E5E-0E42-4F83-AA80-A864FE406525}" type="pres">
      <dgm:prSet presAssocID="{554CB6D0-35D6-46C0-9EDB-DA8913525999}" presName="parTx" presStyleLbl="revTx" presStyleIdx="1" presStyleCnt="3">
        <dgm:presLayoutVars>
          <dgm:chMax val="1"/>
          <dgm:bulletEnabled val="1"/>
        </dgm:presLayoutVars>
      </dgm:prSet>
      <dgm:spPr/>
    </dgm:pt>
    <dgm:pt modelId="{32D69C52-627D-4181-8BD9-A99719093AAD}" type="pres">
      <dgm:prSet presAssocID="{554CB6D0-35D6-46C0-9EDB-DA8913525999}" presName="bracket" presStyleLbl="parChTrans1D1" presStyleIdx="1" presStyleCnt="3"/>
      <dgm:spPr/>
    </dgm:pt>
    <dgm:pt modelId="{0F05662C-3D5F-4F3D-97C0-737F1CA5D013}" type="pres">
      <dgm:prSet presAssocID="{554CB6D0-35D6-46C0-9EDB-DA8913525999}" presName="spH" presStyleCnt="0"/>
      <dgm:spPr/>
    </dgm:pt>
    <dgm:pt modelId="{962E4075-FD2C-4601-A84C-408337F24D5F}" type="pres">
      <dgm:prSet presAssocID="{554CB6D0-35D6-46C0-9EDB-DA8913525999}" presName="desTx" presStyleLbl="node1" presStyleIdx="1" presStyleCnt="3">
        <dgm:presLayoutVars>
          <dgm:bulletEnabled val="1"/>
        </dgm:presLayoutVars>
      </dgm:prSet>
      <dgm:spPr/>
    </dgm:pt>
    <dgm:pt modelId="{CFC5A813-9AF8-4D3B-80C0-790DB61D9BCA}" type="pres">
      <dgm:prSet presAssocID="{A5E0E339-D099-40FD-87BE-F47EE35CAF38}" presName="spV" presStyleCnt="0"/>
      <dgm:spPr/>
    </dgm:pt>
    <dgm:pt modelId="{231CF2D9-EDE5-4ED8-845B-8F9B3A18899F}" type="pres">
      <dgm:prSet presAssocID="{D919CEC9-8F9A-4414-8D9D-85129AB0AAEC}" presName="linNode" presStyleCnt="0"/>
      <dgm:spPr/>
    </dgm:pt>
    <dgm:pt modelId="{14453081-07F8-4A16-8B5E-9008D3235BF8}" type="pres">
      <dgm:prSet presAssocID="{D919CEC9-8F9A-4414-8D9D-85129AB0AAEC}" presName="parTx" presStyleLbl="revTx" presStyleIdx="2" presStyleCnt="3">
        <dgm:presLayoutVars>
          <dgm:chMax val="1"/>
          <dgm:bulletEnabled val="1"/>
        </dgm:presLayoutVars>
      </dgm:prSet>
      <dgm:spPr/>
    </dgm:pt>
    <dgm:pt modelId="{6078DCA7-81C7-4E52-9EB3-6540A24B10ED}" type="pres">
      <dgm:prSet presAssocID="{D919CEC9-8F9A-4414-8D9D-85129AB0AAEC}" presName="bracket" presStyleLbl="parChTrans1D1" presStyleIdx="2" presStyleCnt="3"/>
      <dgm:spPr/>
    </dgm:pt>
    <dgm:pt modelId="{A2C83536-052B-40E8-93CC-40451C588985}" type="pres">
      <dgm:prSet presAssocID="{D919CEC9-8F9A-4414-8D9D-85129AB0AAEC}" presName="spH" presStyleCnt="0"/>
      <dgm:spPr/>
    </dgm:pt>
    <dgm:pt modelId="{D632843F-D5E2-4498-99CE-35F037B82938}" type="pres">
      <dgm:prSet presAssocID="{D919CEC9-8F9A-4414-8D9D-85129AB0AAEC}" presName="desTx" presStyleLbl="node1" presStyleIdx="2" presStyleCnt="3">
        <dgm:presLayoutVars>
          <dgm:bulletEnabled val="1"/>
        </dgm:presLayoutVars>
      </dgm:prSet>
      <dgm:spPr/>
    </dgm:pt>
  </dgm:ptLst>
  <dgm:cxnLst>
    <dgm:cxn modelId="{CD36E306-7048-4312-9194-4FF8586B2C1A}" type="presOf" srcId="{D919CEC9-8F9A-4414-8D9D-85129AB0AAEC}" destId="{14453081-07F8-4A16-8B5E-9008D3235BF8}" srcOrd="0" destOrd="0" presId="urn:diagrams.loki3.com/BracketList"/>
    <dgm:cxn modelId="{A57FA90B-3CE0-4EB5-B433-4CD3F5FA9018}" type="presOf" srcId="{9CE422CF-8051-4AD3-A971-884942AA10C3}" destId="{7989CD7C-E57C-4F18-82C9-0946DF07D797}" srcOrd="0" destOrd="8" presId="urn:diagrams.loki3.com/BracketList"/>
    <dgm:cxn modelId="{7559861D-FC82-46A0-972D-634DD00D3F73}" srcId="{554CB6D0-35D6-46C0-9EDB-DA8913525999}" destId="{1D8D50F8-EE01-4E78-802B-5E8F40FD9879}" srcOrd="1" destOrd="0" parTransId="{6D99453D-9934-4A38-988A-4B6089429F93}" sibTransId="{31499CEC-E88E-4EE9-9D7C-D1F763274292}"/>
    <dgm:cxn modelId="{EC18BC1F-0C85-4913-B6B3-B52138EE031E}" srcId="{B8775DF3-B64F-4FC9-8F94-FDD16182759C}" destId="{06AD00C6-9199-468D-97A7-BF974B609FC3}" srcOrd="1" destOrd="0" parTransId="{F0F21A0E-F9FE-4F91-922E-F62B859B68DF}" sibTransId="{F46ADE05-6C7E-4438-A96B-E1442363F001}"/>
    <dgm:cxn modelId="{AD4BF420-5C5D-49F1-9FEE-8B040BA05D08}" type="presOf" srcId="{6C35DF87-749E-42AA-8BF9-F5D3DF2D21E1}" destId="{7989CD7C-E57C-4F18-82C9-0946DF07D797}" srcOrd="0" destOrd="3" presId="urn:diagrams.loki3.com/BracketList"/>
    <dgm:cxn modelId="{52EE2221-9A35-4C53-8523-8DD2F8550A86}" srcId="{D919CEC9-8F9A-4414-8D9D-85129AB0AAEC}" destId="{8F3D687E-90DB-46FB-BDDB-96AFB71DF6DF}" srcOrd="0" destOrd="0" parTransId="{3F7655C2-5FA9-4C54-AD74-6395853229A9}" sibTransId="{277C943B-FDC6-44B0-88A8-94B590C37F20}"/>
    <dgm:cxn modelId="{F27CA326-63FC-4817-A264-55F23335F2EB}" type="presOf" srcId="{12EA6A9C-023E-4F14-AD1E-E511EE92674E}" destId="{962E4075-FD2C-4601-A84C-408337F24D5F}" srcOrd="0" destOrd="0" presId="urn:diagrams.loki3.com/BracketList"/>
    <dgm:cxn modelId="{C95A112A-4354-4C20-A4E1-40610D02C033}" type="presOf" srcId="{5DA879FE-84F4-46CB-8BD2-F3B3D12E62A5}" destId="{7989CD7C-E57C-4F18-82C9-0946DF07D797}" srcOrd="0" destOrd="5" presId="urn:diagrams.loki3.com/BracketList"/>
    <dgm:cxn modelId="{D7B8652A-A755-40F7-BE5B-FB88EA1D43CF}" type="presOf" srcId="{3D9D2F4B-E977-49ED-B895-D3FC6A06DC39}" destId="{D632843F-D5E2-4498-99CE-35F037B82938}" srcOrd="0" destOrd="1" presId="urn:diagrams.loki3.com/BracketList"/>
    <dgm:cxn modelId="{3810F02E-188C-4687-990E-8DAF8164FCB3}" srcId="{2BAD3E7B-69FF-41A4-BD95-D260E3484E01}" destId="{F0F631CD-DB75-4446-A6BB-0F7162850C3F}" srcOrd="1" destOrd="0" parTransId="{C52F7041-033B-44D9-B181-1C3121AC5243}" sibTransId="{3FBA4DCD-C632-4D69-804C-E76517F78F12}"/>
    <dgm:cxn modelId="{97C9C930-7898-41E3-962A-99826A5C93C8}" type="presOf" srcId="{F0F631CD-DB75-4446-A6BB-0F7162850C3F}" destId="{7989CD7C-E57C-4F18-82C9-0946DF07D797}" srcOrd="0" destOrd="2" presId="urn:diagrams.loki3.com/BracketList"/>
    <dgm:cxn modelId="{71936435-95B4-4576-81C3-45095E7A16F0}" type="presOf" srcId="{E0273655-FB23-45B3-A362-982BBCEED0AB}" destId="{688DC930-8AA4-446E-B731-81C9BF97FB51}" srcOrd="0" destOrd="0" presId="urn:diagrams.loki3.com/BracketList"/>
    <dgm:cxn modelId="{7F544039-C81A-407D-AC22-098247DC4E03}" srcId="{2BAD3E7B-69FF-41A4-BD95-D260E3484E01}" destId="{C6FCF09A-1008-4AE2-B0C2-3C8EE4AD4E49}" srcOrd="0" destOrd="0" parTransId="{DD746742-0F6D-44F2-BEE3-F15FFF5B3F51}" sibTransId="{704BB4C6-69BC-427E-B87B-57B76058D0E2}"/>
    <dgm:cxn modelId="{FFF37040-4F15-45BD-899F-6640D7CAF818}" srcId="{E0273655-FB23-45B3-A362-982BBCEED0AB}" destId="{554CB6D0-35D6-46C0-9EDB-DA8913525999}" srcOrd="1" destOrd="0" parTransId="{E85EC067-5C21-41CF-9B79-68526C5A71C5}" sibTransId="{A5E0E339-D099-40FD-87BE-F47EE35CAF38}"/>
    <dgm:cxn modelId="{AD5E6E65-46A8-4FC9-B9ED-7530274B1CEB}" srcId="{006E60AC-5CD2-4A6B-A5A9-29452236C797}" destId="{B8775DF3-B64F-4FC9-8F94-FDD16182759C}" srcOrd="1" destOrd="0" parTransId="{01071194-800E-49FF-B522-4EADB9679314}" sibTransId="{427630BA-451B-485D-B1C5-8246E5B7DA6C}"/>
    <dgm:cxn modelId="{40CF4C4B-B7D1-4F1B-863B-422937FBE486}" type="presOf" srcId="{C6FCF09A-1008-4AE2-B0C2-3C8EE4AD4E49}" destId="{7989CD7C-E57C-4F18-82C9-0946DF07D797}" srcOrd="0" destOrd="1" presId="urn:diagrams.loki3.com/BracketList"/>
    <dgm:cxn modelId="{313E786B-9903-4658-AA1F-8BEDCDA76446}" srcId="{E0273655-FB23-45B3-A362-982BBCEED0AB}" destId="{006E60AC-5CD2-4A6B-A5A9-29452236C797}" srcOrd="0" destOrd="0" parTransId="{2E9DCFE8-BF0F-48B3-9B8D-EB403BDC1D9D}" sibTransId="{A3DA2EF7-C807-42C0-8BD6-1E2858A83E2C}"/>
    <dgm:cxn modelId="{C97E506C-ECE0-40D3-8BD5-A8B2AE917D98}" srcId="{554CB6D0-35D6-46C0-9EDB-DA8913525999}" destId="{12EA6A9C-023E-4F14-AD1E-E511EE92674E}" srcOrd="0" destOrd="0" parTransId="{C1F1867F-5DFF-480D-B16C-D87AD0906347}" sibTransId="{094C379D-8CD9-4557-A853-33DEB265D769}"/>
    <dgm:cxn modelId="{E59C4659-056C-4FA5-BB55-D6ED8B3D60C6}" type="presOf" srcId="{2BAD3E7B-69FF-41A4-BD95-D260E3484E01}" destId="{7989CD7C-E57C-4F18-82C9-0946DF07D797}" srcOrd="0" destOrd="0" presId="urn:diagrams.loki3.com/BracketList"/>
    <dgm:cxn modelId="{8CBBB47A-FF37-44A2-A4AA-FA3A2FF4ED72}" type="presOf" srcId="{8F3D687E-90DB-46FB-BDDB-96AFB71DF6DF}" destId="{D632843F-D5E2-4498-99CE-35F037B82938}" srcOrd="0" destOrd="0" presId="urn:diagrams.loki3.com/BracketList"/>
    <dgm:cxn modelId="{028EFB7E-25CC-49E8-8DD5-B240A0582CCF}" srcId="{B8775DF3-B64F-4FC9-8F94-FDD16182759C}" destId="{5DA879FE-84F4-46CB-8BD2-F3B3D12E62A5}" srcOrd="0" destOrd="0" parTransId="{B4675D2B-EE7F-461D-AE68-1A6E69A3DFEA}" sibTransId="{06F52419-E1A4-4E85-B2F7-2CE1D3415F4D}"/>
    <dgm:cxn modelId="{3C504986-9C99-4FA9-A86A-A0D725CBFBD0}" type="presOf" srcId="{06AD00C6-9199-468D-97A7-BF974B609FC3}" destId="{7989CD7C-E57C-4F18-82C9-0946DF07D797}" srcOrd="0" destOrd="6" presId="urn:diagrams.loki3.com/BracketList"/>
    <dgm:cxn modelId="{2DC97487-9FAB-4046-BCFC-8703BCD907E0}" srcId="{006E60AC-5CD2-4A6B-A5A9-29452236C797}" destId="{2BAD3E7B-69FF-41A4-BD95-D260E3484E01}" srcOrd="0" destOrd="0" parTransId="{DAFDF139-BA4F-475C-A486-0CF1D9AB14EB}" sibTransId="{3850E4B4-2714-45E1-9ABC-C3E66D0E07B5}"/>
    <dgm:cxn modelId="{2D4ADEA8-2E07-4C5F-8DCF-CA0227F7DE75}" srcId="{B8775DF3-B64F-4FC9-8F94-FDD16182759C}" destId="{4DE389D6-772C-4B63-9E37-BA1692093BF2}" srcOrd="2" destOrd="0" parTransId="{2F5E286F-2306-463E-9781-925AA29B9846}" sibTransId="{5D42DD62-CE07-47D3-A6E4-5DFE95D423C2}"/>
    <dgm:cxn modelId="{2FA580AD-2157-43F7-B725-5CC191438E5E}" type="presOf" srcId="{554CB6D0-35D6-46C0-9EDB-DA8913525999}" destId="{07FE2E5E-0E42-4F83-AA80-A864FE406525}" srcOrd="0" destOrd="0" presId="urn:diagrams.loki3.com/BracketList"/>
    <dgm:cxn modelId="{D095E9AF-AC56-409E-85A4-C52D5D129C41}" type="presOf" srcId="{959E53A1-628B-4277-B197-43F5AF5105ED}" destId="{962E4075-FD2C-4601-A84C-408337F24D5F}" srcOrd="0" destOrd="2" presId="urn:diagrams.loki3.com/BracketList"/>
    <dgm:cxn modelId="{E2F4A4C2-2AC2-4D55-A990-1927CEE09F0D}" type="presOf" srcId="{006E60AC-5CD2-4A6B-A5A9-29452236C797}" destId="{F851B40C-211C-4954-B158-332B5101F3D1}" srcOrd="0" destOrd="0" presId="urn:diagrams.loki3.com/BracketList"/>
    <dgm:cxn modelId="{09A48BC8-9FCC-4163-909F-D96D93DF26B7}" srcId="{D919CEC9-8F9A-4414-8D9D-85129AB0AAEC}" destId="{301F22C5-434A-4D41-900F-D37A2A5EE98F}" srcOrd="2" destOrd="0" parTransId="{15A88AEC-F781-48E1-8CDF-E48F9B004598}" sibTransId="{CB8DB8D3-CB53-4E35-89DC-8E5D53E6B093}"/>
    <dgm:cxn modelId="{F3BE87CE-FB9C-4B25-BBB9-3C43D73CF818}" type="presOf" srcId="{301F22C5-434A-4D41-900F-D37A2A5EE98F}" destId="{D632843F-D5E2-4498-99CE-35F037B82938}" srcOrd="0" destOrd="2" presId="urn:diagrams.loki3.com/BracketList"/>
    <dgm:cxn modelId="{517C6FD0-891B-4168-8B1D-6539CE3106D4}" srcId="{2BAD3E7B-69FF-41A4-BD95-D260E3484E01}" destId="{6C35DF87-749E-42AA-8BF9-F5D3DF2D21E1}" srcOrd="2" destOrd="0" parTransId="{D5B54E4E-E8C3-456D-ADAD-7AFCD853AF83}" sibTransId="{9F691658-C96F-4592-8F6D-64EC358C9B50}"/>
    <dgm:cxn modelId="{38EC5AD7-0BA2-493C-87FF-947A69F758D1}" type="presOf" srcId="{4DE389D6-772C-4B63-9E37-BA1692093BF2}" destId="{7989CD7C-E57C-4F18-82C9-0946DF07D797}" srcOrd="0" destOrd="7" presId="urn:diagrams.loki3.com/BracketList"/>
    <dgm:cxn modelId="{5878E7DA-AC03-4233-AF85-85641B1B0BA2}" srcId="{006E60AC-5CD2-4A6B-A5A9-29452236C797}" destId="{9CE422CF-8051-4AD3-A971-884942AA10C3}" srcOrd="2" destOrd="0" parTransId="{0ECA51BD-295A-4AF4-AF4C-3992DFBDF67B}" sibTransId="{B3896B2B-A3B5-4CDD-A576-46A5117F3884}"/>
    <dgm:cxn modelId="{F5971EE3-A482-4527-8718-42365A498303}" srcId="{554CB6D0-35D6-46C0-9EDB-DA8913525999}" destId="{959E53A1-628B-4277-B197-43F5AF5105ED}" srcOrd="2" destOrd="0" parTransId="{C0FB4DBF-CE98-438C-AE98-191FE0F54258}" sibTransId="{5C4A2F75-9A0B-4854-8F6C-E2BEBD6846C3}"/>
    <dgm:cxn modelId="{C88600EB-AFA8-42B0-9438-BC7F417649F2}" srcId="{D919CEC9-8F9A-4414-8D9D-85129AB0AAEC}" destId="{3D9D2F4B-E977-49ED-B895-D3FC6A06DC39}" srcOrd="1" destOrd="0" parTransId="{28773AEA-7F5F-46ED-B656-14E44A32C569}" sibTransId="{792FD925-BC2A-4C61-906B-9CB815B10049}"/>
    <dgm:cxn modelId="{E3B367EF-17B2-4E32-8A17-A275C240F747}" type="presOf" srcId="{1D8D50F8-EE01-4E78-802B-5E8F40FD9879}" destId="{962E4075-FD2C-4601-A84C-408337F24D5F}" srcOrd="0" destOrd="1" presId="urn:diagrams.loki3.com/BracketList"/>
    <dgm:cxn modelId="{F94455F1-2FA8-45E7-9807-ADB10BDF58BF}" srcId="{E0273655-FB23-45B3-A362-982BBCEED0AB}" destId="{D919CEC9-8F9A-4414-8D9D-85129AB0AAEC}" srcOrd="2" destOrd="0" parTransId="{4E08498E-2925-4721-8A6D-50A8C0E93FFE}" sibTransId="{91ED8848-5E0F-417C-A040-7B4BB2F006BB}"/>
    <dgm:cxn modelId="{53CDA0F7-11B9-47CA-9F31-855DF804BA4B}" type="presOf" srcId="{B8775DF3-B64F-4FC9-8F94-FDD16182759C}" destId="{7989CD7C-E57C-4F18-82C9-0946DF07D797}" srcOrd="0" destOrd="4" presId="urn:diagrams.loki3.com/BracketList"/>
    <dgm:cxn modelId="{128B7299-E73A-430C-8A93-67F0BC16F9BD}" type="presParOf" srcId="{688DC930-8AA4-446E-B731-81C9BF97FB51}" destId="{F52E0C6D-9FC1-4D7A-9C62-6EAC4FE0B396}" srcOrd="0" destOrd="0" presId="urn:diagrams.loki3.com/BracketList"/>
    <dgm:cxn modelId="{F68A7907-8ED1-4CBE-8B32-3EFA13ED5D01}" type="presParOf" srcId="{F52E0C6D-9FC1-4D7A-9C62-6EAC4FE0B396}" destId="{F851B40C-211C-4954-B158-332B5101F3D1}" srcOrd="0" destOrd="0" presId="urn:diagrams.loki3.com/BracketList"/>
    <dgm:cxn modelId="{98D49CC8-B211-4A61-9998-9252C4553FB6}" type="presParOf" srcId="{F52E0C6D-9FC1-4D7A-9C62-6EAC4FE0B396}" destId="{38A431FD-5645-4986-AB28-564F8426E591}" srcOrd="1" destOrd="0" presId="urn:diagrams.loki3.com/BracketList"/>
    <dgm:cxn modelId="{BAC0A6FA-00AC-4A79-BAEB-645A1481D92F}" type="presParOf" srcId="{F52E0C6D-9FC1-4D7A-9C62-6EAC4FE0B396}" destId="{96464BE6-AFFB-4838-A8CE-DF33B0A2387C}" srcOrd="2" destOrd="0" presId="urn:diagrams.loki3.com/BracketList"/>
    <dgm:cxn modelId="{FA24D8E9-45CA-4920-B091-C8E5C12A91AA}" type="presParOf" srcId="{F52E0C6D-9FC1-4D7A-9C62-6EAC4FE0B396}" destId="{7989CD7C-E57C-4F18-82C9-0946DF07D797}" srcOrd="3" destOrd="0" presId="urn:diagrams.loki3.com/BracketList"/>
    <dgm:cxn modelId="{4D60AB2D-AD45-466D-8A85-366DC940A55E}" type="presParOf" srcId="{688DC930-8AA4-446E-B731-81C9BF97FB51}" destId="{291861BF-A553-4D67-85E1-F33A28F3C320}" srcOrd="1" destOrd="0" presId="urn:diagrams.loki3.com/BracketList"/>
    <dgm:cxn modelId="{C493530B-5774-4599-BCF4-2FDFB8126EEE}" type="presParOf" srcId="{688DC930-8AA4-446E-B731-81C9BF97FB51}" destId="{8728726D-58A8-463F-B17B-580CD2CE5DEC}" srcOrd="2" destOrd="0" presId="urn:diagrams.loki3.com/BracketList"/>
    <dgm:cxn modelId="{1B5682DC-9EA6-47A0-8363-B6C7A2D7639C}" type="presParOf" srcId="{8728726D-58A8-463F-B17B-580CD2CE5DEC}" destId="{07FE2E5E-0E42-4F83-AA80-A864FE406525}" srcOrd="0" destOrd="0" presId="urn:diagrams.loki3.com/BracketList"/>
    <dgm:cxn modelId="{8E789E7D-CBD7-4C45-AAB4-E2E33C8C86EE}" type="presParOf" srcId="{8728726D-58A8-463F-B17B-580CD2CE5DEC}" destId="{32D69C52-627D-4181-8BD9-A99719093AAD}" srcOrd="1" destOrd="0" presId="urn:diagrams.loki3.com/BracketList"/>
    <dgm:cxn modelId="{3901616D-DDF2-44F3-939D-1C4C04DEAEE8}" type="presParOf" srcId="{8728726D-58A8-463F-B17B-580CD2CE5DEC}" destId="{0F05662C-3D5F-4F3D-97C0-737F1CA5D013}" srcOrd="2" destOrd="0" presId="urn:diagrams.loki3.com/BracketList"/>
    <dgm:cxn modelId="{800E86C6-7410-41AE-B0C3-A24942F4E486}" type="presParOf" srcId="{8728726D-58A8-463F-B17B-580CD2CE5DEC}" destId="{962E4075-FD2C-4601-A84C-408337F24D5F}" srcOrd="3" destOrd="0" presId="urn:diagrams.loki3.com/BracketList"/>
    <dgm:cxn modelId="{654E5A7E-D2E5-40F2-989F-E5413DF41E6C}" type="presParOf" srcId="{688DC930-8AA4-446E-B731-81C9BF97FB51}" destId="{CFC5A813-9AF8-4D3B-80C0-790DB61D9BCA}" srcOrd="3" destOrd="0" presId="urn:diagrams.loki3.com/BracketList"/>
    <dgm:cxn modelId="{7EBB27F9-C65B-412D-BDD8-9434DD79C167}" type="presParOf" srcId="{688DC930-8AA4-446E-B731-81C9BF97FB51}" destId="{231CF2D9-EDE5-4ED8-845B-8F9B3A18899F}" srcOrd="4" destOrd="0" presId="urn:diagrams.loki3.com/BracketList"/>
    <dgm:cxn modelId="{E2A8FA98-3BEE-46FA-9103-9B343574DAE8}" type="presParOf" srcId="{231CF2D9-EDE5-4ED8-845B-8F9B3A18899F}" destId="{14453081-07F8-4A16-8B5E-9008D3235BF8}" srcOrd="0" destOrd="0" presId="urn:diagrams.loki3.com/BracketList"/>
    <dgm:cxn modelId="{88232929-3156-4805-BB42-F95ADF2AA5F3}" type="presParOf" srcId="{231CF2D9-EDE5-4ED8-845B-8F9B3A18899F}" destId="{6078DCA7-81C7-4E52-9EB3-6540A24B10ED}" srcOrd="1" destOrd="0" presId="urn:diagrams.loki3.com/BracketList"/>
    <dgm:cxn modelId="{F60FCFE1-B1C7-4E49-A450-78E1DE2F283C}" type="presParOf" srcId="{231CF2D9-EDE5-4ED8-845B-8F9B3A18899F}" destId="{A2C83536-052B-40E8-93CC-40451C588985}" srcOrd="2" destOrd="0" presId="urn:diagrams.loki3.com/BracketList"/>
    <dgm:cxn modelId="{07D3EC83-FDA3-4B4F-B1FA-0C1446C250F7}" type="presParOf" srcId="{231CF2D9-EDE5-4ED8-845B-8F9B3A18899F}" destId="{D632843F-D5E2-4498-99CE-35F037B82938}"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71FA06C-029C-43CE-96B4-43A53B805F03}" type="doc">
      <dgm:prSet loTypeId="urn:microsoft.com/office/officeart/2005/8/layout/hierarchy3" loCatId="relationship" qsTypeId="urn:microsoft.com/office/officeart/2005/8/quickstyle/simple1" qsCatId="simple" csTypeId="urn:microsoft.com/office/officeart/2005/8/colors/accent0_3" csCatId="mainScheme" phldr="1"/>
      <dgm:spPr/>
      <dgm:t>
        <a:bodyPr/>
        <a:lstStyle/>
        <a:p>
          <a:endParaRPr lang="en-US"/>
        </a:p>
      </dgm:t>
    </dgm:pt>
    <dgm:pt modelId="{FF0853B4-3CA1-4EED-911B-6996BB870A78}">
      <dgm:prSet phldrT="[Text]" custT="1"/>
      <dgm:spPr>
        <a:xfrm>
          <a:off x="451631" y="1680"/>
          <a:ext cx="2175514" cy="1087757"/>
        </a:xfrm>
        <a:prstGeom prst="roundRect">
          <a:avLst>
            <a:gd name="adj" fmla="val 10000"/>
          </a:avLst>
        </a:prstGeom>
        <a:solidFill>
          <a:srgbClr val="34657F"/>
        </a:solidFill>
        <a:ln w="12700" cap="flat" cmpd="sng" algn="ctr">
          <a:solidFill>
            <a:srgbClr val="E7E6E6">
              <a:hueOff val="0"/>
              <a:satOff val="0"/>
              <a:lumOff val="0"/>
              <a:alphaOff val="0"/>
            </a:srgbClr>
          </a:solidFill>
          <a:prstDash val="solid"/>
          <a:miter lim="800000"/>
        </a:ln>
        <a:effectLst/>
      </dgm:spPr>
      <dgm:t>
        <a:bodyPr/>
        <a:lstStyle/>
        <a:p>
          <a:pPr>
            <a:buNone/>
          </a:pPr>
          <a:r>
            <a:rPr lang="en-US" sz="3200" dirty="0">
              <a:solidFill>
                <a:sysClr val="window" lastClr="FFFFFF"/>
              </a:solidFill>
              <a:latin typeface="Arial" panose="020B0604020202020204" pitchFamily="34" charset="0"/>
              <a:ea typeface="+mn-ea"/>
              <a:cs typeface="Arial" panose="020B0604020202020204" pitchFamily="34" charset="0"/>
            </a:rPr>
            <a:t>$250 - $499</a:t>
          </a:r>
        </a:p>
      </dgm:t>
    </dgm:pt>
    <dgm:pt modelId="{095B7C0A-554F-4E9A-80D0-9C0FF3C94557}" type="parTrans" cxnId="{4617DC95-54D3-435E-ABA5-2D4E6002E6E2}">
      <dgm:prSet/>
      <dgm:spPr/>
      <dgm:t>
        <a:bodyPr/>
        <a:lstStyle/>
        <a:p>
          <a:endParaRPr lang="en-US" sz="1600">
            <a:latin typeface="Arial" panose="020B0604020202020204" pitchFamily="34" charset="0"/>
            <a:cs typeface="Arial" panose="020B0604020202020204" pitchFamily="34" charset="0"/>
          </a:endParaRPr>
        </a:p>
      </dgm:t>
    </dgm:pt>
    <dgm:pt modelId="{FCECCA89-A52C-4840-9908-E3E401DE7316}" type="sibTrans" cxnId="{4617DC95-54D3-435E-ABA5-2D4E6002E6E2}">
      <dgm:prSet/>
      <dgm:spPr/>
      <dgm:t>
        <a:bodyPr/>
        <a:lstStyle/>
        <a:p>
          <a:endParaRPr lang="en-US" sz="1600">
            <a:latin typeface="Arial" panose="020B0604020202020204" pitchFamily="34" charset="0"/>
            <a:cs typeface="Arial" panose="020B0604020202020204" pitchFamily="34" charset="0"/>
          </a:endParaRPr>
        </a:p>
      </dgm:t>
    </dgm:pt>
    <dgm:pt modelId="{416E5294-6227-4FDF-85F1-AC1EF74E9303}">
      <dgm:prSet phldrT="[Text]" custT="1"/>
      <dgm:spPr>
        <a:xfrm>
          <a:off x="886734" y="1361377"/>
          <a:ext cx="1740411" cy="1087757"/>
        </a:xfrm>
        <a:prstGeom prst="roundRect">
          <a:avLst>
            <a:gd name="adj" fmla="val 10000"/>
          </a:avLst>
        </a:prstGeom>
        <a:solidFill>
          <a:srgbClr val="E7E6E6">
            <a:alpha val="90000"/>
            <a:hueOff val="0"/>
            <a:satOff val="0"/>
            <a:lumOff val="0"/>
            <a:alphaOff val="0"/>
          </a:srgbClr>
        </a:solidFill>
        <a:ln w="12700" cap="flat" cmpd="sng" algn="ctr">
          <a:solidFill>
            <a:srgbClr val="44546A">
              <a:hueOff val="0"/>
              <a:satOff val="0"/>
              <a:lumOff val="0"/>
              <a:alphaOff val="0"/>
            </a:srgbClr>
          </a:solidFill>
          <a:prstDash val="solid"/>
          <a:miter lim="800000"/>
        </a:ln>
        <a:effectLst/>
      </dgm:spPr>
      <dgm:t>
        <a:bodyPr/>
        <a:lstStyle/>
        <a:p>
          <a:pPr>
            <a:buNone/>
          </a:pPr>
          <a:r>
            <a:rPr lang="en-US" sz="14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Standard non-cash donation receipt</a:t>
          </a:r>
        </a:p>
      </dgm:t>
    </dgm:pt>
    <dgm:pt modelId="{EC710292-5716-4826-8457-7306BD966015}" type="parTrans" cxnId="{01A2FD08-6AA9-401B-9FFD-0E1885BBA29C}">
      <dgm:prSet/>
      <dgm:spPr>
        <a:xfrm>
          <a:off x="669183" y="1089437"/>
          <a:ext cx="217551" cy="815818"/>
        </a:xfrm>
        <a:custGeom>
          <a:avLst/>
          <a:gdLst/>
          <a:ahLst/>
          <a:cxnLst/>
          <a:rect l="0" t="0" r="0" b="0"/>
          <a:pathLst>
            <a:path>
              <a:moveTo>
                <a:pt x="0" y="0"/>
              </a:moveTo>
              <a:lnTo>
                <a:pt x="0" y="815818"/>
              </a:lnTo>
              <a:lnTo>
                <a:pt x="217551" y="815818"/>
              </a:lnTo>
            </a:path>
          </a:pathLst>
        </a:custGeom>
        <a:noFill/>
        <a:ln w="12700" cap="flat" cmpd="sng" algn="ctr">
          <a:solidFill>
            <a:srgbClr val="44546A">
              <a:shade val="60000"/>
              <a:hueOff val="0"/>
              <a:satOff val="0"/>
              <a:lumOff val="0"/>
              <a:alphaOff val="0"/>
            </a:srgbClr>
          </a:solidFill>
          <a:prstDash val="solid"/>
          <a:miter lim="800000"/>
        </a:ln>
        <a:effectLst/>
      </dgm:spPr>
      <dgm:t>
        <a:bodyPr/>
        <a:lstStyle/>
        <a:p>
          <a:endParaRPr lang="en-US" sz="1600">
            <a:latin typeface="Arial" panose="020B0604020202020204" pitchFamily="34" charset="0"/>
            <a:cs typeface="Arial" panose="020B0604020202020204" pitchFamily="34" charset="0"/>
          </a:endParaRPr>
        </a:p>
      </dgm:t>
    </dgm:pt>
    <dgm:pt modelId="{ABDD7D5D-7D88-4545-A332-5D470B2BB403}" type="sibTrans" cxnId="{01A2FD08-6AA9-401B-9FFD-0E1885BBA29C}">
      <dgm:prSet/>
      <dgm:spPr/>
      <dgm:t>
        <a:bodyPr/>
        <a:lstStyle/>
        <a:p>
          <a:endParaRPr lang="en-US" sz="1600">
            <a:latin typeface="Arial" panose="020B0604020202020204" pitchFamily="34" charset="0"/>
            <a:cs typeface="Arial" panose="020B0604020202020204" pitchFamily="34" charset="0"/>
          </a:endParaRPr>
        </a:p>
      </dgm:t>
    </dgm:pt>
    <dgm:pt modelId="{8C7A5354-2D09-4979-9908-DA06278D956C}">
      <dgm:prSet phldrT="[Text]" custT="1"/>
      <dgm:spPr>
        <a:xfrm>
          <a:off x="3171025" y="1680"/>
          <a:ext cx="2175514" cy="1087757"/>
        </a:xfrm>
        <a:prstGeom prst="roundRect">
          <a:avLst>
            <a:gd name="adj" fmla="val 10000"/>
          </a:avLst>
        </a:prstGeom>
        <a:solidFill>
          <a:srgbClr val="34657F"/>
        </a:solidFill>
        <a:ln w="12700" cap="flat" cmpd="sng" algn="ctr">
          <a:solidFill>
            <a:srgbClr val="E7E6E6">
              <a:hueOff val="0"/>
              <a:satOff val="0"/>
              <a:lumOff val="0"/>
              <a:alphaOff val="0"/>
            </a:srgbClr>
          </a:solidFill>
          <a:prstDash val="solid"/>
          <a:miter lim="800000"/>
        </a:ln>
        <a:effectLst/>
      </dgm:spPr>
      <dgm:t>
        <a:bodyPr/>
        <a:lstStyle/>
        <a:p>
          <a:pPr>
            <a:buNone/>
          </a:pPr>
          <a:r>
            <a:rPr lang="en-US" sz="3200" dirty="0">
              <a:solidFill>
                <a:sysClr val="window" lastClr="FFFFFF"/>
              </a:solidFill>
              <a:latin typeface="Arial" panose="020B0604020202020204" pitchFamily="34" charset="0"/>
              <a:ea typeface="+mn-ea"/>
              <a:cs typeface="Arial" panose="020B0604020202020204" pitchFamily="34" charset="0"/>
            </a:rPr>
            <a:t>$500 - $4,999</a:t>
          </a:r>
        </a:p>
      </dgm:t>
    </dgm:pt>
    <dgm:pt modelId="{C39A13EE-CD4B-466B-821A-01971DA6D651}" type="parTrans" cxnId="{16CFC9B5-C866-4077-849C-79B6FF9F9368}">
      <dgm:prSet/>
      <dgm:spPr/>
      <dgm:t>
        <a:bodyPr/>
        <a:lstStyle/>
        <a:p>
          <a:endParaRPr lang="en-US" sz="1600">
            <a:latin typeface="Arial" panose="020B0604020202020204" pitchFamily="34" charset="0"/>
            <a:cs typeface="Arial" panose="020B0604020202020204" pitchFamily="34" charset="0"/>
          </a:endParaRPr>
        </a:p>
      </dgm:t>
    </dgm:pt>
    <dgm:pt modelId="{1344680F-6710-4140-B28B-DBCCD2BDA93E}" type="sibTrans" cxnId="{16CFC9B5-C866-4077-849C-79B6FF9F9368}">
      <dgm:prSet/>
      <dgm:spPr/>
      <dgm:t>
        <a:bodyPr/>
        <a:lstStyle/>
        <a:p>
          <a:endParaRPr lang="en-US" sz="1600">
            <a:latin typeface="Arial" panose="020B0604020202020204" pitchFamily="34" charset="0"/>
            <a:cs typeface="Arial" panose="020B0604020202020204" pitchFamily="34" charset="0"/>
          </a:endParaRPr>
        </a:p>
      </dgm:t>
    </dgm:pt>
    <dgm:pt modelId="{A9FC9857-9247-41B7-BCCC-ED9E082119EA}">
      <dgm:prSet phldrT="[Text]" custT="1"/>
      <dgm:spPr>
        <a:xfrm>
          <a:off x="3606128" y="1361377"/>
          <a:ext cx="1740411" cy="1087757"/>
        </a:xfrm>
        <a:prstGeom prst="roundRect">
          <a:avLst>
            <a:gd name="adj" fmla="val 10000"/>
          </a:avLst>
        </a:prstGeom>
        <a:solidFill>
          <a:srgbClr val="E7E6E6">
            <a:alpha val="90000"/>
            <a:hueOff val="0"/>
            <a:satOff val="0"/>
            <a:lumOff val="0"/>
            <a:alphaOff val="0"/>
          </a:srgbClr>
        </a:solidFill>
        <a:ln w="12700" cap="flat" cmpd="sng" algn="ctr">
          <a:solidFill>
            <a:srgbClr val="44546A">
              <a:hueOff val="0"/>
              <a:satOff val="0"/>
              <a:lumOff val="0"/>
              <a:alphaOff val="0"/>
            </a:srgbClr>
          </a:solidFill>
          <a:prstDash val="solid"/>
          <a:miter lim="800000"/>
        </a:ln>
        <a:effectLst/>
      </dgm:spPr>
      <dgm:t>
        <a:bodyPr/>
        <a:lstStyle/>
        <a:p>
          <a:pPr>
            <a:buNone/>
          </a:pPr>
          <a:r>
            <a:rPr lang="en-US" sz="14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Standard non-cash donation receipt</a:t>
          </a:r>
        </a:p>
      </dgm:t>
    </dgm:pt>
    <dgm:pt modelId="{C74D07A3-7CC0-423E-A19E-21377CA4CBD7}" type="parTrans" cxnId="{3E612802-4C2F-42D2-8B75-B7E85D5DE840}">
      <dgm:prSet/>
      <dgm:spPr>
        <a:xfrm>
          <a:off x="3388577" y="1089437"/>
          <a:ext cx="217551" cy="815818"/>
        </a:xfrm>
        <a:custGeom>
          <a:avLst/>
          <a:gdLst/>
          <a:ahLst/>
          <a:cxnLst/>
          <a:rect l="0" t="0" r="0" b="0"/>
          <a:pathLst>
            <a:path>
              <a:moveTo>
                <a:pt x="0" y="0"/>
              </a:moveTo>
              <a:lnTo>
                <a:pt x="0" y="815818"/>
              </a:lnTo>
              <a:lnTo>
                <a:pt x="217551" y="815818"/>
              </a:lnTo>
            </a:path>
          </a:pathLst>
        </a:custGeom>
        <a:noFill/>
        <a:ln w="12700" cap="flat" cmpd="sng" algn="ctr">
          <a:solidFill>
            <a:srgbClr val="44546A">
              <a:shade val="60000"/>
              <a:hueOff val="0"/>
              <a:satOff val="0"/>
              <a:lumOff val="0"/>
              <a:alphaOff val="0"/>
            </a:srgbClr>
          </a:solidFill>
          <a:prstDash val="solid"/>
          <a:miter lim="800000"/>
        </a:ln>
        <a:effectLst/>
      </dgm:spPr>
      <dgm:t>
        <a:bodyPr/>
        <a:lstStyle/>
        <a:p>
          <a:endParaRPr lang="en-US" sz="1600">
            <a:latin typeface="Arial" panose="020B0604020202020204" pitchFamily="34" charset="0"/>
            <a:cs typeface="Arial" panose="020B0604020202020204" pitchFamily="34" charset="0"/>
          </a:endParaRPr>
        </a:p>
      </dgm:t>
    </dgm:pt>
    <dgm:pt modelId="{388117D7-0672-4DE6-BBA6-C406FBE6C815}" type="sibTrans" cxnId="{3E612802-4C2F-42D2-8B75-B7E85D5DE840}">
      <dgm:prSet/>
      <dgm:spPr/>
      <dgm:t>
        <a:bodyPr/>
        <a:lstStyle/>
        <a:p>
          <a:endParaRPr lang="en-US" sz="1600">
            <a:latin typeface="Arial" panose="020B0604020202020204" pitchFamily="34" charset="0"/>
            <a:cs typeface="Arial" panose="020B0604020202020204" pitchFamily="34" charset="0"/>
          </a:endParaRPr>
        </a:p>
      </dgm:t>
    </dgm:pt>
    <dgm:pt modelId="{1A2028B2-3A0E-4045-A0F3-6EE0712BCB14}">
      <dgm:prSet phldrT="[Text]" custT="1"/>
      <dgm:spPr>
        <a:xfrm>
          <a:off x="3606128" y="2721074"/>
          <a:ext cx="1740411" cy="1087757"/>
        </a:xfrm>
        <a:prstGeom prst="roundRect">
          <a:avLst>
            <a:gd name="adj" fmla="val 10000"/>
          </a:avLst>
        </a:prstGeom>
        <a:solidFill>
          <a:srgbClr val="E7E6E6">
            <a:alpha val="90000"/>
            <a:hueOff val="0"/>
            <a:satOff val="0"/>
            <a:lumOff val="0"/>
            <a:alphaOff val="0"/>
          </a:srgbClr>
        </a:solidFill>
        <a:ln w="12700" cap="flat" cmpd="sng" algn="ctr">
          <a:solidFill>
            <a:srgbClr val="44546A">
              <a:hueOff val="0"/>
              <a:satOff val="0"/>
              <a:lumOff val="0"/>
              <a:alphaOff val="0"/>
            </a:srgbClr>
          </a:solidFill>
          <a:prstDash val="solid"/>
          <a:miter lim="800000"/>
        </a:ln>
        <a:effectLst/>
      </dgm:spPr>
      <dgm:t>
        <a:bodyPr/>
        <a:lstStyle/>
        <a:p>
          <a:pPr>
            <a:buNone/>
          </a:pPr>
          <a:r>
            <a:rPr lang="en-US" sz="14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Donor must file Form 8283</a:t>
          </a:r>
        </a:p>
      </dgm:t>
    </dgm:pt>
    <dgm:pt modelId="{302E4FB9-9522-43A8-A6E9-9376E9FB551F}" type="parTrans" cxnId="{A5B3F4DF-1DC8-464F-B03C-80FF08A230A9}">
      <dgm:prSet/>
      <dgm:spPr>
        <a:xfrm>
          <a:off x="3388577" y="1089437"/>
          <a:ext cx="217551" cy="2175514"/>
        </a:xfrm>
        <a:custGeom>
          <a:avLst/>
          <a:gdLst/>
          <a:ahLst/>
          <a:cxnLst/>
          <a:rect l="0" t="0" r="0" b="0"/>
          <a:pathLst>
            <a:path>
              <a:moveTo>
                <a:pt x="0" y="0"/>
              </a:moveTo>
              <a:lnTo>
                <a:pt x="0" y="2175514"/>
              </a:lnTo>
              <a:lnTo>
                <a:pt x="217551" y="2175514"/>
              </a:lnTo>
            </a:path>
          </a:pathLst>
        </a:custGeom>
        <a:noFill/>
        <a:ln w="12700" cap="flat" cmpd="sng" algn="ctr">
          <a:solidFill>
            <a:srgbClr val="44546A">
              <a:shade val="60000"/>
              <a:hueOff val="0"/>
              <a:satOff val="0"/>
              <a:lumOff val="0"/>
              <a:alphaOff val="0"/>
            </a:srgbClr>
          </a:solidFill>
          <a:prstDash val="solid"/>
          <a:miter lim="800000"/>
        </a:ln>
        <a:effectLst/>
      </dgm:spPr>
      <dgm:t>
        <a:bodyPr/>
        <a:lstStyle/>
        <a:p>
          <a:endParaRPr lang="en-US" sz="1600">
            <a:latin typeface="Arial" panose="020B0604020202020204" pitchFamily="34" charset="0"/>
            <a:cs typeface="Arial" panose="020B0604020202020204" pitchFamily="34" charset="0"/>
          </a:endParaRPr>
        </a:p>
      </dgm:t>
    </dgm:pt>
    <dgm:pt modelId="{92B0D226-088A-4BEB-AC7E-BE8526622FF2}" type="sibTrans" cxnId="{A5B3F4DF-1DC8-464F-B03C-80FF08A230A9}">
      <dgm:prSet/>
      <dgm:spPr/>
      <dgm:t>
        <a:bodyPr/>
        <a:lstStyle/>
        <a:p>
          <a:endParaRPr lang="en-US" sz="1600">
            <a:latin typeface="Arial" panose="020B0604020202020204" pitchFamily="34" charset="0"/>
            <a:cs typeface="Arial" panose="020B0604020202020204" pitchFamily="34" charset="0"/>
          </a:endParaRPr>
        </a:p>
      </dgm:t>
    </dgm:pt>
    <dgm:pt modelId="{4C777DE0-E736-4308-ADD1-2CB00B239E94}">
      <dgm:prSet phldrT="[Text]" custT="1"/>
      <dgm:spPr>
        <a:xfrm>
          <a:off x="5890419" y="1680"/>
          <a:ext cx="2175514" cy="1087757"/>
        </a:xfrm>
        <a:prstGeom prst="roundRect">
          <a:avLst>
            <a:gd name="adj" fmla="val 10000"/>
          </a:avLst>
        </a:prstGeom>
        <a:solidFill>
          <a:srgbClr val="34657F"/>
        </a:solidFill>
        <a:ln w="12700" cap="flat" cmpd="sng" algn="ctr">
          <a:solidFill>
            <a:srgbClr val="E7E6E6">
              <a:hueOff val="0"/>
              <a:satOff val="0"/>
              <a:lumOff val="0"/>
              <a:alphaOff val="0"/>
            </a:srgbClr>
          </a:solidFill>
          <a:prstDash val="solid"/>
          <a:miter lim="800000"/>
        </a:ln>
        <a:effectLst/>
      </dgm:spPr>
      <dgm:t>
        <a:bodyPr/>
        <a:lstStyle/>
        <a:p>
          <a:pPr>
            <a:buNone/>
          </a:pPr>
          <a:r>
            <a:rPr lang="en-US" sz="3200" dirty="0">
              <a:solidFill>
                <a:sysClr val="window" lastClr="FFFFFF"/>
              </a:solidFill>
              <a:latin typeface="Arial" panose="020B0604020202020204" pitchFamily="34" charset="0"/>
              <a:ea typeface="+mn-ea"/>
              <a:cs typeface="Arial" panose="020B0604020202020204" pitchFamily="34" charset="0"/>
            </a:rPr>
            <a:t>$5,000 - $499,999</a:t>
          </a:r>
        </a:p>
      </dgm:t>
    </dgm:pt>
    <dgm:pt modelId="{C19361E3-D540-4AB8-A3B0-1F88899FB3EE}" type="parTrans" cxnId="{CD2E3A82-5F30-4FF1-B4EE-7E4B82BC1DD4}">
      <dgm:prSet/>
      <dgm:spPr/>
      <dgm:t>
        <a:bodyPr/>
        <a:lstStyle/>
        <a:p>
          <a:endParaRPr lang="en-US" sz="1600">
            <a:latin typeface="Arial" panose="020B0604020202020204" pitchFamily="34" charset="0"/>
            <a:cs typeface="Arial" panose="020B0604020202020204" pitchFamily="34" charset="0"/>
          </a:endParaRPr>
        </a:p>
      </dgm:t>
    </dgm:pt>
    <dgm:pt modelId="{635DB9C0-25BD-4FF0-A0E8-4FFA2E7D1045}" type="sibTrans" cxnId="{CD2E3A82-5F30-4FF1-B4EE-7E4B82BC1DD4}">
      <dgm:prSet/>
      <dgm:spPr/>
      <dgm:t>
        <a:bodyPr/>
        <a:lstStyle/>
        <a:p>
          <a:endParaRPr lang="en-US" sz="1600">
            <a:latin typeface="Arial" panose="020B0604020202020204" pitchFamily="34" charset="0"/>
            <a:cs typeface="Arial" panose="020B0604020202020204" pitchFamily="34" charset="0"/>
          </a:endParaRPr>
        </a:p>
      </dgm:t>
    </dgm:pt>
    <dgm:pt modelId="{38756201-AB06-473E-98F7-1D0C3F40BD5A}">
      <dgm:prSet phldrT="[Text]" custT="1"/>
      <dgm:spPr>
        <a:xfrm>
          <a:off x="6325522" y="1361377"/>
          <a:ext cx="1740411" cy="1087757"/>
        </a:xfrm>
        <a:prstGeom prst="roundRect">
          <a:avLst>
            <a:gd name="adj" fmla="val 10000"/>
          </a:avLst>
        </a:prstGeom>
        <a:solidFill>
          <a:srgbClr val="E7E6E6">
            <a:alpha val="90000"/>
            <a:hueOff val="0"/>
            <a:satOff val="0"/>
            <a:lumOff val="0"/>
            <a:alphaOff val="0"/>
          </a:srgbClr>
        </a:solidFill>
        <a:ln w="12700" cap="flat" cmpd="sng" algn="ctr">
          <a:solidFill>
            <a:srgbClr val="44546A">
              <a:hueOff val="0"/>
              <a:satOff val="0"/>
              <a:lumOff val="0"/>
              <a:alphaOff val="0"/>
            </a:srgbClr>
          </a:solidFill>
          <a:prstDash val="solid"/>
          <a:miter lim="800000"/>
        </a:ln>
        <a:effectLst/>
      </dgm:spPr>
      <dgm:t>
        <a:bodyPr/>
        <a:lstStyle/>
        <a:p>
          <a:pPr>
            <a:buNone/>
          </a:pPr>
          <a:r>
            <a:rPr lang="en-US" sz="14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Standard non-cash donation receipt</a:t>
          </a:r>
        </a:p>
      </dgm:t>
    </dgm:pt>
    <dgm:pt modelId="{A4DE7CF9-52D0-4EE7-8494-0D8101A8E975}" type="parTrans" cxnId="{EE84C4CF-F708-411F-80F7-F46573FDE74B}">
      <dgm:prSet/>
      <dgm:spPr>
        <a:xfrm>
          <a:off x="6107970" y="1089437"/>
          <a:ext cx="217551" cy="815818"/>
        </a:xfrm>
        <a:custGeom>
          <a:avLst/>
          <a:gdLst/>
          <a:ahLst/>
          <a:cxnLst/>
          <a:rect l="0" t="0" r="0" b="0"/>
          <a:pathLst>
            <a:path>
              <a:moveTo>
                <a:pt x="0" y="0"/>
              </a:moveTo>
              <a:lnTo>
                <a:pt x="0" y="815818"/>
              </a:lnTo>
              <a:lnTo>
                <a:pt x="217551" y="815818"/>
              </a:lnTo>
            </a:path>
          </a:pathLst>
        </a:custGeom>
        <a:noFill/>
        <a:ln w="12700" cap="flat" cmpd="sng" algn="ctr">
          <a:solidFill>
            <a:srgbClr val="44546A">
              <a:shade val="60000"/>
              <a:hueOff val="0"/>
              <a:satOff val="0"/>
              <a:lumOff val="0"/>
              <a:alphaOff val="0"/>
            </a:srgbClr>
          </a:solidFill>
          <a:prstDash val="solid"/>
          <a:miter lim="800000"/>
        </a:ln>
        <a:effectLst/>
      </dgm:spPr>
      <dgm:t>
        <a:bodyPr/>
        <a:lstStyle/>
        <a:p>
          <a:endParaRPr lang="en-US" sz="1600">
            <a:latin typeface="Arial" panose="020B0604020202020204" pitchFamily="34" charset="0"/>
            <a:cs typeface="Arial" panose="020B0604020202020204" pitchFamily="34" charset="0"/>
          </a:endParaRPr>
        </a:p>
      </dgm:t>
    </dgm:pt>
    <dgm:pt modelId="{8B12C242-EB31-45E7-A84B-4E9630413D2F}" type="sibTrans" cxnId="{EE84C4CF-F708-411F-80F7-F46573FDE74B}">
      <dgm:prSet/>
      <dgm:spPr/>
      <dgm:t>
        <a:bodyPr/>
        <a:lstStyle/>
        <a:p>
          <a:endParaRPr lang="en-US" sz="1600">
            <a:latin typeface="Arial" panose="020B0604020202020204" pitchFamily="34" charset="0"/>
            <a:cs typeface="Arial" panose="020B0604020202020204" pitchFamily="34" charset="0"/>
          </a:endParaRPr>
        </a:p>
      </dgm:t>
    </dgm:pt>
    <dgm:pt modelId="{3BDF5D50-9FD9-49BB-BDB8-C5D1A9596C47}">
      <dgm:prSet phldrT="[Text]" custT="1"/>
      <dgm:spPr>
        <a:xfrm>
          <a:off x="6325522" y="2721074"/>
          <a:ext cx="1740411" cy="1087757"/>
        </a:xfrm>
        <a:prstGeom prst="roundRect">
          <a:avLst>
            <a:gd name="adj" fmla="val 10000"/>
          </a:avLst>
        </a:prstGeom>
        <a:solidFill>
          <a:srgbClr val="E7E6E6">
            <a:alpha val="90000"/>
            <a:hueOff val="0"/>
            <a:satOff val="0"/>
            <a:lumOff val="0"/>
            <a:alphaOff val="0"/>
          </a:srgbClr>
        </a:solidFill>
        <a:ln w="12700" cap="flat" cmpd="sng" algn="ctr">
          <a:solidFill>
            <a:srgbClr val="44546A">
              <a:hueOff val="0"/>
              <a:satOff val="0"/>
              <a:lumOff val="0"/>
              <a:alphaOff val="0"/>
            </a:srgbClr>
          </a:solidFill>
          <a:prstDash val="solid"/>
          <a:miter lim="800000"/>
        </a:ln>
        <a:effectLst/>
      </dgm:spPr>
      <dgm:t>
        <a:bodyPr/>
        <a:lstStyle/>
        <a:p>
          <a:pPr>
            <a:buNone/>
          </a:pPr>
          <a:r>
            <a:rPr lang="en-US" sz="14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Form 8283 signed by Org &amp; Qualified Appraiser</a:t>
          </a:r>
        </a:p>
      </dgm:t>
    </dgm:pt>
    <dgm:pt modelId="{3C17391F-A4B3-4223-AFC1-E47809297974}" type="parTrans" cxnId="{0A8633B3-52FC-4F9A-903C-CECC3C927798}">
      <dgm:prSet/>
      <dgm:spPr>
        <a:xfrm>
          <a:off x="6107970" y="1089437"/>
          <a:ext cx="217551" cy="2175514"/>
        </a:xfrm>
        <a:custGeom>
          <a:avLst/>
          <a:gdLst/>
          <a:ahLst/>
          <a:cxnLst/>
          <a:rect l="0" t="0" r="0" b="0"/>
          <a:pathLst>
            <a:path>
              <a:moveTo>
                <a:pt x="0" y="0"/>
              </a:moveTo>
              <a:lnTo>
                <a:pt x="0" y="2175514"/>
              </a:lnTo>
              <a:lnTo>
                <a:pt x="217551" y="2175514"/>
              </a:lnTo>
            </a:path>
          </a:pathLst>
        </a:custGeom>
        <a:noFill/>
        <a:ln w="12700" cap="flat" cmpd="sng" algn="ctr">
          <a:solidFill>
            <a:srgbClr val="44546A">
              <a:shade val="60000"/>
              <a:hueOff val="0"/>
              <a:satOff val="0"/>
              <a:lumOff val="0"/>
              <a:alphaOff val="0"/>
            </a:srgbClr>
          </a:solidFill>
          <a:prstDash val="solid"/>
          <a:miter lim="800000"/>
        </a:ln>
        <a:effectLst/>
      </dgm:spPr>
      <dgm:t>
        <a:bodyPr/>
        <a:lstStyle/>
        <a:p>
          <a:endParaRPr lang="en-US" sz="1600">
            <a:latin typeface="Arial" panose="020B0604020202020204" pitchFamily="34" charset="0"/>
            <a:cs typeface="Arial" panose="020B0604020202020204" pitchFamily="34" charset="0"/>
          </a:endParaRPr>
        </a:p>
      </dgm:t>
    </dgm:pt>
    <dgm:pt modelId="{ACCCBA0F-006A-4725-B474-851AF3B892F0}" type="sibTrans" cxnId="{0A8633B3-52FC-4F9A-903C-CECC3C927798}">
      <dgm:prSet/>
      <dgm:spPr/>
      <dgm:t>
        <a:bodyPr/>
        <a:lstStyle/>
        <a:p>
          <a:endParaRPr lang="en-US" sz="1600">
            <a:latin typeface="Arial" panose="020B0604020202020204" pitchFamily="34" charset="0"/>
            <a:cs typeface="Arial" panose="020B0604020202020204" pitchFamily="34" charset="0"/>
          </a:endParaRPr>
        </a:p>
      </dgm:t>
    </dgm:pt>
    <dgm:pt modelId="{24C8BBA9-A425-4742-96D6-2DD632E547D8}">
      <dgm:prSet phldrT="[Text]" custT="1"/>
      <dgm:spPr>
        <a:xfrm>
          <a:off x="6325522" y="4080771"/>
          <a:ext cx="1740411" cy="1087757"/>
        </a:xfrm>
        <a:prstGeom prst="roundRect">
          <a:avLst>
            <a:gd name="adj" fmla="val 10000"/>
          </a:avLst>
        </a:prstGeom>
        <a:solidFill>
          <a:srgbClr val="E7E6E6">
            <a:alpha val="90000"/>
            <a:hueOff val="0"/>
            <a:satOff val="0"/>
            <a:lumOff val="0"/>
            <a:alphaOff val="0"/>
          </a:srgbClr>
        </a:solidFill>
        <a:ln w="12700" cap="flat" cmpd="sng" algn="ctr">
          <a:solidFill>
            <a:srgbClr val="44546A">
              <a:hueOff val="0"/>
              <a:satOff val="0"/>
              <a:lumOff val="0"/>
              <a:alphaOff val="0"/>
            </a:srgbClr>
          </a:solidFill>
          <a:prstDash val="solid"/>
          <a:miter lim="800000"/>
        </a:ln>
        <a:effectLst/>
      </dgm:spPr>
      <dgm:t>
        <a:bodyPr/>
        <a:lstStyle/>
        <a:p>
          <a:pPr>
            <a:buNone/>
          </a:pPr>
          <a:r>
            <a:rPr lang="en-US" sz="14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Qualified Appraisal</a:t>
          </a:r>
        </a:p>
      </dgm:t>
    </dgm:pt>
    <dgm:pt modelId="{4B34A6BF-3100-475E-AD75-60F0E1232B14}" type="parTrans" cxnId="{892548F3-4A70-487A-9B11-B5DE2DD4BCB6}">
      <dgm:prSet/>
      <dgm:spPr>
        <a:xfrm>
          <a:off x="6107970" y="1089437"/>
          <a:ext cx="217551" cy="3535211"/>
        </a:xfrm>
        <a:custGeom>
          <a:avLst/>
          <a:gdLst/>
          <a:ahLst/>
          <a:cxnLst/>
          <a:rect l="0" t="0" r="0" b="0"/>
          <a:pathLst>
            <a:path>
              <a:moveTo>
                <a:pt x="0" y="0"/>
              </a:moveTo>
              <a:lnTo>
                <a:pt x="0" y="3535211"/>
              </a:lnTo>
              <a:lnTo>
                <a:pt x="217551" y="3535211"/>
              </a:lnTo>
            </a:path>
          </a:pathLst>
        </a:custGeom>
        <a:noFill/>
        <a:ln w="12700" cap="flat" cmpd="sng" algn="ctr">
          <a:solidFill>
            <a:srgbClr val="44546A">
              <a:shade val="60000"/>
              <a:hueOff val="0"/>
              <a:satOff val="0"/>
              <a:lumOff val="0"/>
              <a:alphaOff val="0"/>
            </a:srgbClr>
          </a:solidFill>
          <a:prstDash val="solid"/>
          <a:miter lim="800000"/>
        </a:ln>
        <a:effectLst/>
      </dgm:spPr>
      <dgm:t>
        <a:bodyPr/>
        <a:lstStyle/>
        <a:p>
          <a:endParaRPr lang="en-US" sz="1600">
            <a:latin typeface="Arial" panose="020B0604020202020204" pitchFamily="34" charset="0"/>
            <a:cs typeface="Arial" panose="020B0604020202020204" pitchFamily="34" charset="0"/>
          </a:endParaRPr>
        </a:p>
      </dgm:t>
    </dgm:pt>
    <dgm:pt modelId="{82DB1713-D579-4BAB-9220-E3850AAE96EC}" type="sibTrans" cxnId="{892548F3-4A70-487A-9B11-B5DE2DD4BCB6}">
      <dgm:prSet/>
      <dgm:spPr/>
      <dgm:t>
        <a:bodyPr/>
        <a:lstStyle/>
        <a:p>
          <a:endParaRPr lang="en-US" sz="1600">
            <a:latin typeface="Arial" panose="020B0604020202020204" pitchFamily="34" charset="0"/>
            <a:cs typeface="Arial" panose="020B0604020202020204" pitchFamily="34" charset="0"/>
          </a:endParaRPr>
        </a:p>
      </dgm:t>
    </dgm:pt>
    <dgm:pt modelId="{7A0C65D2-16F2-4F81-BEEA-E368A3BC3574}">
      <dgm:prSet phldrT="[Text]" custT="1"/>
      <dgm:spPr>
        <a:xfrm>
          <a:off x="8609813" y="1680"/>
          <a:ext cx="2175514" cy="1087757"/>
        </a:xfrm>
        <a:prstGeom prst="roundRect">
          <a:avLst>
            <a:gd name="adj" fmla="val 10000"/>
          </a:avLst>
        </a:prstGeom>
        <a:solidFill>
          <a:srgbClr val="34657F"/>
        </a:solidFill>
        <a:ln w="12700" cap="flat" cmpd="sng" algn="ctr">
          <a:solidFill>
            <a:srgbClr val="E7E6E6">
              <a:hueOff val="0"/>
              <a:satOff val="0"/>
              <a:lumOff val="0"/>
              <a:alphaOff val="0"/>
            </a:srgbClr>
          </a:solidFill>
          <a:prstDash val="solid"/>
          <a:miter lim="800000"/>
        </a:ln>
        <a:effectLst/>
      </dgm:spPr>
      <dgm:t>
        <a:bodyPr/>
        <a:lstStyle/>
        <a:p>
          <a:pPr>
            <a:buNone/>
          </a:pPr>
          <a:r>
            <a:rPr lang="en-US" sz="3200" dirty="0">
              <a:solidFill>
                <a:sysClr val="window" lastClr="FFFFFF"/>
              </a:solidFill>
              <a:latin typeface="Arial" panose="020B0604020202020204" pitchFamily="34" charset="0"/>
              <a:ea typeface="+mn-ea"/>
              <a:cs typeface="Arial" panose="020B0604020202020204" pitchFamily="34" charset="0"/>
            </a:rPr>
            <a:t>$500,000 or more</a:t>
          </a:r>
        </a:p>
      </dgm:t>
    </dgm:pt>
    <dgm:pt modelId="{B8900A70-1A36-413E-B4C0-DDD55FC0807C}" type="parTrans" cxnId="{A52D47AA-713D-448F-A579-70700D7BF8B7}">
      <dgm:prSet/>
      <dgm:spPr/>
      <dgm:t>
        <a:bodyPr/>
        <a:lstStyle/>
        <a:p>
          <a:endParaRPr lang="en-US" sz="1600">
            <a:latin typeface="Arial" panose="020B0604020202020204" pitchFamily="34" charset="0"/>
            <a:cs typeface="Arial" panose="020B0604020202020204" pitchFamily="34" charset="0"/>
          </a:endParaRPr>
        </a:p>
      </dgm:t>
    </dgm:pt>
    <dgm:pt modelId="{95B21862-43C6-4939-88EE-79B64CB75006}" type="sibTrans" cxnId="{A52D47AA-713D-448F-A579-70700D7BF8B7}">
      <dgm:prSet/>
      <dgm:spPr/>
      <dgm:t>
        <a:bodyPr/>
        <a:lstStyle/>
        <a:p>
          <a:endParaRPr lang="en-US" sz="1600">
            <a:latin typeface="Arial" panose="020B0604020202020204" pitchFamily="34" charset="0"/>
            <a:cs typeface="Arial" panose="020B0604020202020204" pitchFamily="34" charset="0"/>
          </a:endParaRPr>
        </a:p>
      </dgm:t>
    </dgm:pt>
    <dgm:pt modelId="{07A8DF92-EA48-4C33-AD22-7E03252BD61A}">
      <dgm:prSet phldrT="[Text]" custT="1"/>
      <dgm:spPr>
        <a:xfrm>
          <a:off x="9044916" y="1361377"/>
          <a:ext cx="1740411" cy="1087757"/>
        </a:xfrm>
        <a:prstGeom prst="roundRect">
          <a:avLst>
            <a:gd name="adj" fmla="val 10000"/>
          </a:avLst>
        </a:prstGeom>
        <a:solidFill>
          <a:srgbClr val="E7E6E6">
            <a:alpha val="90000"/>
            <a:hueOff val="0"/>
            <a:satOff val="0"/>
            <a:lumOff val="0"/>
            <a:alphaOff val="0"/>
          </a:srgbClr>
        </a:solidFill>
        <a:ln w="12700" cap="flat" cmpd="sng" algn="ctr">
          <a:solidFill>
            <a:srgbClr val="44546A">
              <a:hueOff val="0"/>
              <a:satOff val="0"/>
              <a:lumOff val="0"/>
              <a:alphaOff val="0"/>
            </a:srgbClr>
          </a:solidFill>
          <a:prstDash val="solid"/>
          <a:miter lim="800000"/>
        </a:ln>
        <a:effectLst/>
      </dgm:spPr>
      <dgm:t>
        <a:bodyPr/>
        <a:lstStyle/>
        <a:p>
          <a:pPr>
            <a:buNone/>
          </a:pPr>
          <a:r>
            <a:rPr lang="en-US" sz="14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Standard non-cash donation receipt</a:t>
          </a:r>
          <a:endParaRPr lang="en-US" sz="14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D15CF277-6784-455F-877E-96D7BB2078D0}" type="parTrans" cxnId="{AEBE48E9-35F8-429D-B41E-116FE85DB8C2}">
      <dgm:prSet/>
      <dgm:spPr>
        <a:xfrm>
          <a:off x="8827364" y="1089437"/>
          <a:ext cx="217551" cy="815818"/>
        </a:xfrm>
        <a:custGeom>
          <a:avLst/>
          <a:gdLst/>
          <a:ahLst/>
          <a:cxnLst/>
          <a:rect l="0" t="0" r="0" b="0"/>
          <a:pathLst>
            <a:path>
              <a:moveTo>
                <a:pt x="0" y="0"/>
              </a:moveTo>
              <a:lnTo>
                <a:pt x="0" y="815818"/>
              </a:lnTo>
              <a:lnTo>
                <a:pt x="217551" y="815818"/>
              </a:lnTo>
            </a:path>
          </a:pathLst>
        </a:custGeom>
        <a:noFill/>
        <a:ln w="12700" cap="flat" cmpd="sng" algn="ctr">
          <a:solidFill>
            <a:srgbClr val="44546A">
              <a:shade val="60000"/>
              <a:hueOff val="0"/>
              <a:satOff val="0"/>
              <a:lumOff val="0"/>
              <a:alphaOff val="0"/>
            </a:srgbClr>
          </a:solidFill>
          <a:prstDash val="solid"/>
          <a:miter lim="800000"/>
        </a:ln>
        <a:effectLst/>
      </dgm:spPr>
      <dgm:t>
        <a:bodyPr/>
        <a:lstStyle/>
        <a:p>
          <a:endParaRPr lang="en-US" sz="1600">
            <a:latin typeface="Arial" panose="020B0604020202020204" pitchFamily="34" charset="0"/>
            <a:cs typeface="Arial" panose="020B0604020202020204" pitchFamily="34" charset="0"/>
          </a:endParaRPr>
        </a:p>
      </dgm:t>
    </dgm:pt>
    <dgm:pt modelId="{B4E40416-B98B-43EF-9CF7-A27D87B24A96}" type="sibTrans" cxnId="{AEBE48E9-35F8-429D-B41E-116FE85DB8C2}">
      <dgm:prSet/>
      <dgm:spPr/>
      <dgm:t>
        <a:bodyPr/>
        <a:lstStyle/>
        <a:p>
          <a:endParaRPr lang="en-US" sz="1600">
            <a:latin typeface="Arial" panose="020B0604020202020204" pitchFamily="34" charset="0"/>
            <a:cs typeface="Arial" panose="020B0604020202020204" pitchFamily="34" charset="0"/>
          </a:endParaRPr>
        </a:p>
      </dgm:t>
    </dgm:pt>
    <dgm:pt modelId="{C2DD1422-795E-43E3-87F7-92D35B27F37F}">
      <dgm:prSet phldrT="[Text]" custT="1"/>
      <dgm:spPr>
        <a:xfrm>
          <a:off x="9044916" y="2721074"/>
          <a:ext cx="1740411" cy="1087757"/>
        </a:xfrm>
        <a:prstGeom prst="roundRect">
          <a:avLst>
            <a:gd name="adj" fmla="val 10000"/>
          </a:avLst>
        </a:prstGeom>
        <a:solidFill>
          <a:srgbClr val="E7E6E6">
            <a:alpha val="90000"/>
            <a:hueOff val="0"/>
            <a:satOff val="0"/>
            <a:lumOff val="0"/>
            <a:alphaOff val="0"/>
          </a:srgbClr>
        </a:solidFill>
        <a:ln w="12700" cap="flat" cmpd="sng" algn="ctr">
          <a:solidFill>
            <a:srgbClr val="44546A">
              <a:hueOff val="0"/>
              <a:satOff val="0"/>
              <a:lumOff val="0"/>
              <a:alphaOff val="0"/>
            </a:srgbClr>
          </a:solidFill>
          <a:prstDash val="solid"/>
          <a:miter lim="800000"/>
        </a:ln>
        <a:effectLst/>
      </dgm:spPr>
      <dgm:t>
        <a:bodyPr/>
        <a:lstStyle/>
        <a:p>
          <a:pPr>
            <a:buNone/>
          </a:pPr>
          <a:r>
            <a:rPr lang="en-US" sz="14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Form 8283 signed by Org &amp; Qualified Appraiser &amp; submitted to IRS</a:t>
          </a:r>
        </a:p>
      </dgm:t>
    </dgm:pt>
    <dgm:pt modelId="{D61E5F2C-09AB-40CB-865E-51B830ED06CF}" type="parTrans" cxnId="{4F7F47AA-0F0F-4688-9000-2493C012DA3A}">
      <dgm:prSet/>
      <dgm:spPr>
        <a:xfrm>
          <a:off x="8827364" y="1089437"/>
          <a:ext cx="217551" cy="2175514"/>
        </a:xfrm>
        <a:custGeom>
          <a:avLst/>
          <a:gdLst/>
          <a:ahLst/>
          <a:cxnLst/>
          <a:rect l="0" t="0" r="0" b="0"/>
          <a:pathLst>
            <a:path>
              <a:moveTo>
                <a:pt x="0" y="0"/>
              </a:moveTo>
              <a:lnTo>
                <a:pt x="0" y="2175514"/>
              </a:lnTo>
              <a:lnTo>
                <a:pt x="217551" y="2175514"/>
              </a:lnTo>
            </a:path>
          </a:pathLst>
        </a:custGeom>
        <a:noFill/>
        <a:ln w="12700" cap="flat" cmpd="sng" algn="ctr">
          <a:solidFill>
            <a:srgbClr val="44546A">
              <a:shade val="60000"/>
              <a:hueOff val="0"/>
              <a:satOff val="0"/>
              <a:lumOff val="0"/>
              <a:alphaOff val="0"/>
            </a:srgbClr>
          </a:solidFill>
          <a:prstDash val="solid"/>
          <a:miter lim="800000"/>
        </a:ln>
        <a:effectLst/>
      </dgm:spPr>
      <dgm:t>
        <a:bodyPr/>
        <a:lstStyle/>
        <a:p>
          <a:endParaRPr lang="en-US" sz="1600">
            <a:latin typeface="Arial" panose="020B0604020202020204" pitchFamily="34" charset="0"/>
            <a:cs typeface="Arial" panose="020B0604020202020204" pitchFamily="34" charset="0"/>
          </a:endParaRPr>
        </a:p>
      </dgm:t>
    </dgm:pt>
    <dgm:pt modelId="{AF53016C-28C6-402E-BA0C-63DD7CF15891}" type="sibTrans" cxnId="{4F7F47AA-0F0F-4688-9000-2493C012DA3A}">
      <dgm:prSet/>
      <dgm:spPr/>
      <dgm:t>
        <a:bodyPr/>
        <a:lstStyle/>
        <a:p>
          <a:endParaRPr lang="en-US" sz="1600">
            <a:latin typeface="Arial" panose="020B0604020202020204" pitchFamily="34" charset="0"/>
            <a:cs typeface="Arial" panose="020B0604020202020204" pitchFamily="34" charset="0"/>
          </a:endParaRPr>
        </a:p>
      </dgm:t>
    </dgm:pt>
    <dgm:pt modelId="{AF156DD8-FF03-48F2-8394-FF1A0B0F8F9F}">
      <dgm:prSet phldrT="[Text]" custT="1"/>
      <dgm:spPr>
        <a:xfrm>
          <a:off x="9044916" y="4080771"/>
          <a:ext cx="1740411" cy="1087757"/>
        </a:xfrm>
        <a:prstGeom prst="roundRect">
          <a:avLst>
            <a:gd name="adj" fmla="val 10000"/>
          </a:avLst>
        </a:prstGeom>
        <a:solidFill>
          <a:srgbClr val="E7E6E6">
            <a:alpha val="90000"/>
            <a:hueOff val="0"/>
            <a:satOff val="0"/>
            <a:lumOff val="0"/>
            <a:alphaOff val="0"/>
          </a:srgbClr>
        </a:solidFill>
        <a:ln w="12700" cap="flat" cmpd="sng" algn="ctr">
          <a:solidFill>
            <a:srgbClr val="44546A">
              <a:hueOff val="0"/>
              <a:satOff val="0"/>
              <a:lumOff val="0"/>
              <a:alphaOff val="0"/>
            </a:srgbClr>
          </a:solidFill>
          <a:prstDash val="solid"/>
          <a:miter lim="800000"/>
        </a:ln>
        <a:effectLst/>
      </dgm:spPr>
      <dgm:t>
        <a:bodyPr/>
        <a:lstStyle/>
        <a:p>
          <a:pPr>
            <a:buNone/>
          </a:pPr>
          <a:r>
            <a:rPr lang="en-US" sz="14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Qualified Appraisal</a:t>
          </a:r>
        </a:p>
      </dgm:t>
    </dgm:pt>
    <dgm:pt modelId="{FB4F780C-E80C-4415-877B-4536F5793485}" type="parTrans" cxnId="{049E9001-1B14-443F-B549-1531F176F474}">
      <dgm:prSet/>
      <dgm:spPr>
        <a:xfrm>
          <a:off x="8827364" y="1089437"/>
          <a:ext cx="217551" cy="3535211"/>
        </a:xfrm>
        <a:custGeom>
          <a:avLst/>
          <a:gdLst/>
          <a:ahLst/>
          <a:cxnLst/>
          <a:rect l="0" t="0" r="0" b="0"/>
          <a:pathLst>
            <a:path>
              <a:moveTo>
                <a:pt x="0" y="0"/>
              </a:moveTo>
              <a:lnTo>
                <a:pt x="0" y="3535211"/>
              </a:lnTo>
              <a:lnTo>
                <a:pt x="217551" y="3535211"/>
              </a:lnTo>
            </a:path>
          </a:pathLst>
        </a:custGeom>
        <a:noFill/>
        <a:ln w="12700" cap="flat" cmpd="sng" algn="ctr">
          <a:solidFill>
            <a:srgbClr val="44546A">
              <a:shade val="60000"/>
              <a:hueOff val="0"/>
              <a:satOff val="0"/>
              <a:lumOff val="0"/>
              <a:alphaOff val="0"/>
            </a:srgbClr>
          </a:solidFill>
          <a:prstDash val="solid"/>
          <a:miter lim="800000"/>
        </a:ln>
        <a:effectLst/>
      </dgm:spPr>
      <dgm:t>
        <a:bodyPr/>
        <a:lstStyle/>
        <a:p>
          <a:endParaRPr lang="en-US" sz="1600">
            <a:latin typeface="Arial" panose="020B0604020202020204" pitchFamily="34" charset="0"/>
            <a:cs typeface="Arial" panose="020B0604020202020204" pitchFamily="34" charset="0"/>
          </a:endParaRPr>
        </a:p>
      </dgm:t>
    </dgm:pt>
    <dgm:pt modelId="{4DA06ADF-D4E3-4A51-A453-280830CA3C52}" type="sibTrans" cxnId="{049E9001-1B14-443F-B549-1531F176F474}">
      <dgm:prSet/>
      <dgm:spPr/>
      <dgm:t>
        <a:bodyPr/>
        <a:lstStyle/>
        <a:p>
          <a:endParaRPr lang="en-US" sz="1600">
            <a:latin typeface="Arial" panose="020B0604020202020204" pitchFamily="34" charset="0"/>
            <a:cs typeface="Arial" panose="020B0604020202020204" pitchFamily="34" charset="0"/>
          </a:endParaRPr>
        </a:p>
      </dgm:t>
    </dgm:pt>
    <dgm:pt modelId="{23F452CB-C11F-47D1-B300-6820DA74BC90}" type="pres">
      <dgm:prSet presAssocID="{F71FA06C-029C-43CE-96B4-43A53B805F03}" presName="diagram" presStyleCnt="0">
        <dgm:presLayoutVars>
          <dgm:chPref val="1"/>
          <dgm:dir/>
          <dgm:animOne val="branch"/>
          <dgm:animLvl val="lvl"/>
          <dgm:resizeHandles/>
        </dgm:presLayoutVars>
      </dgm:prSet>
      <dgm:spPr/>
    </dgm:pt>
    <dgm:pt modelId="{29254ABF-C56D-47AD-95C9-AB334795FB28}" type="pres">
      <dgm:prSet presAssocID="{FF0853B4-3CA1-4EED-911B-6996BB870A78}" presName="root" presStyleCnt="0"/>
      <dgm:spPr/>
    </dgm:pt>
    <dgm:pt modelId="{4487B3C3-894D-44A4-9876-4651D8C4A5DD}" type="pres">
      <dgm:prSet presAssocID="{FF0853B4-3CA1-4EED-911B-6996BB870A78}" presName="rootComposite" presStyleCnt="0"/>
      <dgm:spPr/>
    </dgm:pt>
    <dgm:pt modelId="{566412B2-1E73-4B3F-BBDA-6F035EC7997A}" type="pres">
      <dgm:prSet presAssocID="{FF0853B4-3CA1-4EED-911B-6996BB870A78}" presName="rootText" presStyleLbl="node1" presStyleIdx="0" presStyleCnt="4"/>
      <dgm:spPr/>
    </dgm:pt>
    <dgm:pt modelId="{601F2745-C024-44AD-AF28-B229D25FD5E6}" type="pres">
      <dgm:prSet presAssocID="{FF0853B4-3CA1-4EED-911B-6996BB870A78}" presName="rootConnector" presStyleLbl="node1" presStyleIdx="0" presStyleCnt="4"/>
      <dgm:spPr/>
    </dgm:pt>
    <dgm:pt modelId="{C834B472-3040-4126-80C8-C856B8D6B9D3}" type="pres">
      <dgm:prSet presAssocID="{FF0853B4-3CA1-4EED-911B-6996BB870A78}" presName="childShape" presStyleCnt="0"/>
      <dgm:spPr/>
    </dgm:pt>
    <dgm:pt modelId="{C4674D18-0942-442D-AE65-3DDC0D67B7E8}" type="pres">
      <dgm:prSet presAssocID="{EC710292-5716-4826-8457-7306BD966015}" presName="Name13" presStyleLbl="parChTrans1D2" presStyleIdx="0" presStyleCnt="9"/>
      <dgm:spPr/>
    </dgm:pt>
    <dgm:pt modelId="{B9B10D2E-BB4B-49FC-A8BB-90F6F4E3D0DA}" type="pres">
      <dgm:prSet presAssocID="{416E5294-6227-4FDF-85F1-AC1EF74E9303}" presName="childText" presStyleLbl="bgAcc1" presStyleIdx="0" presStyleCnt="9">
        <dgm:presLayoutVars>
          <dgm:bulletEnabled val="1"/>
        </dgm:presLayoutVars>
      </dgm:prSet>
      <dgm:spPr/>
    </dgm:pt>
    <dgm:pt modelId="{C77CADEA-96FA-4584-93BA-26020A110D77}" type="pres">
      <dgm:prSet presAssocID="{8C7A5354-2D09-4979-9908-DA06278D956C}" presName="root" presStyleCnt="0"/>
      <dgm:spPr/>
    </dgm:pt>
    <dgm:pt modelId="{DEB96CA4-E5A5-47EE-9940-420169446854}" type="pres">
      <dgm:prSet presAssocID="{8C7A5354-2D09-4979-9908-DA06278D956C}" presName="rootComposite" presStyleCnt="0"/>
      <dgm:spPr/>
    </dgm:pt>
    <dgm:pt modelId="{A81F0482-600C-4B5A-B730-0A309C444D74}" type="pres">
      <dgm:prSet presAssocID="{8C7A5354-2D09-4979-9908-DA06278D956C}" presName="rootText" presStyleLbl="node1" presStyleIdx="1" presStyleCnt="4"/>
      <dgm:spPr/>
    </dgm:pt>
    <dgm:pt modelId="{383F7E68-828F-49BC-8802-5B0A583B8CC0}" type="pres">
      <dgm:prSet presAssocID="{8C7A5354-2D09-4979-9908-DA06278D956C}" presName="rootConnector" presStyleLbl="node1" presStyleIdx="1" presStyleCnt="4"/>
      <dgm:spPr/>
    </dgm:pt>
    <dgm:pt modelId="{BDB6B151-9C15-4F44-A683-1321FCB86551}" type="pres">
      <dgm:prSet presAssocID="{8C7A5354-2D09-4979-9908-DA06278D956C}" presName="childShape" presStyleCnt="0"/>
      <dgm:spPr/>
    </dgm:pt>
    <dgm:pt modelId="{7EBBD079-8549-41E6-A1AA-163F96E8A20D}" type="pres">
      <dgm:prSet presAssocID="{C74D07A3-7CC0-423E-A19E-21377CA4CBD7}" presName="Name13" presStyleLbl="parChTrans1D2" presStyleIdx="1" presStyleCnt="9"/>
      <dgm:spPr/>
    </dgm:pt>
    <dgm:pt modelId="{96A61007-65EC-450A-9E08-698B00AD1BB6}" type="pres">
      <dgm:prSet presAssocID="{A9FC9857-9247-41B7-BCCC-ED9E082119EA}" presName="childText" presStyleLbl="bgAcc1" presStyleIdx="1" presStyleCnt="9">
        <dgm:presLayoutVars>
          <dgm:bulletEnabled val="1"/>
        </dgm:presLayoutVars>
      </dgm:prSet>
      <dgm:spPr/>
    </dgm:pt>
    <dgm:pt modelId="{879DFF60-2C41-4BB6-8505-F80F0DA30B63}" type="pres">
      <dgm:prSet presAssocID="{302E4FB9-9522-43A8-A6E9-9376E9FB551F}" presName="Name13" presStyleLbl="parChTrans1D2" presStyleIdx="2" presStyleCnt="9"/>
      <dgm:spPr/>
    </dgm:pt>
    <dgm:pt modelId="{D9796AC2-994D-4C2B-8024-96875812EBBF}" type="pres">
      <dgm:prSet presAssocID="{1A2028B2-3A0E-4045-A0F3-6EE0712BCB14}" presName="childText" presStyleLbl="bgAcc1" presStyleIdx="2" presStyleCnt="9">
        <dgm:presLayoutVars>
          <dgm:bulletEnabled val="1"/>
        </dgm:presLayoutVars>
      </dgm:prSet>
      <dgm:spPr/>
    </dgm:pt>
    <dgm:pt modelId="{02DE6CA8-5D23-4088-917A-26922CEF2655}" type="pres">
      <dgm:prSet presAssocID="{4C777DE0-E736-4308-ADD1-2CB00B239E94}" presName="root" presStyleCnt="0"/>
      <dgm:spPr/>
    </dgm:pt>
    <dgm:pt modelId="{336D6132-E07F-4E71-8DE7-461B52BDBA74}" type="pres">
      <dgm:prSet presAssocID="{4C777DE0-E736-4308-ADD1-2CB00B239E94}" presName="rootComposite" presStyleCnt="0"/>
      <dgm:spPr/>
    </dgm:pt>
    <dgm:pt modelId="{FB0406E2-496F-41DD-8138-484AB482F55D}" type="pres">
      <dgm:prSet presAssocID="{4C777DE0-E736-4308-ADD1-2CB00B239E94}" presName="rootText" presStyleLbl="node1" presStyleIdx="2" presStyleCnt="4"/>
      <dgm:spPr/>
    </dgm:pt>
    <dgm:pt modelId="{7CEBD109-1E22-4AFA-9C19-9EA1153F8FEF}" type="pres">
      <dgm:prSet presAssocID="{4C777DE0-E736-4308-ADD1-2CB00B239E94}" presName="rootConnector" presStyleLbl="node1" presStyleIdx="2" presStyleCnt="4"/>
      <dgm:spPr/>
    </dgm:pt>
    <dgm:pt modelId="{8E6E43B7-FD18-4CAF-8EE4-017B23E54A26}" type="pres">
      <dgm:prSet presAssocID="{4C777DE0-E736-4308-ADD1-2CB00B239E94}" presName="childShape" presStyleCnt="0"/>
      <dgm:spPr/>
    </dgm:pt>
    <dgm:pt modelId="{8754EAB9-5BDC-48A1-81A6-84441D478D41}" type="pres">
      <dgm:prSet presAssocID="{A4DE7CF9-52D0-4EE7-8494-0D8101A8E975}" presName="Name13" presStyleLbl="parChTrans1D2" presStyleIdx="3" presStyleCnt="9"/>
      <dgm:spPr/>
    </dgm:pt>
    <dgm:pt modelId="{B8733755-0656-4951-B9E2-D9B13DFB3850}" type="pres">
      <dgm:prSet presAssocID="{38756201-AB06-473E-98F7-1D0C3F40BD5A}" presName="childText" presStyleLbl="bgAcc1" presStyleIdx="3" presStyleCnt="9">
        <dgm:presLayoutVars>
          <dgm:bulletEnabled val="1"/>
        </dgm:presLayoutVars>
      </dgm:prSet>
      <dgm:spPr/>
    </dgm:pt>
    <dgm:pt modelId="{EDE861E2-BB83-4229-9828-CFBE94120495}" type="pres">
      <dgm:prSet presAssocID="{3C17391F-A4B3-4223-AFC1-E47809297974}" presName="Name13" presStyleLbl="parChTrans1D2" presStyleIdx="4" presStyleCnt="9"/>
      <dgm:spPr/>
    </dgm:pt>
    <dgm:pt modelId="{32745E3B-5D68-4AA0-9EC0-3DBA398352B0}" type="pres">
      <dgm:prSet presAssocID="{3BDF5D50-9FD9-49BB-BDB8-C5D1A9596C47}" presName="childText" presStyleLbl="bgAcc1" presStyleIdx="4" presStyleCnt="9">
        <dgm:presLayoutVars>
          <dgm:bulletEnabled val="1"/>
        </dgm:presLayoutVars>
      </dgm:prSet>
      <dgm:spPr/>
    </dgm:pt>
    <dgm:pt modelId="{92C75274-3CEE-4C86-BD46-86278905965B}" type="pres">
      <dgm:prSet presAssocID="{4B34A6BF-3100-475E-AD75-60F0E1232B14}" presName="Name13" presStyleLbl="parChTrans1D2" presStyleIdx="5" presStyleCnt="9"/>
      <dgm:spPr/>
    </dgm:pt>
    <dgm:pt modelId="{B7CCF5BC-CF40-4CEA-9E6C-90E1208FD992}" type="pres">
      <dgm:prSet presAssocID="{24C8BBA9-A425-4742-96D6-2DD632E547D8}" presName="childText" presStyleLbl="bgAcc1" presStyleIdx="5" presStyleCnt="9">
        <dgm:presLayoutVars>
          <dgm:bulletEnabled val="1"/>
        </dgm:presLayoutVars>
      </dgm:prSet>
      <dgm:spPr/>
    </dgm:pt>
    <dgm:pt modelId="{99C50EC9-07F6-46A6-8EF4-1C691CF563DB}" type="pres">
      <dgm:prSet presAssocID="{7A0C65D2-16F2-4F81-BEEA-E368A3BC3574}" presName="root" presStyleCnt="0"/>
      <dgm:spPr/>
    </dgm:pt>
    <dgm:pt modelId="{8F507852-AE8C-4529-AB81-F52C6FC4C9BB}" type="pres">
      <dgm:prSet presAssocID="{7A0C65D2-16F2-4F81-BEEA-E368A3BC3574}" presName="rootComposite" presStyleCnt="0"/>
      <dgm:spPr/>
    </dgm:pt>
    <dgm:pt modelId="{5CAEBE0D-3EEE-43EF-9BA7-7CA846574BA3}" type="pres">
      <dgm:prSet presAssocID="{7A0C65D2-16F2-4F81-BEEA-E368A3BC3574}" presName="rootText" presStyleLbl="node1" presStyleIdx="3" presStyleCnt="4"/>
      <dgm:spPr/>
    </dgm:pt>
    <dgm:pt modelId="{E6413DE5-06A8-420D-B8BB-EBC06E143000}" type="pres">
      <dgm:prSet presAssocID="{7A0C65D2-16F2-4F81-BEEA-E368A3BC3574}" presName="rootConnector" presStyleLbl="node1" presStyleIdx="3" presStyleCnt="4"/>
      <dgm:spPr/>
    </dgm:pt>
    <dgm:pt modelId="{95F48132-F26B-4FD0-A032-EACF8342A7F2}" type="pres">
      <dgm:prSet presAssocID="{7A0C65D2-16F2-4F81-BEEA-E368A3BC3574}" presName="childShape" presStyleCnt="0"/>
      <dgm:spPr/>
    </dgm:pt>
    <dgm:pt modelId="{3D823563-7C00-4F46-9EDB-7B208BD42ADA}" type="pres">
      <dgm:prSet presAssocID="{D15CF277-6784-455F-877E-96D7BB2078D0}" presName="Name13" presStyleLbl="parChTrans1D2" presStyleIdx="6" presStyleCnt="9"/>
      <dgm:spPr/>
    </dgm:pt>
    <dgm:pt modelId="{75C9F4BD-B9F5-48F1-8E5E-8165CDE5386F}" type="pres">
      <dgm:prSet presAssocID="{07A8DF92-EA48-4C33-AD22-7E03252BD61A}" presName="childText" presStyleLbl="bgAcc1" presStyleIdx="6" presStyleCnt="9">
        <dgm:presLayoutVars>
          <dgm:bulletEnabled val="1"/>
        </dgm:presLayoutVars>
      </dgm:prSet>
      <dgm:spPr/>
    </dgm:pt>
    <dgm:pt modelId="{999142C3-5621-480B-AA8D-CAD5693CB29C}" type="pres">
      <dgm:prSet presAssocID="{D61E5F2C-09AB-40CB-865E-51B830ED06CF}" presName="Name13" presStyleLbl="parChTrans1D2" presStyleIdx="7" presStyleCnt="9"/>
      <dgm:spPr/>
    </dgm:pt>
    <dgm:pt modelId="{CEF83441-9800-4694-B532-E1CA72D6524E}" type="pres">
      <dgm:prSet presAssocID="{C2DD1422-795E-43E3-87F7-92D35B27F37F}" presName="childText" presStyleLbl="bgAcc1" presStyleIdx="7" presStyleCnt="9">
        <dgm:presLayoutVars>
          <dgm:bulletEnabled val="1"/>
        </dgm:presLayoutVars>
      </dgm:prSet>
      <dgm:spPr/>
    </dgm:pt>
    <dgm:pt modelId="{A30E59FB-C0EF-4D67-8A5B-D70A338A33BC}" type="pres">
      <dgm:prSet presAssocID="{FB4F780C-E80C-4415-877B-4536F5793485}" presName="Name13" presStyleLbl="parChTrans1D2" presStyleIdx="8" presStyleCnt="9"/>
      <dgm:spPr/>
    </dgm:pt>
    <dgm:pt modelId="{0FBEB5C0-A19E-476B-888D-A41F46E0F554}" type="pres">
      <dgm:prSet presAssocID="{AF156DD8-FF03-48F2-8394-FF1A0B0F8F9F}" presName="childText" presStyleLbl="bgAcc1" presStyleIdx="8" presStyleCnt="9">
        <dgm:presLayoutVars>
          <dgm:bulletEnabled val="1"/>
        </dgm:presLayoutVars>
      </dgm:prSet>
      <dgm:spPr/>
    </dgm:pt>
  </dgm:ptLst>
  <dgm:cxnLst>
    <dgm:cxn modelId="{049E9001-1B14-443F-B549-1531F176F474}" srcId="{7A0C65D2-16F2-4F81-BEEA-E368A3BC3574}" destId="{AF156DD8-FF03-48F2-8394-FF1A0B0F8F9F}" srcOrd="2" destOrd="0" parTransId="{FB4F780C-E80C-4415-877B-4536F5793485}" sibTransId="{4DA06ADF-D4E3-4A51-A453-280830CA3C52}"/>
    <dgm:cxn modelId="{3E612802-4C2F-42D2-8B75-B7E85D5DE840}" srcId="{8C7A5354-2D09-4979-9908-DA06278D956C}" destId="{A9FC9857-9247-41B7-BCCC-ED9E082119EA}" srcOrd="0" destOrd="0" parTransId="{C74D07A3-7CC0-423E-A19E-21377CA4CBD7}" sibTransId="{388117D7-0672-4DE6-BBA6-C406FBE6C815}"/>
    <dgm:cxn modelId="{01A2FD08-6AA9-401B-9FFD-0E1885BBA29C}" srcId="{FF0853B4-3CA1-4EED-911B-6996BB870A78}" destId="{416E5294-6227-4FDF-85F1-AC1EF74E9303}" srcOrd="0" destOrd="0" parTransId="{EC710292-5716-4826-8457-7306BD966015}" sibTransId="{ABDD7D5D-7D88-4545-A332-5D470B2BB403}"/>
    <dgm:cxn modelId="{F4701E0C-47A5-42D8-8958-16433DFB0C00}" type="presOf" srcId="{A9FC9857-9247-41B7-BCCC-ED9E082119EA}" destId="{96A61007-65EC-450A-9E08-698B00AD1BB6}" srcOrd="0" destOrd="0" presId="urn:microsoft.com/office/officeart/2005/8/layout/hierarchy3"/>
    <dgm:cxn modelId="{E2E8FD0D-59D3-4627-9C13-2A2C6C149344}" type="presOf" srcId="{D15CF277-6784-455F-877E-96D7BB2078D0}" destId="{3D823563-7C00-4F46-9EDB-7B208BD42ADA}" srcOrd="0" destOrd="0" presId="urn:microsoft.com/office/officeart/2005/8/layout/hierarchy3"/>
    <dgm:cxn modelId="{934C982C-FB57-45BA-A55A-EB59B80D105E}" type="presOf" srcId="{FB4F780C-E80C-4415-877B-4536F5793485}" destId="{A30E59FB-C0EF-4D67-8A5B-D70A338A33BC}" srcOrd="0" destOrd="0" presId="urn:microsoft.com/office/officeart/2005/8/layout/hierarchy3"/>
    <dgm:cxn modelId="{03D6C330-E50E-48F3-8A33-F21E00F5B845}" type="presOf" srcId="{D61E5F2C-09AB-40CB-865E-51B830ED06CF}" destId="{999142C3-5621-480B-AA8D-CAD5693CB29C}" srcOrd="0" destOrd="0" presId="urn:microsoft.com/office/officeart/2005/8/layout/hierarchy3"/>
    <dgm:cxn modelId="{58AE565D-8902-4CB2-ADDA-A97A642F200E}" type="presOf" srcId="{4C777DE0-E736-4308-ADD1-2CB00B239E94}" destId="{FB0406E2-496F-41DD-8138-484AB482F55D}" srcOrd="0" destOrd="0" presId="urn:microsoft.com/office/officeart/2005/8/layout/hierarchy3"/>
    <dgm:cxn modelId="{608CBE61-4474-4827-85E1-6F91E6620C7D}" type="presOf" srcId="{1A2028B2-3A0E-4045-A0F3-6EE0712BCB14}" destId="{D9796AC2-994D-4C2B-8024-96875812EBBF}" srcOrd="0" destOrd="0" presId="urn:microsoft.com/office/officeart/2005/8/layout/hierarchy3"/>
    <dgm:cxn modelId="{FDF0D864-7332-4AC8-BCA6-9E7402D649C5}" type="presOf" srcId="{8C7A5354-2D09-4979-9908-DA06278D956C}" destId="{383F7E68-828F-49BC-8802-5B0A583B8CC0}" srcOrd="1" destOrd="0" presId="urn:microsoft.com/office/officeart/2005/8/layout/hierarchy3"/>
    <dgm:cxn modelId="{8ED5034D-6F42-408E-9F3F-0B54150729A0}" type="presOf" srcId="{3C17391F-A4B3-4223-AFC1-E47809297974}" destId="{EDE861E2-BB83-4229-9828-CFBE94120495}" srcOrd="0" destOrd="0" presId="urn:microsoft.com/office/officeart/2005/8/layout/hierarchy3"/>
    <dgm:cxn modelId="{0445BC55-3B9E-47EE-B6C7-A32579055321}" type="presOf" srcId="{FF0853B4-3CA1-4EED-911B-6996BB870A78}" destId="{601F2745-C024-44AD-AF28-B229D25FD5E6}" srcOrd="1" destOrd="0" presId="urn:microsoft.com/office/officeart/2005/8/layout/hierarchy3"/>
    <dgm:cxn modelId="{CD2E3A82-5F30-4FF1-B4EE-7E4B82BC1DD4}" srcId="{F71FA06C-029C-43CE-96B4-43A53B805F03}" destId="{4C777DE0-E736-4308-ADD1-2CB00B239E94}" srcOrd="2" destOrd="0" parTransId="{C19361E3-D540-4AB8-A3B0-1F88899FB3EE}" sibTransId="{635DB9C0-25BD-4FF0-A0E8-4FFA2E7D1045}"/>
    <dgm:cxn modelId="{6CA02C89-9E41-4A12-BC93-8B5D36FB86F8}" type="presOf" srcId="{7A0C65D2-16F2-4F81-BEEA-E368A3BC3574}" destId="{E6413DE5-06A8-420D-B8BB-EBC06E143000}" srcOrd="1" destOrd="0" presId="urn:microsoft.com/office/officeart/2005/8/layout/hierarchy3"/>
    <dgm:cxn modelId="{667AB18C-0278-4986-9745-BD669AD77642}" type="presOf" srcId="{F71FA06C-029C-43CE-96B4-43A53B805F03}" destId="{23F452CB-C11F-47D1-B300-6820DA74BC90}" srcOrd="0" destOrd="0" presId="urn:microsoft.com/office/officeart/2005/8/layout/hierarchy3"/>
    <dgm:cxn modelId="{6991238E-20BF-4C15-A22B-78BFEF941093}" type="presOf" srcId="{38756201-AB06-473E-98F7-1D0C3F40BD5A}" destId="{B8733755-0656-4951-B9E2-D9B13DFB3850}" srcOrd="0" destOrd="0" presId="urn:microsoft.com/office/officeart/2005/8/layout/hierarchy3"/>
    <dgm:cxn modelId="{5BF1D295-BBCB-4204-8D07-938A23FF4AC7}" type="presOf" srcId="{3BDF5D50-9FD9-49BB-BDB8-C5D1A9596C47}" destId="{32745E3B-5D68-4AA0-9EC0-3DBA398352B0}" srcOrd="0" destOrd="0" presId="urn:microsoft.com/office/officeart/2005/8/layout/hierarchy3"/>
    <dgm:cxn modelId="{4617DC95-54D3-435E-ABA5-2D4E6002E6E2}" srcId="{F71FA06C-029C-43CE-96B4-43A53B805F03}" destId="{FF0853B4-3CA1-4EED-911B-6996BB870A78}" srcOrd="0" destOrd="0" parTransId="{095B7C0A-554F-4E9A-80D0-9C0FF3C94557}" sibTransId="{FCECCA89-A52C-4840-9908-E3E401DE7316}"/>
    <dgm:cxn modelId="{47A9089A-F23F-4517-86FB-5F415662D186}" type="presOf" srcId="{A4DE7CF9-52D0-4EE7-8494-0D8101A8E975}" destId="{8754EAB9-5BDC-48A1-81A6-84441D478D41}" srcOrd="0" destOrd="0" presId="urn:microsoft.com/office/officeart/2005/8/layout/hierarchy3"/>
    <dgm:cxn modelId="{AEB7909D-CE1C-4482-8CFF-14D378FABAF8}" type="presOf" srcId="{4C777DE0-E736-4308-ADD1-2CB00B239E94}" destId="{7CEBD109-1E22-4AFA-9C19-9EA1153F8FEF}" srcOrd="1" destOrd="0" presId="urn:microsoft.com/office/officeart/2005/8/layout/hierarchy3"/>
    <dgm:cxn modelId="{1F7C54A8-EC3B-42D7-B640-0FE0D0C47E9C}" type="presOf" srcId="{EC710292-5716-4826-8457-7306BD966015}" destId="{C4674D18-0942-442D-AE65-3DDC0D67B7E8}" srcOrd="0" destOrd="0" presId="urn:microsoft.com/office/officeart/2005/8/layout/hierarchy3"/>
    <dgm:cxn modelId="{DA2ACEA8-C8BA-437D-93B8-DE8D92D529DD}" type="presOf" srcId="{07A8DF92-EA48-4C33-AD22-7E03252BD61A}" destId="{75C9F4BD-B9F5-48F1-8E5E-8165CDE5386F}" srcOrd="0" destOrd="0" presId="urn:microsoft.com/office/officeart/2005/8/layout/hierarchy3"/>
    <dgm:cxn modelId="{A52D47AA-713D-448F-A579-70700D7BF8B7}" srcId="{F71FA06C-029C-43CE-96B4-43A53B805F03}" destId="{7A0C65D2-16F2-4F81-BEEA-E368A3BC3574}" srcOrd="3" destOrd="0" parTransId="{B8900A70-1A36-413E-B4C0-DDD55FC0807C}" sibTransId="{95B21862-43C6-4939-88EE-79B64CB75006}"/>
    <dgm:cxn modelId="{4F7F47AA-0F0F-4688-9000-2493C012DA3A}" srcId="{7A0C65D2-16F2-4F81-BEEA-E368A3BC3574}" destId="{C2DD1422-795E-43E3-87F7-92D35B27F37F}" srcOrd="1" destOrd="0" parTransId="{D61E5F2C-09AB-40CB-865E-51B830ED06CF}" sibTransId="{AF53016C-28C6-402E-BA0C-63DD7CF15891}"/>
    <dgm:cxn modelId="{4C2256AB-0623-4DEA-9B44-109A8630D43C}" type="presOf" srcId="{4B34A6BF-3100-475E-AD75-60F0E1232B14}" destId="{92C75274-3CEE-4C86-BD46-86278905965B}" srcOrd="0" destOrd="0" presId="urn:microsoft.com/office/officeart/2005/8/layout/hierarchy3"/>
    <dgm:cxn modelId="{0A8633B3-52FC-4F9A-903C-CECC3C927798}" srcId="{4C777DE0-E736-4308-ADD1-2CB00B239E94}" destId="{3BDF5D50-9FD9-49BB-BDB8-C5D1A9596C47}" srcOrd="1" destOrd="0" parTransId="{3C17391F-A4B3-4223-AFC1-E47809297974}" sibTransId="{ACCCBA0F-006A-4725-B474-851AF3B892F0}"/>
    <dgm:cxn modelId="{16CFC9B5-C866-4077-849C-79B6FF9F9368}" srcId="{F71FA06C-029C-43CE-96B4-43A53B805F03}" destId="{8C7A5354-2D09-4979-9908-DA06278D956C}" srcOrd="1" destOrd="0" parTransId="{C39A13EE-CD4B-466B-821A-01971DA6D651}" sibTransId="{1344680F-6710-4140-B28B-DBCCD2BDA93E}"/>
    <dgm:cxn modelId="{04B495B7-5C3F-47E1-9ED7-7700AE89D092}" type="presOf" srcId="{302E4FB9-9522-43A8-A6E9-9376E9FB551F}" destId="{879DFF60-2C41-4BB6-8505-F80F0DA30B63}" srcOrd="0" destOrd="0" presId="urn:microsoft.com/office/officeart/2005/8/layout/hierarchy3"/>
    <dgm:cxn modelId="{58A553BA-D5E3-49B5-A75E-87807F0FD357}" type="presOf" srcId="{416E5294-6227-4FDF-85F1-AC1EF74E9303}" destId="{B9B10D2E-BB4B-49FC-A8BB-90F6F4E3D0DA}" srcOrd="0" destOrd="0" presId="urn:microsoft.com/office/officeart/2005/8/layout/hierarchy3"/>
    <dgm:cxn modelId="{81C0A4BA-5C6C-42C4-B771-3E8C1B9D7335}" type="presOf" srcId="{FF0853B4-3CA1-4EED-911B-6996BB870A78}" destId="{566412B2-1E73-4B3F-BBDA-6F035EC7997A}" srcOrd="0" destOrd="0" presId="urn:microsoft.com/office/officeart/2005/8/layout/hierarchy3"/>
    <dgm:cxn modelId="{E20E9CBC-57FC-46B7-B370-BA3FA759490F}" type="presOf" srcId="{AF156DD8-FF03-48F2-8394-FF1A0B0F8F9F}" destId="{0FBEB5C0-A19E-476B-888D-A41F46E0F554}" srcOrd="0" destOrd="0" presId="urn:microsoft.com/office/officeart/2005/8/layout/hierarchy3"/>
    <dgm:cxn modelId="{6753C7BD-0671-47C9-A7CC-C5F65D369C1E}" type="presOf" srcId="{C2DD1422-795E-43E3-87F7-92D35B27F37F}" destId="{CEF83441-9800-4694-B532-E1CA72D6524E}" srcOrd="0" destOrd="0" presId="urn:microsoft.com/office/officeart/2005/8/layout/hierarchy3"/>
    <dgm:cxn modelId="{505294C5-84B3-49B7-9FCB-6A38428C08FF}" type="presOf" srcId="{C74D07A3-7CC0-423E-A19E-21377CA4CBD7}" destId="{7EBBD079-8549-41E6-A1AA-163F96E8A20D}" srcOrd="0" destOrd="0" presId="urn:microsoft.com/office/officeart/2005/8/layout/hierarchy3"/>
    <dgm:cxn modelId="{EE84C4CF-F708-411F-80F7-F46573FDE74B}" srcId="{4C777DE0-E736-4308-ADD1-2CB00B239E94}" destId="{38756201-AB06-473E-98F7-1D0C3F40BD5A}" srcOrd="0" destOrd="0" parTransId="{A4DE7CF9-52D0-4EE7-8494-0D8101A8E975}" sibTransId="{8B12C242-EB31-45E7-A84B-4E9630413D2F}"/>
    <dgm:cxn modelId="{A5B3F4DF-1DC8-464F-B03C-80FF08A230A9}" srcId="{8C7A5354-2D09-4979-9908-DA06278D956C}" destId="{1A2028B2-3A0E-4045-A0F3-6EE0712BCB14}" srcOrd="1" destOrd="0" parTransId="{302E4FB9-9522-43A8-A6E9-9376E9FB551F}" sibTransId="{92B0D226-088A-4BEB-AC7E-BE8526622FF2}"/>
    <dgm:cxn modelId="{AEBE48E9-35F8-429D-B41E-116FE85DB8C2}" srcId="{7A0C65D2-16F2-4F81-BEEA-E368A3BC3574}" destId="{07A8DF92-EA48-4C33-AD22-7E03252BD61A}" srcOrd="0" destOrd="0" parTransId="{D15CF277-6784-455F-877E-96D7BB2078D0}" sibTransId="{B4E40416-B98B-43EF-9CF7-A27D87B24A96}"/>
    <dgm:cxn modelId="{127E94E9-DEA6-429C-A502-01047D5E3218}" type="presOf" srcId="{8C7A5354-2D09-4979-9908-DA06278D956C}" destId="{A81F0482-600C-4B5A-B730-0A309C444D74}" srcOrd="0" destOrd="0" presId="urn:microsoft.com/office/officeart/2005/8/layout/hierarchy3"/>
    <dgm:cxn modelId="{77C49CEF-1C67-4169-960F-0D008060A68B}" type="presOf" srcId="{24C8BBA9-A425-4742-96D6-2DD632E547D8}" destId="{B7CCF5BC-CF40-4CEA-9E6C-90E1208FD992}" srcOrd="0" destOrd="0" presId="urn:microsoft.com/office/officeart/2005/8/layout/hierarchy3"/>
    <dgm:cxn modelId="{892548F3-4A70-487A-9B11-B5DE2DD4BCB6}" srcId="{4C777DE0-E736-4308-ADD1-2CB00B239E94}" destId="{24C8BBA9-A425-4742-96D6-2DD632E547D8}" srcOrd="2" destOrd="0" parTransId="{4B34A6BF-3100-475E-AD75-60F0E1232B14}" sibTransId="{82DB1713-D579-4BAB-9220-E3850AAE96EC}"/>
    <dgm:cxn modelId="{450F4FFE-E50F-45A0-B992-17658C398A79}" type="presOf" srcId="{7A0C65D2-16F2-4F81-BEEA-E368A3BC3574}" destId="{5CAEBE0D-3EEE-43EF-9BA7-7CA846574BA3}" srcOrd="0" destOrd="0" presId="urn:microsoft.com/office/officeart/2005/8/layout/hierarchy3"/>
    <dgm:cxn modelId="{5676E12E-BC09-46CF-91E1-72850018FF58}" type="presParOf" srcId="{23F452CB-C11F-47D1-B300-6820DA74BC90}" destId="{29254ABF-C56D-47AD-95C9-AB334795FB28}" srcOrd="0" destOrd="0" presId="urn:microsoft.com/office/officeart/2005/8/layout/hierarchy3"/>
    <dgm:cxn modelId="{F4DEA2ED-6B55-4E07-8539-AE1267BD61A8}" type="presParOf" srcId="{29254ABF-C56D-47AD-95C9-AB334795FB28}" destId="{4487B3C3-894D-44A4-9876-4651D8C4A5DD}" srcOrd="0" destOrd="0" presId="urn:microsoft.com/office/officeart/2005/8/layout/hierarchy3"/>
    <dgm:cxn modelId="{F852D591-9FF2-4142-B4B2-19D563C8F035}" type="presParOf" srcId="{4487B3C3-894D-44A4-9876-4651D8C4A5DD}" destId="{566412B2-1E73-4B3F-BBDA-6F035EC7997A}" srcOrd="0" destOrd="0" presId="urn:microsoft.com/office/officeart/2005/8/layout/hierarchy3"/>
    <dgm:cxn modelId="{D57BA2C8-F020-4245-9A9A-B1D631C35D5F}" type="presParOf" srcId="{4487B3C3-894D-44A4-9876-4651D8C4A5DD}" destId="{601F2745-C024-44AD-AF28-B229D25FD5E6}" srcOrd="1" destOrd="0" presId="urn:microsoft.com/office/officeart/2005/8/layout/hierarchy3"/>
    <dgm:cxn modelId="{78F17566-96ED-40ED-B24F-4E1782F0F9A2}" type="presParOf" srcId="{29254ABF-C56D-47AD-95C9-AB334795FB28}" destId="{C834B472-3040-4126-80C8-C856B8D6B9D3}" srcOrd="1" destOrd="0" presId="urn:microsoft.com/office/officeart/2005/8/layout/hierarchy3"/>
    <dgm:cxn modelId="{6F332DD4-613B-4A17-B4E0-ACB1EE978AB5}" type="presParOf" srcId="{C834B472-3040-4126-80C8-C856B8D6B9D3}" destId="{C4674D18-0942-442D-AE65-3DDC0D67B7E8}" srcOrd="0" destOrd="0" presId="urn:microsoft.com/office/officeart/2005/8/layout/hierarchy3"/>
    <dgm:cxn modelId="{0C082261-D0B6-4185-8885-07CAA9C20413}" type="presParOf" srcId="{C834B472-3040-4126-80C8-C856B8D6B9D3}" destId="{B9B10D2E-BB4B-49FC-A8BB-90F6F4E3D0DA}" srcOrd="1" destOrd="0" presId="urn:microsoft.com/office/officeart/2005/8/layout/hierarchy3"/>
    <dgm:cxn modelId="{B8376530-24B5-4F16-A9B7-F28C031FCBF0}" type="presParOf" srcId="{23F452CB-C11F-47D1-B300-6820DA74BC90}" destId="{C77CADEA-96FA-4584-93BA-26020A110D77}" srcOrd="1" destOrd="0" presId="urn:microsoft.com/office/officeart/2005/8/layout/hierarchy3"/>
    <dgm:cxn modelId="{0621C0AF-9F46-407A-9D2A-1DAE96DA9BAE}" type="presParOf" srcId="{C77CADEA-96FA-4584-93BA-26020A110D77}" destId="{DEB96CA4-E5A5-47EE-9940-420169446854}" srcOrd="0" destOrd="0" presId="urn:microsoft.com/office/officeart/2005/8/layout/hierarchy3"/>
    <dgm:cxn modelId="{79F9197D-C9EE-49AF-9ED3-23ACEEBBD5AF}" type="presParOf" srcId="{DEB96CA4-E5A5-47EE-9940-420169446854}" destId="{A81F0482-600C-4B5A-B730-0A309C444D74}" srcOrd="0" destOrd="0" presId="urn:microsoft.com/office/officeart/2005/8/layout/hierarchy3"/>
    <dgm:cxn modelId="{E8594141-85B7-4D6B-9051-EFB043B0E626}" type="presParOf" srcId="{DEB96CA4-E5A5-47EE-9940-420169446854}" destId="{383F7E68-828F-49BC-8802-5B0A583B8CC0}" srcOrd="1" destOrd="0" presId="urn:microsoft.com/office/officeart/2005/8/layout/hierarchy3"/>
    <dgm:cxn modelId="{A9649BFC-768D-402B-882F-494B42820C84}" type="presParOf" srcId="{C77CADEA-96FA-4584-93BA-26020A110D77}" destId="{BDB6B151-9C15-4F44-A683-1321FCB86551}" srcOrd="1" destOrd="0" presId="urn:microsoft.com/office/officeart/2005/8/layout/hierarchy3"/>
    <dgm:cxn modelId="{B540B6C8-2A6B-4206-B9BF-E036190FE97A}" type="presParOf" srcId="{BDB6B151-9C15-4F44-A683-1321FCB86551}" destId="{7EBBD079-8549-41E6-A1AA-163F96E8A20D}" srcOrd="0" destOrd="0" presId="urn:microsoft.com/office/officeart/2005/8/layout/hierarchy3"/>
    <dgm:cxn modelId="{EC73950F-1B86-4815-8E51-CF473EE73A5F}" type="presParOf" srcId="{BDB6B151-9C15-4F44-A683-1321FCB86551}" destId="{96A61007-65EC-450A-9E08-698B00AD1BB6}" srcOrd="1" destOrd="0" presId="urn:microsoft.com/office/officeart/2005/8/layout/hierarchy3"/>
    <dgm:cxn modelId="{23A202B2-1430-4BFE-95AF-4E45AE01312E}" type="presParOf" srcId="{BDB6B151-9C15-4F44-A683-1321FCB86551}" destId="{879DFF60-2C41-4BB6-8505-F80F0DA30B63}" srcOrd="2" destOrd="0" presId="urn:microsoft.com/office/officeart/2005/8/layout/hierarchy3"/>
    <dgm:cxn modelId="{5E93A8C5-9B39-49C4-B0B2-48B86577B04B}" type="presParOf" srcId="{BDB6B151-9C15-4F44-A683-1321FCB86551}" destId="{D9796AC2-994D-4C2B-8024-96875812EBBF}" srcOrd="3" destOrd="0" presId="urn:microsoft.com/office/officeart/2005/8/layout/hierarchy3"/>
    <dgm:cxn modelId="{5D0F9CFB-0D88-4395-8AD9-5B657C3414B9}" type="presParOf" srcId="{23F452CB-C11F-47D1-B300-6820DA74BC90}" destId="{02DE6CA8-5D23-4088-917A-26922CEF2655}" srcOrd="2" destOrd="0" presId="urn:microsoft.com/office/officeart/2005/8/layout/hierarchy3"/>
    <dgm:cxn modelId="{86E32DE4-9172-4CCA-BECA-3B98A37AC86E}" type="presParOf" srcId="{02DE6CA8-5D23-4088-917A-26922CEF2655}" destId="{336D6132-E07F-4E71-8DE7-461B52BDBA74}" srcOrd="0" destOrd="0" presId="urn:microsoft.com/office/officeart/2005/8/layout/hierarchy3"/>
    <dgm:cxn modelId="{9E819300-6BA6-4369-9083-EB2147E20289}" type="presParOf" srcId="{336D6132-E07F-4E71-8DE7-461B52BDBA74}" destId="{FB0406E2-496F-41DD-8138-484AB482F55D}" srcOrd="0" destOrd="0" presId="urn:microsoft.com/office/officeart/2005/8/layout/hierarchy3"/>
    <dgm:cxn modelId="{B8FC8CC7-1975-4B8F-9A31-75065356BC7D}" type="presParOf" srcId="{336D6132-E07F-4E71-8DE7-461B52BDBA74}" destId="{7CEBD109-1E22-4AFA-9C19-9EA1153F8FEF}" srcOrd="1" destOrd="0" presId="urn:microsoft.com/office/officeart/2005/8/layout/hierarchy3"/>
    <dgm:cxn modelId="{AB726851-E659-43F8-8489-E38C8340FAF4}" type="presParOf" srcId="{02DE6CA8-5D23-4088-917A-26922CEF2655}" destId="{8E6E43B7-FD18-4CAF-8EE4-017B23E54A26}" srcOrd="1" destOrd="0" presId="urn:microsoft.com/office/officeart/2005/8/layout/hierarchy3"/>
    <dgm:cxn modelId="{002454B0-F230-4A46-B91C-7B44BA552DE7}" type="presParOf" srcId="{8E6E43B7-FD18-4CAF-8EE4-017B23E54A26}" destId="{8754EAB9-5BDC-48A1-81A6-84441D478D41}" srcOrd="0" destOrd="0" presId="urn:microsoft.com/office/officeart/2005/8/layout/hierarchy3"/>
    <dgm:cxn modelId="{23D30427-1C84-42C5-8EEF-BC26622F6B76}" type="presParOf" srcId="{8E6E43B7-FD18-4CAF-8EE4-017B23E54A26}" destId="{B8733755-0656-4951-B9E2-D9B13DFB3850}" srcOrd="1" destOrd="0" presId="urn:microsoft.com/office/officeart/2005/8/layout/hierarchy3"/>
    <dgm:cxn modelId="{EDD18E88-3D4D-41D0-B358-9D51A92EBC56}" type="presParOf" srcId="{8E6E43B7-FD18-4CAF-8EE4-017B23E54A26}" destId="{EDE861E2-BB83-4229-9828-CFBE94120495}" srcOrd="2" destOrd="0" presId="urn:microsoft.com/office/officeart/2005/8/layout/hierarchy3"/>
    <dgm:cxn modelId="{A4100C93-6487-437A-8CF9-E23B18F26AFD}" type="presParOf" srcId="{8E6E43B7-FD18-4CAF-8EE4-017B23E54A26}" destId="{32745E3B-5D68-4AA0-9EC0-3DBA398352B0}" srcOrd="3" destOrd="0" presId="urn:microsoft.com/office/officeart/2005/8/layout/hierarchy3"/>
    <dgm:cxn modelId="{455A6E02-89DE-4B21-8B47-0393A5CE12A2}" type="presParOf" srcId="{8E6E43B7-FD18-4CAF-8EE4-017B23E54A26}" destId="{92C75274-3CEE-4C86-BD46-86278905965B}" srcOrd="4" destOrd="0" presId="urn:microsoft.com/office/officeart/2005/8/layout/hierarchy3"/>
    <dgm:cxn modelId="{82DD0420-41B1-4A60-96EC-7D22CB663238}" type="presParOf" srcId="{8E6E43B7-FD18-4CAF-8EE4-017B23E54A26}" destId="{B7CCF5BC-CF40-4CEA-9E6C-90E1208FD992}" srcOrd="5" destOrd="0" presId="urn:microsoft.com/office/officeart/2005/8/layout/hierarchy3"/>
    <dgm:cxn modelId="{A91451CB-D632-4337-A2A8-DBAF46FE1F1B}" type="presParOf" srcId="{23F452CB-C11F-47D1-B300-6820DA74BC90}" destId="{99C50EC9-07F6-46A6-8EF4-1C691CF563DB}" srcOrd="3" destOrd="0" presId="urn:microsoft.com/office/officeart/2005/8/layout/hierarchy3"/>
    <dgm:cxn modelId="{6E021EBA-374E-4ED4-AE08-3367F1F68B03}" type="presParOf" srcId="{99C50EC9-07F6-46A6-8EF4-1C691CF563DB}" destId="{8F507852-AE8C-4529-AB81-F52C6FC4C9BB}" srcOrd="0" destOrd="0" presId="urn:microsoft.com/office/officeart/2005/8/layout/hierarchy3"/>
    <dgm:cxn modelId="{4A4F6530-5CA9-433E-9F82-E9CE1D9A37B0}" type="presParOf" srcId="{8F507852-AE8C-4529-AB81-F52C6FC4C9BB}" destId="{5CAEBE0D-3EEE-43EF-9BA7-7CA846574BA3}" srcOrd="0" destOrd="0" presId="urn:microsoft.com/office/officeart/2005/8/layout/hierarchy3"/>
    <dgm:cxn modelId="{0DF98D29-584A-4FFB-BE61-C88D003FA61F}" type="presParOf" srcId="{8F507852-AE8C-4529-AB81-F52C6FC4C9BB}" destId="{E6413DE5-06A8-420D-B8BB-EBC06E143000}" srcOrd="1" destOrd="0" presId="urn:microsoft.com/office/officeart/2005/8/layout/hierarchy3"/>
    <dgm:cxn modelId="{D1E3D35B-047B-4A52-A46E-0E5523FC4779}" type="presParOf" srcId="{99C50EC9-07F6-46A6-8EF4-1C691CF563DB}" destId="{95F48132-F26B-4FD0-A032-EACF8342A7F2}" srcOrd="1" destOrd="0" presId="urn:microsoft.com/office/officeart/2005/8/layout/hierarchy3"/>
    <dgm:cxn modelId="{3E63843A-7FEC-49F4-A255-B96983F74093}" type="presParOf" srcId="{95F48132-F26B-4FD0-A032-EACF8342A7F2}" destId="{3D823563-7C00-4F46-9EDB-7B208BD42ADA}" srcOrd="0" destOrd="0" presId="urn:microsoft.com/office/officeart/2005/8/layout/hierarchy3"/>
    <dgm:cxn modelId="{D6DB4B57-4FC5-493E-A8FF-98C73972D33B}" type="presParOf" srcId="{95F48132-F26B-4FD0-A032-EACF8342A7F2}" destId="{75C9F4BD-B9F5-48F1-8E5E-8165CDE5386F}" srcOrd="1" destOrd="0" presId="urn:microsoft.com/office/officeart/2005/8/layout/hierarchy3"/>
    <dgm:cxn modelId="{DF401E33-C668-41BB-8480-3B201AE2B31F}" type="presParOf" srcId="{95F48132-F26B-4FD0-A032-EACF8342A7F2}" destId="{999142C3-5621-480B-AA8D-CAD5693CB29C}" srcOrd="2" destOrd="0" presId="urn:microsoft.com/office/officeart/2005/8/layout/hierarchy3"/>
    <dgm:cxn modelId="{FA952EDF-A6C5-49AB-929E-C3A5520B15FB}" type="presParOf" srcId="{95F48132-F26B-4FD0-A032-EACF8342A7F2}" destId="{CEF83441-9800-4694-B532-E1CA72D6524E}" srcOrd="3" destOrd="0" presId="urn:microsoft.com/office/officeart/2005/8/layout/hierarchy3"/>
    <dgm:cxn modelId="{9777989C-D35A-4598-9497-160E765395DF}" type="presParOf" srcId="{95F48132-F26B-4FD0-A032-EACF8342A7F2}" destId="{A30E59FB-C0EF-4D67-8A5B-D70A338A33BC}" srcOrd="4" destOrd="0" presId="urn:microsoft.com/office/officeart/2005/8/layout/hierarchy3"/>
    <dgm:cxn modelId="{D7D31B2B-D5E4-4B25-B3C8-C3819DC50E4D}" type="presParOf" srcId="{95F48132-F26B-4FD0-A032-EACF8342A7F2}" destId="{0FBEB5C0-A19E-476B-888D-A41F46E0F554}"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B903E1A-7B78-4D6D-8FEC-784A0F3324AC}" type="doc">
      <dgm:prSet loTypeId="urn:microsoft.com/office/officeart/2005/8/layout/chevron1" loCatId="process" qsTypeId="urn:microsoft.com/office/officeart/2005/8/quickstyle/simple1" qsCatId="simple" csTypeId="urn:microsoft.com/office/officeart/2005/8/colors/accent0_3" csCatId="mainScheme" phldr="1"/>
      <dgm:spPr/>
    </dgm:pt>
    <dgm:pt modelId="{D81C411E-2EA0-41E4-A50B-3DABAF1034BD}">
      <dgm:prSet phldrT="[Text]"/>
      <dgm:spPr>
        <a:noFill/>
        <a:ln>
          <a:solidFill>
            <a:schemeClr val="tx2"/>
          </a:solidFill>
        </a:ln>
      </dgm:spPr>
      <dgm:t>
        <a:bodyPr/>
        <a:lstStyle/>
        <a:p>
          <a:r>
            <a:rPr lang="en-US" b="1" dirty="0">
              <a:solidFill>
                <a:schemeClr val="tx1"/>
              </a:solidFill>
              <a:latin typeface="Arial" panose="020B0604020202020204" pitchFamily="34" charset="0"/>
              <a:ea typeface="Open Sans Extrabold" pitchFamily="2" charset="0"/>
              <a:cs typeface="Arial" panose="020B0604020202020204" pitchFamily="34" charset="0"/>
            </a:rPr>
            <a:t>Public Entities &amp; NFP Conduit Bond Obligors</a:t>
          </a:r>
          <a:endParaRPr lang="en-US" baseline="30000" dirty="0">
            <a:solidFill>
              <a:schemeClr val="tx1"/>
            </a:solidFill>
            <a:latin typeface="Arial" panose="020B0604020202020204" pitchFamily="34" charset="0"/>
            <a:ea typeface="Open Sans" pitchFamily="2" charset="0"/>
            <a:cs typeface="Arial" panose="020B0604020202020204" pitchFamily="34" charset="0"/>
          </a:endParaRPr>
        </a:p>
        <a:p>
          <a:r>
            <a:rPr lang="en-US" dirty="0">
              <a:solidFill>
                <a:schemeClr val="tx1"/>
              </a:solidFill>
              <a:latin typeface="Arial" panose="020B0604020202020204" pitchFamily="34" charset="0"/>
              <a:ea typeface="Open Sans" pitchFamily="2" charset="0"/>
              <a:cs typeface="Arial" panose="020B0604020202020204" pitchFamily="34" charset="0"/>
            </a:rPr>
            <a:t>Annual &amp; interim reporting periods beginning after December 15, 2018</a:t>
          </a:r>
        </a:p>
      </dgm:t>
    </dgm:pt>
    <dgm:pt modelId="{AFEF1160-CAB0-46D3-AB5B-62381BBFEEBC}" type="parTrans" cxnId="{FF2D0079-F6FC-43D1-A63D-6CA83B9AFCD8}">
      <dgm:prSet/>
      <dgm:spPr/>
      <dgm:t>
        <a:bodyPr/>
        <a:lstStyle/>
        <a:p>
          <a:endParaRPr lang="en-US"/>
        </a:p>
      </dgm:t>
    </dgm:pt>
    <dgm:pt modelId="{0F4093C4-7B2F-4D2A-825F-95AB18362157}" type="sibTrans" cxnId="{FF2D0079-F6FC-43D1-A63D-6CA83B9AFCD8}">
      <dgm:prSet/>
      <dgm:spPr/>
      <dgm:t>
        <a:bodyPr/>
        <a:lstStyle/>
        <a:p>
          <a:endParaRPr lang="en-US"/>
        </a:p>
      </dgm:t>
    </dgm:pt>
    <dgm:pt modelId="{588DC984-44B4-4BAD-A43E-A6399EA4C3F1}">
      <dgm:prSet phldrT="[Text]"/>
      <dgm:spPr>
        <a:noFill/>
        <a:ln>
          <a:solidFill>
            <a:schemeClr val="tx2"/>
          </a:solidFill>
        </a:ln>
      </dgm:spPr>
      <dgm:t>
        <a:bodyPr/>
        <a:lstStyle/>
        <a:p>
          <a:r>
            <a:rPr lang="en-US" b="1" dirty="0">
              <a:solidFill>
                <a:schemeClr val="tx1"/>
              </a:solidFill>
              <a:latin typeface="Arial" panose="020B0604020202020204" pitchFamily="34" charset="0"/>
              <a:ea typeface="Open Sans Extrabold" pitchFamily="2" charset="0"/>
              <a:cs typeface="Arial" panose="020B0604020202020204" pitchFamily="34" charset="0"/>
            </a:rPr>
            <a:t>All Other</a:t>
          </a:r>
        </a:p>
        <a:p>
          <a:r>
            <a:rPr lang="en-US" dirty="0">
              <a:solidFill>
                <a:schemeClr val="tx1"/>
              </a:solidFill>
              <a:latin typeface="Arial" panose="020B0604020202020204" pitchFamily="34" charset="0"/>
              <a:ea typeface="Open Sans" pitchFamily="2" charset="0"/>
              <a:cs typeface="Arial" panose="020B0604020202020204" pitchFamily="34" charset="0"/>
            </a:rPr>
            <a:t>Annual reporting periods beginning after </a:t>
          </a:r>
          <a:br>
            <a:rPr lang="en-US" dirty="0">
              <a:solidFill>
                <a:schemeClr val="tx1"/>
              </a:solidFill>
              <a:latin typeface="Arial" panose="020B0604020202020204" pitchFamily="34" charset="0"/>
              <a:ea typeface="Open Sans" pitchFamily="2" charset="0"/>
              <a:cs typeface="Arial" panose="020B0604020202020204" pitchFamily="34" charset="0"/>
            </a:rPr>
          </a:br>
          <a:r>
            <a:rPr lang="en-US" dirty="0">
              <a:solidFill>
                <a:schemeClr val="tx1"/>
              </a:solidFill>
              <a:latin typeface="Arial" panose="020B0604020202020204" pitchFamily="34" charset="0"/>
              <a:ea typeface="Open Sans" pitchFamily="2" charset="0"/>
              <a:cs typeface="Arial" panose="020B0604020202020204" pitchFamily="34" charset="0"/>
            </a:rPr>
            <a:t>December 15, 2020</a:t>
          </a:r>
        </a:p>
      </dgm:t>
    </dgm:pt>
    <dgm:pt modelId="{062C6134-74A2-47A7-8FD3-778E51D800C7}" type="parTrans" cxnId="{65835DBF-61B8-4E2F-ABD3-210670E0EACC}">
      <dgm:prSet/>
      <dgm:spPr/>
      <dgm:t>
        <a:bodyPr/>
        <a:lstStyle/>
        <a:p>
          <a:endParaRPr lang="en-US"/>
        </a:p>
      </dgm:t>
    </dgm:pt>
    <dgm:pt modelId="{5281AC0C-5C81-4540-8284-EBFAFBC38433}" type="sibTrans" cxnId="{65835DBF-61B8-4E2F-ABD3-210670E0EACC}">
      <dgm:prSet/>
      <dgm:spPr/>
      <dgm:t>
        <a:bodyPr/>
        <a:lstStyle/>
        <a:p>
          <a:endParaRPr lang="en-US"/>
        </a:p>
      </dgm:t>
    </dgm:pt>
    <dgm:pt modelId="{798BFAAC-142B-48E8-B563-E23938A1BD97}" type="pres">
      <dgm:prSet presAssocID="{5B903E1A-7B78-4D6D-8FEC-784A0F3324AC}" presName="Name0" presStyleCnt="0">
        <dgm:presLayoutVars>
          <dgm:dir/>
          <dgm:animLvl val="lvl"/>
          <dgm:resizeHandles val="exact"/>
        </dgm:presLayoutVars>
      </dgm:prSet>
      <dgm:spPr/>
    </dgm:pt>
    <dgm:pt modelId="{16F5273C-36AE-4D56-858E-B4D6C2443713}" type="pres">
      <dgm:prSet presAssocID="{D81C411E-2EA0-41E4-A50B-3DABAF1034BD}" presName="parTxOnly" presStyleLbl="node1" presStyleIdx="0" presStyleCnt="2" custLinFactNeighborY="2280">
        <dgm:presLayoutVars>
          <dgm:chMax val="0"/>
          <dgm:chPref val="0"/>
          <dgm:bulletEnabled val="1"/>
        </dgm:presLayoutVars>
      </dgm:prSet>
      <dgm:spPr/>
    </dgm:pt>
    <dgm:pt modelId="{2DE36004-4148-4F42-99D1-321427CE8C3F}" type="pres">
      <dgm:prSet presAssocID="{0F4093C4-7B2F-4D2A-825F-95AB18362157}" presName="parTxOnlySpace" presStyleCnt="0"/>
      <dgm:spPr/>
    </dgm:pt>
    <dgm:pt modelId="{016EA8EC-4917-4974-88B4-00A480B66BB5}" type="pres">
      <dgm:prSet presAssocID="{588DC984-44B4-4BAD-A43E-A6399EA4C3F1}" presName="parTxOnly" presStyleLbl="node1" presStyleIdx="1" presStyleCnt="2" custLinFactNeighborY="2280">
        <dgm:presLayoutVars>
          <dgm:chMax val="0"/>
          <dgm:chPref val="0"/>
          <dgm:bulletEnabled val="1"/>
        </dgm:presLayoutVars>
      </dgm:prSet>
      <dgm:spPr/>
    </dgm:pt>
  </dgm:ptLst>
  <dgm:cxnLst>
    <dgm:cxn modelId="{953FD00A-9029-40B7-847E-2D7128A9D1F2}" type="presOf" srcId="{588DC984-44B4-4BAD-A43E-A6399EA4C3F1}" destId="{016EA8EC-4917-4974-88B4-00A480B66BB5}" srcOrd="0" destOrd="0" presId="urn:microsoft.com/office/officeart/2005/8/layout/chevron1"/>
    <dgm:cxn modelId="{FF2D0079-F6FC-43D1-A63D-6CA83B9AFCD8}" srcId="{5B903E1A-7B78-4D6D-8FEC-784A0F3324AC}" destId="{D81C411E-2EA0-41E4-A50B-3DABAF1034BD}" srcOrd="0" destOrd="0" parTransId="{AFEF1160-CAB0-46D3-AB5B-62381BBFEEBC}" sibTransId="{0F4093C4-7B2F-4D2A-825F-95AB18362157}"/>
    <dgm:cxn modelId="{A661007D-9B2C-47BB-B95B-D62CA841F4EF}" type="presOf" srcId="{D81C411E-2EA0-41E4-A50B-3DABAF1034BD}" destId="{16F5273C-36AE-4D56-858E-B4D6C2443713}" srcOrd="0" destOrd="0" presId="urn:microsoft.com/office/officeart/2005/8/layout/chevron1"/>
    <dgm:cxn modelId="{C69ECA91-DC95-4BF7-804D-0E3214408968}" type="presOf" srcId="{5B903E1A-7B78-4D6D-8FEC-784A0F3324AC}" destId="{798BFAAC-142B-48E8-B563-E23938A1BD97}" srcOrd="0" destOrd="0" presId="urn:microsoft.com/office/officeart/2005/8/layout/chevron1"/>
    <dgm:cxn modelId="{65835DBF-61B8-4E2F-ABD3-210670E0EACC}" srcId="{5B903E1A-7B78-4D6D-8FEC-784A0F3324AC}" destId="{588DC984-44B4-4BAD-A43E-A6399EA4C3F1}" srcOrd="1" destOrd="0" parTransId="{062C6134-74A2-47A7-8FD3-778E51D800C7}" sibTransId="{5281AC0C-5C81-4540-8284-EBFAFBC38433}"/>
    <dgm:cxn modelId="{1FAD26E4-E2E7-4429-8272-D26C36082480}" type="presParOf" srcId="{798BFAAC-142B-48E8-B563-E23938A1BD97}" destId="{16F5273C-36AE-4D56-858E-B4D6C2443713}" srcOrd="0" destOrd="0" presId="urn:microsoft.com/office/officeart/2005/8/layout/chevron1"/>
    <dgm:cxn modelId="{4641A5F5-A9BF-4EB6-81C4-44FE5B843B1D}" type="presParOf" srcId="{798BFAAC-142B-48E8-B563-E23938A1BD97}" destId="{2DE36004-4148-4F42-99D1-321427CE8C3F}" srcOrd="1" destOrd="0" presId="urn:microsoft.com/office/officeart/2005/8/layout/chevron1"/>
    <dgm:cxn modelId="{7105F460-BFD3-49E0-9EED-8CE436CEF5F7}" type="presParOf" srcId="{798BFAAC-142B-48E8-B563-E23938A1BD97}" destId="{016EA8EC-4917-4974-88B4-00A480B66BB5}"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5B903E1A-7B78-4D6D-8FEC-784A0F3324AC}" type="doc">
      <dgm:prSet loTypeId="urn:microsoft.com/office/officeart/2005/8/layout/chevron1" loCatId="process" qsTypeId="urn:microsoft.com/office/officeart/2005/8/quickstyle/simple1" qsCatId="simple" csTypeId="urn:microsoft.com/office/officeart/2005/8/colors/accent0_3" csCatId="mainScheme" phldr="1"/>
      <dgm:spPr/>
    </dgm:pt>
    <dgm:pt modelId="{D81C411E-2EA0-41E4-A50B-3DABAF1034BD}">
      <dgm:prSet phldrT="[Text]"/>
      <dgm:spPr>
        <a:noFill/>
        <a:ln>
          <a:solidFill>
            <a:schemeClr val="tx2"/>
          </a:solidFill>
        </a:ln>
      </dgm:spPr>
      <dgm:t>
        <a:bodyPr/>
        <a:lstStyle/>
        <a:p>
          <a:r>
            <a:rPr lang="en-US" b="1" dirty="0">
              <a:solidFill>
                <a:schemeClr val="tx1"/>
              </a:solidFill>
              <a:latin typeface="Arial" panose="020B0604020202020204" pitchFamily="34" charset="0"/>
              <a:ea typeface="Open Sans Extrabold" pitchFamily="2" charset="0"/>
              <a:cs typeface="Arial" panose="020B0604020202020204" pitchFamily="34" charset="0"/>
            </a:rPr>
            <a:t>Public NFPs &amp; NFP Conduit Bond Obligors</a:t>
          </a:r>
          <a:endParaRPr lang="en-US" baseline="30000" dirty="0">
            <a:solidFill>
              <a:schemeClr val="tx1"/>
            </a:solidFill>
            <a:latin typeface="Arial" panose="020B0604020202020204" pitchFamily="34" charset="0"/>
            <a:ea typeface="Open Sans" pitchFamily="2" charset="0"/>
            <a:cs typeface="Arial" panose="020B0604020202020204" pitchFamily="34" charset="0"/>
          </a:endParaRPr>
        </a:p>
        <a:p>
          <a:r>
            <a:rPr lang="en-US" dirty="0">
              <a:solidFill>
                <a:schemeClr val="tx1"/>
              </a:solidFill>
              <a:latin typeface="Arial" panose="020B0604020202020204" pitchFamily="34" charset="0"/>
              <a:ea typeface="Open Sans" pitchFamily="2" charset="0"/>
              <a:cs typeface="Arial" panose="020B0604020202020204" pitchFamily="34" charset="0"/>
            </a:rPr>
            <a:t>Annual &amp; interim reporting periods beginning after December 15, 2019</a:t>
          </a:r>
        </a:p>
      </dgm:t>
    </dgm:pt>
    <dgm:pt modelId="{AFEF1160-CAB0-46D3-AB5B-62381BBFEEBC}" type="parTrans" cxnId="{FF2D0079-F6FC-43D1-A63D-6CA83B9AFCD8}">
      <dgm:prSet/>
      <dgm:spPr/>
      <dgm:t>
        <a:bodyPr/>
        <a:lstStyle/>
        <a:p>
          <a:endParaRPr lang="en-US"/>
        </a:p>
      </dgm:t>
    </dgm:pt>
    <dgm:pt modelId="{0F4093C4-7B2F-4D2A-825F-95AB18362157}" type="sibTrans" cxnId="{FF2D0079-F6FC-43D1-A63D-6CA83B9AFCD8}">
      <dgm:prSet/>
      <dgm:spPr/>
      <dgm:t>
        <a:bodyPr/>
        <a:lstStyle/>
        <a:p>
          <a:endParaRPr lang="en-US"/>
        </a:p>
      </dgm:t>
    </dgm:pt>
    <dgm:pt modelId="{588DC984-44B4-4BAD-A43E-A6399EA4C3F1}">
      <dgm:prSet phldrT="[Text]"/>
      <dgm:spPr>
        <a:noFill/>
        <a:ln>
          <a:solidFill>
            <a:schemeClr val="tx2"/>
          </a:solidFill>
        </a:ln>
      </dgm:spPr>
      <dgm:t>
        <a:bodyPr/>
        <a:lstStyle/>
        <a:p>
          <a:r>
            <a:rPr lang="en-US" b="1" dirty="0">
              <a:solidFill>
                <a:schemeClr val="tx1"/>
              </a:solidFill>
              <a:latin typeface="Arial" panose="020B0604020202020204" pitchFamily="34" charset="0"/>
              <a:ea typeface="Open Sans Extrabold" pitchFamily="2" charset="0"/>
              <a:cs typeface="Arial" panose="020B0604020202020204" pitchFamily="34" charset="0"/>
            </a:rPr>
            <a:t>Private Companies &amp; NFPs</a:t>
          </a:r>
        </a:p>
        <a:p>
          <a:r>
            <a:rPr lang="en-US" b="1" dirty="0">
              <a:solidFill>
                <a:schemeClr val="tx1"/>
              </a:solidFill>
              <a:latin typeface="Arial" panose="020B0604020202020204" pitchFamily="34" charset="0"/>
              <a:ea typeface="Open Sans Extrabold" pitchFamily="2" charset="0"/>
              <a:cs typeface="Arial" panose="020B0604020202020204" pitchFamily="34" charset="0"/>
            </a:rPr>
            <a:t>Annual reporting periods beginning after </a:t>
          </a:r>
          <a:br>
            <a:rPr lang="en-US" b="1" dirty="0">
              <a:solidFill>
                <a:schemeClr val="tx1"/>
              </a:solidFill>
              <a:latin typeface="Arial" panose="020B0604020202020204" pitchFamily="34" charset="0"/>
              <a:ea typeface="Open Sans Extrabold" pitchFamily="2" charset="0"/>
              <a:cs typeface="Arial" panose="020B0604020202020204" pitchFamily="34" charset="0"/>
            </a:rPr>
          </a:br>
          <a:r>
            <a:rPr lang="en-US" b="1" dirty="0">
              <a:solidFill>
                <a:schemeClr val="tx1"/>
              </a:solidFill>
              <a:latin typeface="Arial" panose="020B0604020202020204" pitchFamily="34" charset="0"/>
              <a:ea typeface="Open Sans Extrabold" pitchFamily="2" charset="0"/>
              <a:cs typeface="Arial" panose="020B0604020202020204" pitchFamily="34" charset="0"/>
            </a:rPr>
            <a:t>December 15, 2021</a:t>
          </a:r>
        </a:p>
      </dgm:t>
    </dgm:pt>
    <dgm:pt modelId="{062C6134-74A2-47A7-8FD3-778E51D800C7}" type="parTrans" cxnId="{65835DBF-61B8-4E2F-ABD3-210670E0EACC}">
      <dgm:prSet/>
      <dgm:spPr/>
      <dgm:t>
        <a:bodyPr/>
        <a:lstStyle/>
        <a:p>
          <a:endParaRPr lang="en-US"/>
        </a:p>
      </dgm:t>
    </dgm:pt>
    <dgm:pt modelId="{5281AC0C-5C81-4540-8284-EBFAFBC38433}" type="sibTrans" cxnId="{65835DBF-61B8-4E2F-ABD3-210670E0EACC}">
      <dgm:prSet/>
      <dgm:spPr/>
      <dgm:t>
        <a:bodyPr/>
        <a:lstStyle/>
        <a:p>
          <a:endParaRPr lang="en-US"/>
        </a:p>
      </dgm:t>
    </dgm:pt>
    <dgm:pt modelId="{798BFAAC-142B-48E8-B563-E23938A1BD97}" type="pres">
      <dgm:prSet presAssocID="{5B903E1A-7B78-4D6D-8FEC-784A0F3324AC}" presName="Name0" presStyleCnt="0">
        <dgm:presLayoutVars>
          <dgm:dir/>
          <dgm:animLvl val="lvl"/>
          <dgm:resizeHandles val="exact"/>
        </dgm:presLayoutVars>
      </dgm:prSet>
      <dgm:spPr/>
    </dgm:pt>
    <dgm:pt modelId="{16F5273C-36AE-4D56-858E-B4D6C2443713}" type="pres">
      <dgm:prSet presAssocID="{D81C411E-2EA0-41E4-A50B-3DABAF1034BD}" presName="parTxOnly" presStyleLbl="node1" presStyleIdx="0" presStyleCnt="2">
        <dgm:presLayoutVars>
          <dgm:chMax val="0"/>
          <dgm:chPref val="0"/>
          <dgm:bulletEnabled val="1"/>
        </dgm:presLayoutVars>
      </dgm:prSet>
      <dgm:spPr/>
    </dgm:pt>
    <dgm:pt modelId="{2DE36004-4148-4F42-99D1-321427CE8C3F}" type="pres">
      <dgm:prSet presAssocID="{0F4093C4-7B2F-4D2A-825F-95AB18362157}" presName="parTxOnlySpace" presStyleCnt="0"/>
      <dgm:spPr/>
    </dgm:pt>
    <dgm:pt modelId="{016EA8EC-4917-4974-88B4-00A480B66BB5}" type="pres">
      <dgm:prSet presAssocID="{588DC984-44B4-4BAD-A43E-A6399EA4C3F1}" presName="parTxOnly" presStyleLbl="node1" presStyleIdx="1" presStyleCnt="2">
        <dgm:presLayoutVars>
          <dgm:chMax val="0"/>
          <dgm:chPref val="0"/>
          <dgm:bulletEnabled val="1"/>
        </dgm:presLayoutVars>
      </dgm:prSet>
      <dgm:spPr/>
    </dgm:pt>
  </dgm:ptLst>
  <dgm:cxnLst>
    <dgm:cxn modelId="{953FD00A-9029-40B7-847E-2D7128A9D1F2}" type="presOf" srcId="{588DC984-44B4-4BAD-A43E-A6399EA4C3F1}" destId="{016EA8EC-4917-4974-88B4-00A480B66BB5}" srcOrd="0" destOrd="0" presId="urn:microsoft.com/office/officeart/2005/8/layout/chevron1"/>
    <dgm:cxn modelId="{FF2D0079-F6FC-43D1-A63D-6CA83B9AFCD8}" srcId="{5B903E1A-7B78-4D6D-8FEC-784A0F3324AC}" destId="{D81C411E-2EA0-41E4-A50B-3DABAF1034BD}" srcOrd="0" destOrd="0" parTransId="{AFEF1160-CAB0-46D3-AB5B-62381BBFEEBC}" sibTransId="{0F4093C4-7B2F-4D2A-825F-95AB18362157}"/>
    <dgm:cxn modelId="{A661007D-9B2C-47BB-B95B-D62CA841F4EF}" type="presOf" srcId="{D81C411E-2EA0-41E4-A50B-3DABAF1034BD}" destId="{16F5273C-36AE-4D56-858E-B4D6C2443713}" srcOrd="0" destOrd="0" presId="urn:microsoft.com/office/officeart/2005/8/layout/chevron1"/>
    <dgm:cxn modelId="{C69ECA91-DC95-4BF7-804D-0E3214408968}" type="presOf" srcId="{5B903E1A-7B78-4D6D-8FEC-784A0F3324AC}" destId="{798BFAAC-142B-48E8-B563-E23938A1BD97}" srcOrd="0" destOrd="0" presId="urn:microsoft.com/office/officeart/2005/8/layout/chevron1"/>
    <dgm:cxn modelId="{65835DBF-61B8-4E2F-ABD3-210670E0EACC}" srcId="{5B903E1A-7B78-4D6D-8FEC-784A0F3324AC}" destId="{588DC984-44B4-4BAD-A43E-A6399EA4C3F1}" srcOrd="1" destOrd="0" parTransId="{062C6134-74A2-47A7-8FD3-778E51D800C7}" sibTransId="{5281AC0C-5C81-4540-8284-EBFAFBC38433}"/>
    <dgm:cxn modelId="{1FAD26E4-E2E7-4429-8272-D26C36082480}" type="presParOf" srcId="{798BFAAC-142B-48E8-B563-E23938A1BD97}" destId="{16F5273C-36AE-4D56-858E-B4D6C2443713}" srcOrd="0" destOrd="0" presId="urn:microsoft.com/office/officeart/2005/8/layout/chevron1"/>
    <dgm:cxn modelId="{4641A5F5-A9BF-4EB6-81C4-44FE5B843B1D}" type="presParOf" srcId="{798BFAAC-142B-48E8-B563-E23938A1BD97}" destId="{2DE36004-4148-4F42-99D1-321427CE8C3F}" srcOrd="1" destOrd="0" presId="urn:microsoft.com/office/officeart/2005/8/layout/chevron1"/>
    <dgm:cxn modelId="{7105F460-BFD3-49E0-9EED-8CE436CEF5F7}" type="presParOf" srcId="{798BFAAC-142B-48E8-B563-E23938A1BD97}" destId="{016EA8EC-4917-4974-88B4-00A480B66BB5}" srcOrd="2"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8AD83-7E55-4B82-90D5-FAF50B25605E}">
      <dsp:nvSpPr>
        <dsp:cNvPr id="0" name=""/>
        <dsp:cNvSpPr/>
      </dsp:nvSpPr>
      <dsp:spPr>
        <a:xfrm rot="5400000">
          <a:off x="-231808" y="232720"/>
          <a:ext cx="1545387" cy="1081771"/>
        </a:xfrm>
        <a:prstGeom prst="chevron">
          <a:avLst/>
        </a:prstGeom>
        <a:noFill/>
        <a:ln w="28575" cap="flat" cmpd="sng" algn="ctr">
          <a:solidFill>
            <a:srgbClr val="F3B32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baseline="0" dirty="0">
              <a:solidFill>
                <a:schemeClr val="bg1"/>
              </a:solidFill>
              <a:latin typeface="Arial" panose="020B0604020202020204" pitchFamily="34" charset="0"/>
              <a:cs typeface="Arial" panose="020B0604020202020204" pitchFamily="34" charset="0"/>
            </a:rPr>
            <a:t>Financial Analytics</a:t>
          </a:r>
        </a:p>
      </dsp:txBody>
      <dsp:txXfrm rot="-5400000">
        <a:off x="1" y="541798"/>
        <a:ext cx="1081771" cy="463616"/>
      </dsp:txXfrm>
    </dsp:sp>
    <dsp:sp modelId="{F0B750DC-BA1D-4036-9B5B-72BE542C42AE}">
      <dsp:nvSpPr>
        <dsp:cNvPr id="0" name=""/>
        <dsp:cNvSpPr/>
      </dsp:nvSpPr>
      <dsp:spPr>
        <a:xfrm rot="5400000">
          <a:off x="4565013" y="-3440873"/>
          <a:ext cx="1004501" cy="7970985"/>
        </a:xfrm>
        <a:prstGeom prst="round2SameRect">
          <a:avLst/>
        </a:prstGeom>
        <a:solidFill>
          <a:schemeClr val="lt1">
            <a:hueOff val="0"/>
            <a:satOff val="0"/>
            <a:lumOff val="0"/>
            <a:alpha val="0"/>
          </a:schemeClr>
        </a:solidFill>
        <a:ln w="28575" cap="flat" cmpd="sng" algn="ctr">
          <a:solidFill>
            <a:srgbClr val="F3B32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0" kern="1200" baseline="0" dirty="0">
              <a:solidFill>
                <a:schemeClr val="bg1"/>
              </a:solidFill>
              <a:latin typeface="Arial" panose="020B0604020202020204" pitchFamily="34" charset="0"/>
              <a:cs typeface="Arial" panose="020B0604020202020204" pitchFamily="34" charset="0"/>
            </a:rPr>
            <a:t>Financial Planning Consolidation and Automation</a:t>
          </a:r>
        </a:p>
        <a:p>
          <a:pPr marL="114300" lvl="1" indent="-114300" algn="l" defTabSz="666750">
            <a:lnSpc>
              <a:spcPct val="90000"/>
            </a:lnSpc>
            <a:spcBef>
              <a:spcPct val="0"/>
            </a:spcBef>
            <a:spcAft>
              <a:spcPct val="15000"/>
            </a:spcAft>
            <a:buChar char="•"/>
          </a:pPr>
          <a:r>
            <a:rPr lang="en-US" sz="1500" b="0" kern="1200" baseline="0" dirty="0">
              <a:solidFill>
                <a:schemeClr val="bg1"/>
              </a:solidFill>
              <a:latin typeface="Arial" panose="020B0604020202020204" pitchFamily="34" charset="0"/>
              <a:cs typeface="Arial" panose="020B0604020202020204" pitchFamily="34" charset="0"/>
            </a:rPr>
            <a:t>Chiefs Capital Investment Review</a:t>
          </a:r>
        </a:p>
        <a:p>
          <a:pPr marL="114300" lvl="1" indent="-114300" algn="l" defTabSz="666750">
            <a:lnSpc>
              <a:spcPct val="90000"/>
            </a:lnSpc>
            <a:spcBef>
              <a:spcPct val="0"/>
            </a:spcBef>
            <a:spcAft>
              <a:spcPct val="15000"/>
            </a:spcAft>
            <a:buChar char="•"/>
          </a:pPr>
          <a:r>
            <a:rPr lang="en-US" sz="1500" b="0" kern="1200" baseline="0" dirty="0">
              <a:solidFill>
                <a:schemeClr val="bg1"/>
              </a:solidFill>
              <a:latin typeface="Arial" panose="020B0604020202020204" pitchFamily="34" charset="0"/>
              <a:cs typeface="Arial" panose="020B0604020202020204" pitchFamily="34" charset="0"/>
            </a:rPr>
            <a:t>Arrowhead Events financial planning and settlement</a:t>
          </a:r>
        </a:p>
      </dsp:txBody>
      <dsp:txXfrm rot="-5400000">
        <a:off x="1081771" y="91405"/>
        <a:ext cx="7921949" cy="906429"/>
      </dsp:txXfrm>
    </dsp:sp>
    <dsp:sp modelId="{DDD76963-EB00-44E6-B9AB-FAF76573B75D}">
      <dsp:nvSpPr>
        <dsp:cNvPr id="0" name=""/>
        <dsp:cNvSpPr/>
      </dsp:nvSpPr>
      <dsp:spPr>
        <a:xfrm rot="5400000">
          <a:off x="-231808" y="1583243"/>
          <a:ext cx="1545387" cy="1081771"/>
        </a:xfrm>
        <a:prstGeom prst="chevron">
          <a:avLst/>
        </a:prstGeom>
        <a:noFill/>
        <a:ln w="28575" cap="flat" cmpd="sng" algn="ctr">
          <a:solidFill>
            <a:srgbClr val="F3B32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baseline="0" dirty="0">
              <a:solidFill>
                <a:schemeClr val="bg1"/>
              </a:solidFill>
              <a:latin typeface="Arial" panose="020B0604020202020204" pitchFamily="34" charset="0"/>
              <a:cs typeface="Arial" panose="020B0604020202020204" pitchFamily="34" charset="0"/>
            </a:rPr>
            <a:t>Business Analytics</a:t>
          </a:r>
        </a:p>
      </dsp:txBody>
      <dsp:txXfrm rot="-5400000">
        <a:off x="1" y="1892321"/>
        <a:ext cx="1081771" cy="463616"/>
      </dsp:txXfrm>
    </dsp:sp>
    <dsp:sp modelId="{20253CF1-426E-4401-9E50-59F28556F109}">
      <dsp:nvSpPr>
        <dsp:cNvPr id="0" name=""/>
        <dsp:cNvSpPr/>
      </dsp:nvSpPr>
      <dsp:spPr>
        <a:xfrm rot="5400000">
          <a:off x="4565013" y="-2131806"/>
          <a:ext cx="1004501" cy="7970985"/>
        </a:xfrm>
        <a:prstGeom prst="round2SameRect">
          <a:avLst/>
        </a:prstGeom>
        <a:solidFill>
          <a:schemeClr val="lt1">
            <a:hueOff val="0"/>
            <a:satOff val="0"/>
            <a:lumOff val="0"/>
            <a:alpha val="0"/>
          </a:schemeClr>
        </a:solidFill>
        <a:ln w="28575" cap="flat" cmpd="sng" algn="ctr">
          <a:solidFill>
            <a:srgbClr val="F3B32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0" kern="1200" baseline="0" dirty="0">
              <a:solidFill>
                <a:schemeClr val="bg1"/>
              </a:solidFill>
              <a:latin typeface="Arial" panose="020B0604020202020204" pitchFamily="34" charset="0"/>
              <a:cs typeface="Arial" panose="020B0604020202020204" pitchFamily="34" charset="0"/>
            </a:rPr>
            <a:t>Revenue Generation (Renewal and Pricing Models, Data Warehouse and CRM Implementation, Live Revenue Reporting)</a:t>
          </a:r>
        </a:p>
        <a:p>
          <a:pPr marL="114300" lvl="1" indent="-114300" algn="l" defTabSz="666750">
            <a:lnSpc>
              <a:spcPct val="90000"/>
            </a:lnSpc>
            <a:spcBef>
              <a:spcPct val="0"/>
            </a:spcBef>
            <a:spcAft>
              <a:spcPct val="15000"/>
            </a:spcAft>
            <a:buChar char="•"/>
          </a:pPr>
          <a:r>
            <a:rPr lang="en-US" sz="1500" b="0" kern="1200" baseline="0" dirty="0">
              <a:solidFill>
                <a:schemeClr val="bg1"/>
              </a:solidFill>
              <a:latin typeface="Arial" panose="020B0604020202020204" pitchFamily="34" charset="0"/>
              <a:cs typeface="Arial" panose="020B0604020202020204" pitchFamily="34" charset="0"/>
            </a:rPr>
            <a:t>Game Day Reporting and Insights</a:t>
          </a:r>
        </a:p>
        <a:p>
          <a:pPr marL="114300" lvl="1" indent="-114300" algn="l" defTabSz="666750">
            <a:lnSpc>
              <a:spcPct val="90000"/>
            </a:lnSpc>
            <a:spcBef>
              <a:spcPct val="0"/>
            </a:spcBef>
            <a:spcAft>
              <a:spcPct val="15000"/>
            </a:spcAft>
            <a:buChar char="•"/>
          </a:pPr>
          <a:r>
            <a:rPr lang="en-US" sz="1500" b="0" kern="1200" baseline="0" dirty="0">
              <a:solidFill>
                <a:schemeClr val="bg1"/>
              </a:solidFill>
              <a:latin typeface="Arial" panose="020B0604020202020204" pitchFamily="34" charset="0"/>
              <a:cs typeface="Arial" panose="020B0604020202020204" pitchFamily="34" charset="0"/>
            </a:rPr>
            <a:t>Marketing Analytics Buildout</a:t>
          </a:r>
        </a:p>
      </dsp:txBody>
      <dsp:txXfrm rot="-5400000">
        <a:off x="1081771" y="1400472"/>
        <a:ext cx="7921949" cy="906429"/>
      </dsp:txXfrm>
    </dsp:sp>
    <dsp:sp modelId="{0E132CAF-7A77-4A6E-AACF-78B4C0524B2A}">
      <dsp:nvSpPr>
        <dsp:cNvPr id="0" name=""/>
        <dsp:cNvSpPr/>
      </dsp:nvSpPr>
      <dsp:spPr>
        <a:xfrm rot="5400000">
          <a:off x="-231808" y="2933767"/>
          <a:ext cx="1545387" cy="1081771"/>
        </a:xfrm>
        <a:prstGeom prst="chevron">
          <a:avLst/>
        </a:prstGeom>
        <a:noFill/>
        <a:ln w="28575" cap="flat" cmpd="sng" algn="ctr">
          <a:solidFill>
            <a:srgbClr val="F3B32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baseline="0" dirty="0">
              <a:solidFill>
                <a:schemeClr val="bg1"/>
              </a:solidFill>
              <a:latin typeface="Arial" panose="020B0604020202020204" pitchFamily="34" charset="0"/>
              <a:cs typeface="Arial" panose="020B0604020202020204" pitchFamily="34" charset="0"/>
            </a:rPr>
            <a:t>New Ventures</a:t>
          </a:r>
        </a:p>
      </dsp:txBody>
      <dsp:txXfrm rot="-5400000">
        <a:off x="1" y="3242845"/>
        <a:ext cx="1081771" cy="463616"/>
      </dsp:txXfrm>
    </dsp:sp>
    <dsp:sp modelId="{B2B272A6-37CA-424E-AFF0-1BEEAE656825}">
      <dsp:nvSpPr>
        <dsp:cNvPr id="0" name=""/>
        <dsp:cNvSpPr/>
      </dsp:nvSpPr>
      <dsp:spPr>
        <a:xfrm rot="5400000">
          <a:off x="4565013" y="-781283"/>
          <a:ext cx="1004501" cy="7970985"/>
        </a:xfrm>
        <a:prstGeom prst="round2SameRect">
          <a:avLst/>
        </a:prstGeom>
        <a:solidFill>
          <a:schemeClr val="lt1">
            <a:hueOff val="0"/>
            <a:satOff val="0"/>
            <a:lumOff val="0"/>
            <a:alpha val="0"/>
          </a:schemeClr>
        </a:solidFill>
        <a:ln w="28575" cap="flat" cmpd="sng" algn="ctr">
          <a:solidFill>
            <a:srgbClr val="F3B32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0" kern="1200" baseline="0" dirty="0">
              <a:solidFill>
                <a:schemeClr val="bg1"/>
              </a:solidFill>
              <a:latin typeface="Arial" panose="020B0604020202020204" pitchFamily="34" charset="0"/>
              <a:cs typeface="Arial" panose="020B0604020202020204" pitchFamily="34" charset="0"/>
            </a:rPr>
            <a:t>Chiefs Fit Gyms</a:t>
          </a:r>
        </a:p>
        <a:p>
          <a:pPr marL="114300" lvl="1" indent="-114300" algn="l" defTabSz="666750">
            <a:lnSpc>
              <a:spcPct val="90000"/>
            </a:lnSpc>
            <a:spcBef>
              <a:spcPct val="0"/>
            </a:spcBef>
            <a:spcAft>
              <a:spcPct val="15000"/>
            </a:spcAft>
            <a:buChar char="•"/>
          </a:pPr>
          <a:r>
            <a:rPr lang="en-US" sz="1500" b="0" kern="1200" baseline="0" dirty="0">
              <a:solidFill>
                <a:schemeClr val="bg1"/>
              </a:solidFill>
              <a:latin typeface="Arial" panose="020B0604020202020204" pitchFamily="34" charset="0"/>
              <a:cs typeface="Arial" panose="020B0604020202020204" pitchFamily="34" charset="0"/>
            </a:rPr>
            <a:t>Investments that compliment our core business</a:t>
          </a:r>
        </a:p>
      </dsp:txBody>
      <dsp:txXfrm rot="-5400000">
        <a:off x="1081771" y="2750995"/>
        <a:ext cx="7921949" cy="9064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E8A1F-0BE1-4961-ACA8-65D623BCFC1B}">
      <dsp:nvSpPr>
        <dsp:cNvPr id="0" name=""/>
        <dsp:cNvSpPr/>
      </dsp:nvSpPr>
      <dsp:spPr>
        <a:xfrm>
          <a:off x="0" y="101631"/>
          <a:ext cx="10861039" cy="561599"/>
        </a:xfrm>
        <a:prstGeom prst="roundRect">
          <a:avLst/>
        </a:prstGeom>
        <a:solidFill>
          <a:schemeClr val="tx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Arial" panose="020B0604020202020204" pitchFamily="34" charset="0"/>
              <a:cs typeface="Arial" panose="020B0604020202020204" pitchFamily="34" charset="0"/>
            </a:rPr>
            <a:t>Lease liability (obligation to make the lease payments)</a:t>
          </a:r>
        </a:p>
      </dsp:txBody>
      <dsp:txXfrm>
        <a:off x="27415" y="129046"/>
        <a:ext cx="10806209" cy="506769"/>
      </dsp:txXfrm>
    </dsp:sp>
    <dsp:sp modelId="{36E611AA-C492-428E-B569-F109113BDFCE}">
      <dsp:nvSpPr>
        <dsp:cNvPr id="0" name=""/>
        <dsp:cNvSpPr/>
      </dsp:nvSpPr>
      <dsp:spPr>
        <a:xfrm>
          <a:off x="0" y="645056"/>
          <a:ext cx="10861039"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4838" tIns="30480" rIns="170688" bIns="30480" numCol="1" spcCol="1270" anchor="t" anchorCtr="0">
          <a:noAutofit/>
        </a:bodyPr>
        <a:lstStyle/>
        <a:p>
          <a:pPr marL="171450" lvl="1" indent="-171450" algn="l" defTabSz="844550">
            <a:lnSpc>
              <a:spcPct val="90000"/>
            </a:lnSpc>
            <a:spcBef>
              <a:spcPct val="0"/>
            </a:spcBef>
            <a:spcAft>
              <a:spcPct val="20000"/>
            </a:spcAft>
            <a:buFont typeface="Wingdings" panose="05000000000000000000" pitchFamily="2" charset="2"/>
            <a:buChar char="§"/>
          </a:pPr>
          <a:r>
            <a:rPr lang="en-US" sz="1900" kern="1200" dirty="0">
              <a:solidFill>
                <a:schemeClr val="tx1"/>
              </a:solidFill>
              <a:latin typeface="Arial" panose="020B0604020202020204" pitchFamily="34" charset="0"/>
              <a:cs typeface="Arial" panose="020B0604020202020204" pitchFamily="34" charset="0"/>
            </a:rPr>
            <a:t>Measured at the present value of the future minimum lease payments</a:t>
          </a:r>
        </a:p>
      </dsp:txBody>
      <dsp:txXfrm>
        <a:off x="0" y="645056"/>
        <a:ext cx="10861039" cy="397440"/>
      </dsp:txXfrm>
    </dsp:sp>
    <dsp:sp modelId="{A7CEB3CD-AF18-435B-B762-0B7899F74477}">
      <dsp:nvSpPr>
        <dsp:cNvPr id="0" name=""/>
        <dsp:cNvSpPr/>
      </dsp:nvSpPr>
      <dsp:spPr>
        <a:xfrm>
          <a:off x="0" y="1060671"/>
          <a:ext cx="10861039" cy="561599"/>
        </a:xfrm>
        <a:prstGeom prst="roundRect">
          <a:avLst/>
        </a:prstGeom>
        <a:solidFill>
          <a:schemeClr val="tx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Arial" panose="020B0604020202020204" pitchFamily="34" charset="0"/>
              <a:cs typeface="Arial" panose="020B0604020202020204" pitchFamily="34" charset="0"/>
            </a:rPr>
            <a:t>Right-of-use asset</a:t>
          </a:r>
        </a:p>
      </dsp:txBody>
      <dsp:txXfrm>
        <a:off x="27415" y="1088086"/>
        <a:ext cx="10806209" cy="506769"/>
      </dsp:txXfrm>
    </dsp:sp>
    <dsp:sp modelId="{E4EF4DE3-36EC-4025-BAB9-081C9F911F43}">
      <dsp:nvSpPr>
        <dsp:cNvPr id="0" name=""/>
        <dsp:cNvSpPr/>
      </dsp:nvSpPr>
      <dsp:spPr>
        <a:xfrm>
          <a:off x="0" y="1604096"/>
          <a:ext cx="10861039"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4838" tIns="30480" rIns="170688" bIns="30480" numCol="1" spcCol="1270" anchor="t" anchorCtr="0">
          <a:noAutofit/>
        </a:bodyPr>
        <a:lstStyle/>
        <a:p>
          <a:pPr marL="171450" lvl="1" indent="-171450" algn="l" defTabSz="844550">
            <a:lnSpc>
              <a:spcPct val="90000"/>
            </a:lnSpc>
            <a:spcBef>
              <a:spcPct val="0"/>
            </a:spcBef>
            <a:spcAft>
              <a:spcPct val="20000"/>
            </a:spcAft>
            <a:buFont typeface="Wingdings" panose="05000000000000000000" pitchFamily="2" charset="2"/>
            <a:buChar char="§"/>
          </a:pPr>
          <a:r>
            <a:rPr lang="en-US" sz="1900" kern="1200" dirty="0">
              <a:solidFill>
                <a:schemeClr val="tx1"/>
              </a:solidFill>
              <a:latin typeface="Arial" panose="020B0604020202020204" pitchFamily="34" charset="0"/>
              <a:cs typeface="Arial" panose="020B0604020202020204" pitchFamily="34" charset="0"/>
            </a:rPr>
            <a:t>Lease liability + initial direct cost + lease prepayments – lease incentives received</a:t>
          </a:r>
        </a:p>
      </dsp:txBody>
      <dsp:txXfrm>
        <a:off x="0" y="1604096"/>
        <a:ext cx="10861039" cy="397440"/>
      </dsp:txXfrm>
    </dsp:sp>
    <dsp:sp modelId="{D1E3F91B-D138-43FE-A40F-EC8834FD62F4}">
      <dsp:nvSpPr>
        <dsp:cNvPr id="0" name=""/>
        <dsp:cNvSpPr/>
      </dsp:nvSpPr>
      <dsp:spPr>
        <a:xfrm>
          <a:off x="0" y="2001536"/>
          <a:ext cx="10861039" cy="561599"/>
        </a:xfrm>
        <a:prstGeom prst="roundRect">
          <a:avLst/>
        </a:prstGeom>
        <a:solidFill>
          <a:schemeClr val="tx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latin typeface="Arial" panose="020B0604020202020204" pitchFamily="34" charset="0"/>
              <a:cs typeface="Arial" panose="020B0604020202020204" pitchFamily="34" charset="0"/>
            </a:rPr>
            <a:t>Discount rate</a:t>
          </a:r>
        </a:p>
      </dsp:txBody>
      <dsp:txXfrm>
        <a:off x="27415" y="2028951"/>
        <a:ext cx="10806209" cy="506769"/>
      </dsp:txXfrm>
    </dsp:sp>
    <dsp:sp modelId="{BD99C569-E890-4B9E-832A-E1CE7ABD7D83}">
      <dsp:nvSpPr>
        <dsp:cNvPr id="0" name=""/>
        <dsp:cNvSpPr/>
      </dsp:nvSpPr>
      <dsp:spPr>
        <a:xfrm>
          <a:off x="0" y="2563137"/>
          <a:ext cx="10861039" cy="149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4838" tIns="30480" rIns="170688" bIns="30480" numCol="1" spcCol="1270" anchor="t" anchorCtr="0">
          <a:noAutofit/>
        </a:bodyPr>
        <a:lstStyle/>
        <a:p>
          <a:pPr marL="171450" lvl="1" indent="-171450" algn="l" defTabSz="844550">
            <a:lnSpc>
              <a:spcPct val="90000"/>
            </a:lnSpc>
            <a:spcBef>
              <a:spcPct val="0"/>
            </a:spcBef>
            <a:spcAft>
              <a:spcPct val="20000"/>
            </a:spcAft>
            <a:buFont typeface="Wingdings" panose="05000000000000000000" pitchFamily="2" charset="2"/>
            <a:buChar char="§"/>
          </a:pPr>
          <a:r>
            <a:rPr lang="en-US" sz="1900" kern="1200" dirty="0">
              <a:solidFill>
                <a:schemeClr val="tx1"/>
              </a:solidFill>
              <a:latin typeface="Arial" panose="020B0604020202020204" pitchFamily="34" charset="0"/>
              <a:cs typeface="Arial" panose="020B0604020202020204" pitchFamily="34" charset="0"/>
            </a:rPr>
            <a:t>Use the rate charged by the lessor if known</a:t>
          </a:r>
        </a:p>
        <a:p>
          <a:pPr marL="171450" lvl="1" indent="-171450" algn="l" defTabSz="844550">
            <a:lnSpc>
              <a:spcPct val="90000"/>
            </a:lnSpc>
            <a:spcBef>
              <a:spcPct val="0"/>
            </a:spcBef>
            <a:spcAft>
              <a:spcPct val="20000"/>
            </a:spcAft>
            <a:buFont typeface="Wingdings" panose="05000000000000000000" pitchFamily="2" charset="2"/>
            <a:buChar char="§"/>
          </a:pPr>
          <a:r>
            <a:rPr lang="en-US" sz="1900" kern="1200" dirty="0">
              <a:solidFill>
                <a:schemeClr val="tx1"/>
              </a:solidFill>
              <a:latin typeface="Arial" panose="020B0604020202020204" pitchFamily="34" charset="0"/>
              <a:cs typeface="Arial" panose="020B0604020202020204" pitchFamily="34" charset="0"/>
            </a:rPr>
            <a:t>The incremental borrowing rate</a:t>
          </a:r>
        </a:p>
        <a:p>
          <a:pPr marL="171450" lvl="1" indent="-171450" algn="l" defTabSz="844550">
            <a:lnSpc>
              <a:spcPct val="90000"/>
            </a:lnSpc>
            <a:spcBef>
              <a:spcPct val="0"/>
            </a:spcBef>
            <a:spcAft>
              <a:spcPct val="20000"/>
            </a:spcAft>
            <a:buFont typeface="Wingdings" panose="05000000000000000000" pitchFamily="2" charset="2"/>
            <a:buChar char="§"/>
          </a:pPr>
          <a:r>
            <a:rPr lang="en-US" sz="1900" kern="1200" dirty="0">
              <a:solidFill>
                <a:schemeClr val="tx1"/>
              </a:solidFill>
              <a:latin typeface="Arial" panose="020B0604020202020204" pitchFamily="34" charset="0"/>
              <a:cs typeface="Arial" panose="020B0604020202020204" pitchFamily="34" charset="0"/>
            </a:rPr>
            <a:t>All private companies &amp; NFPs </a:t>
          </a:r>
          <a:r>
            <a:rPr lang="en-US" sz="1900" u="sng" kern="1200" dirty="0">
              <a:solidFill>
                <a:schemeClr val="tx1"/>
              </a:solidFill>
              <a:latin typeface="Arial" panose="020B0604020202020204" pitchFamily="34" charset="0"/>
              <a:cs typeface="Arial" panose="020B0604020202020204" pitchFamily="34" charset="0"/>
            </a:rPr>
            <a:t>may elect</a:t>
          </a:r>
          <a:r>
            <a:rPr lang="en-US" sz="1900" kern="1200" dirty="0">
              <a:solidFill>
                <a:schemeClr val="tx1"/>
              </a:solidFill>
              <a:latin typeface="Arial" panose="020B0604020202020204" pitchFamily="34" charset="0"/>
              <a:cs typeface="Arial" panose="020B0604020202020204" pitchFamily="34" charset="0"/>
            </a:rPr>
            <a:t> to use the risk-free rate rather than its borrowing rate (&amp; can use both by class of underlying asset)</a:t>
          </a:r>
        </a:p>
        <a:p>
          <a:pPr marL="171450" lvl="1" indent="-171450" algn="l" defTabSz="844550">
            <a:lnSpc>
              <a:spcPct val="90000"/>
            </a:lnSpc>
            <a:spcBef>
              <a:spcPct val="0"/>
            </a:spcBef>
            <a:spcAft>
              <a:spcPct val="20000"/>
            </a:spcAft>
            <a:buFont typeface="Wingdings" panose="05000000000000000000" pitchFamily="2" charset="2"/>
            <a:buChar char="§"/>
          </a:pPr>
          <a:r>
            <a:rPr lang="en-US" sz="1900" kern="1200" dirty="0">
              <a:solidFill>
                <a:schemeClr val="tx1"/>
              </a:solidFill>
              <a:latin typeface="Arial" panose="020B0604020202020204" pitchFamily="34" charset="0"/>
              <a:cs typeface="Arial" panose="020B0604020202020204" pitchFamily="34" charset="0"/>
            </a:rPr>
            <a:t>Rate as of the implementation date for the remaining lease term (no need to go back in time)</a:t>
          </a:r>
        </a:p>
      </dsp:txBody>
      <dsp:txXfrm>
        <a:off x="0" y="2563137"/>
        <a:ext cx="10861039" cy="14904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5DF1ED-8BF0-4345-90C2-A99731CC01DD}">
      <dsp:nvSpPr>
        <dsp:cNvPr id="0" name=""/>
        <dsp:cNvSpPr/>
      </dsp:nvSpPr>
      <dsp:spPr>
        <a:xfrm>
          <a:off x="0" y="205316"/>
          <a:ext cx="11236959" cy="1235520"/>
        </a:xfrm>
        <a:prstGeom prst="roundRect">
          <a:avLst/>
        </a:prstGeom>
        <a:solidFill>
          <a:schemeClr val="tx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Arial" panose="020B0604020202020204" pitchFamily="34" charset="0"/>
              <a:cs typeface="Arial" panose="020B0604020202020204" pitchFamily="34" charset="0"/>
            </a:rPr>
            <a:t>Annual expense recognition &amp; subsequent amortization of ROU asset depends on lease classification</a:t>
          </a:r>
          <a:endParaRPr lang="en-US" sz="3200" kern="1200" dirty="0">
            <a:latin typeface="Arial" panose="020B0604020202020204" pitchFamily="34" charset="0"/>
            <a:cs typeface="Arial" panose="020B0604020202020204" pitchFamily="34" charset="0"/>
          </a:endParaRPr>
        </a:p>
      </dsp:txBody>
      <dsp:txXfrm>
        <a:off x="60313" y="265629"/>
        <a:ext cx="11116333" cy="1114894"/>
      </dsp:txXfrm>
    </dsp:sp>
    <dsp:sp modelId="{3788152A-BDFC-4521-A547-13974CF3C461}">
      <dsp:nvSpPr>
        <dsp:cNvPr id="0" name=""/>
        <dsp:cNvSpPr/>
      </dsp:nvSpPr>
      <dsp:spPr>
        <a:xfrm>
          <a:off x="0" y="1651857"/>
          <a:ext cx="11236959" cy="271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773" tIns="40640" rIns="227584" bIns="40640" numCol="1" spcCol="1270" anchor="t" anchorCtr="0">
          <a:noAutofit/>
        </a:bodyPr>
        <a:lstStyle/>
        <a:p>
          <a:pPr marL="228600" lvl="1" indent="-228600" algn="l" defTabSz="1111250">
            <a:lnSpc>
              <a:spcPct val="90000"/>
            </a:lnSpc>
            <a:spcBef>
              <a:spcPct val="0"/>
            </a:spcBef>
            <a:spcAft>
              <a:spcPct val="20000"/>
            </a:spcAft>
            <a:buFont typeface="Wingdings" panose="05000000000000000000" pitchFamily="2" charset="2"/>
            <a:buChar char="§"/>
          </a:pPr>
          <a:r>
            <a:rPr lang="en-US" sz="2500" kern="1200" dirty="0">
              <a:solidFill>
                <a:schemeClr val="tx2"/>
              </a:solidFill>
              <a:latin typeface="Arial" panose="020B0604020202020204" pitchFamily="34" charset="0"/>
              <a:cs typeface="Arial" panose="020B0604020202020204" pitchFamily="34" charset="0"/>
            </a:rPr>
            <a:t>Finance lease </a:t>
          </a:r>
        </a:p>
        <a:p>
          <a:pPr marL="457200" lvl="2" indent="-228600" algn="l" defTabSz="1111250">
            <a:lnSpc>
              <a:spcPct val="90000"/>
            </a:lnSpc>
            <a:spcBef>
              <a:spcPct val="0"/>
            </a:spcBef>
            <a:spcAft>
              <a:spcPct val="20000"/>
            </a:spcAft>
            <a:buFont typeface="Arial" panose="020B0604020202020204" pitchFamily="34" charset="0"/>
            <a:buChar char="̶"/>
          </a:pPr>
          <a:r>
            <a:rPr lang="en-US" sz="2500" kern="1200" dirty="0">
              <a:latin typeface="Arial" panose="020B0604020202020204" pitchFamily="34" charset="0"/>
              <a:cs typeface="Arial" panose="020B0604020202020204" pitchFamily="34" charset="0"/>
            </a:rPr>
            <a:t>Unwind liability using the effective interest method </a:t>
          </a:r>
        </a:p>
        <a:p>
          <a:pPr marL="457200" lvl="2" indent="-228600" algn="l" defTabSz="1111250">
            <a:lnSpc>
              <a:spcPct val="90000"/>
            </a:lnSpc>
            <a:spcBef>
              <a:spcPct val="0"/>
            </a:spcBef>
            <a:spcAft>
              <a:spcPct val="20000"/>
            </a:spcAft>
            <a:buFont typeface="Arial" panose="020B0604020202020204" pitchFamily="34" charset="0"/>
            <a:buChar char="̶"/>
          </a:pPr>
          <a:r>
            <a:rPr lang="en-US" sz="2500" kern="1200" dirty="0">
              <a:latin typeface="Arial" panose="020B0604020202020204" pitchFamily="34" charset="0"/>
              <a:cs typeface="Arial" panose="020B0604020202020204" pitchFamily="34" charset="0"/>
            </a:rPr>
            <a:t>Front-loaded expense pattern similar to capital leases under ASC 840 with interest &amp; amortization recognized separately  </a:t>
          </a:r>
        </a:p>
        <a:p>
          <a:pPr marL="457200" lvl="2" indent="-228600" algn="l" defTabSz="1111250">
            <a:lnSpc>
              <a:spcPct val="90000"/>
            </a:lnSpc>
            <a:spcBef>
              <a:spcPct val="0"/>
            </a:spcBef>
            <a:spcAft>
              <a:spcPct val="20000"/>
            </a:spcAft>
            <a:buFont typeface="Arial" panose="020B0604020202020204" pitchFamily="34" charset="0"/>
            <a:buChar char="̶"/>
          </a:pPr>
          <a:r>
            <a:rPr lang="en-US" sz="2500" kern="1200" dirty="0">
              <a:latin typeface="Arial" panose="020B0604020202020204" pitchFamily="34" charset="0"/>
              <a:cs typeface="Arial" panose="020B0604020202020204" pitchFamily="34" charset="0"/>
            </a:rPr>
            <a:t>Interest determined on the lease liability in each period during the lease term as the amount that produces a constant periodic discount rate</a:t>
          </a:r>
        </a:p>
        <a:p>
          <a:pPr marL="457200" lvl="2" indent="-228600" algn="l" defTabSz="1111250">
            <a:lnSpc>
              <a:spcPct val="90000"/>
            </a:lnSpc>
            <a:spcBef>
              <a:spcPct val="0"/>
            </a:spcBef>
            <a:spcAft>
              <a:spcPct val="20000"/>
            </a:spcAft>
            <a:buFont typeface="Arial" panose="020B0604020202020204" pitchFamily="34" charset="0"/>
            <a:buChar char="̶"/>
          </a:pPr>
          <a:r>
            <a:rPr lang="en-US" sz="2500" kern="1200" dirty="0">
              <a:latin typeface="Arial" panose="020B0604020202020204" pitchFamily="34" charset="0"/>
              <a:cs typeface="Arial" panose="020B0604020202020204" pitchFamily="34" charset="0"/>
            </a:rPr>
            <a:t>ROU asset generally amortized on a straight-line basis</a:t>
          </a:r>
        </a:p>
      </dsp:txBody>
      <dsp:txXfrm>
        <a:off x="0" y="1651857"/>
        <a:ext cx="11236959" cy="27158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288A6B-72DE-4393-87A8-7037E2AD7703}">
      <dsp:nvSpPr>
        <dsp:cNvPr id="0" name=""/>
        <dsp:cNvSpPr/>
      </dsp:nvSpPr>
      <dsp:spPr>
        <a:xfrm>
          <a:off x="0" y="0"/>
          <a:ext cx="11236959" cy="839475"/>
        </a:xfrm>
        <a:prstGeom prst="roundRect">
          <a:avLst/>
        </a:prstGeom>
        <a:solidFill>
          <a:schemeClr val="tx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latin typeface="Arial" panose="020B0604020202020204" pitchFamily="34" charset="0"/>
              <a:cs typeface="Arial" panose="020B0604020202020204" pitchFamily="34" charset="0"/>
            </a:rPr>
            <a:t>Choices</a:t>
          </a:r>
          <a:endParaRPr lang="en-US" sz="3600" kern="1200" dirty="0">
            <a:latin typeface="Arial" panose="020B0604020202020204" pitchFamily="34" charset="0"/>
            <a:cs typeface="Arial" panose="020B0604020202020204" pitchFamily="34" charset="0"/>
          </a:endParaRPr>
        </a:p>
      </dsp:txBody>
      <dsp:txXfrm>
        <a:off x="40980" y="40980"/>
        <a:ext cx="11154999" cy="757515"/>
      </dsp:txXfrm>
    </dsp:sp>
    <dsp:sp modelId="{A9466131-6C35-43BD-9DEA-19036B3CB1D7}">
      <dsp:nvSpPr>
        <dsp:cNvPr id="0" name=""/>
        <dsp:cNvSpPr/>
      </dsp:nvSpPr>
      <dsp:spPr>
        <a:xfrm>
          <a:off x="0" y="859745"/>
          <a:ext cx="11236959" cy="390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773" tIns="52070" rIns="291592" bIns="52070" numCol="1" spcCol="1270" anchor="t" anchorCtr="0">
          <a:noAutofit/>
        </a:bodyPr>
        <a:lstStyle/>
        <a:p>
          <a:pPr marL="285750" lvl="1" indent="-285750" algn="l" defTabSz="1422400">
            <a:lnSpc>
              <a:spcPct val="90000"/>
            </a:lnSpc>
            <a:spcBef>
              <a:spcPct val="0"/>
            </a:spcBef>
            <a:spcAft>
              <a:spcPct val="20000"/>
            </a:spcAft>
            <a:buFont typeface="Wingdings" panose="05000000000000000000" pitchFamily="2" charset="2"/>
            <a:buChar char="§"/>
          </a:pPr>
          <a:r>
            <a:rPr lang="en-US" sz="3200" kern="1200" dirty="0">
              <a:latin typeface="Arial" panose="020B0604020202020204" pitchFamily="34" charset="0"/>
              <a:cs typeface="Arial" panose="020B0604020202020204" pitchFamily="34" charset="0"/>
            </a:rPr>
            <a:t>Use the rate charged by the lessor if known</a:t>
          </a:r>
        </a:p>
        <a:p>
          <a:pPr marL="285750" lvl="1" indent="-285750" algn="l" defTabSz="1422400">
            <a:lnSpc>
              <a:spcPct val="90000"/>
            </a:lnSpc>
            <a:spcBef>
              <a:spcPct val="0"/>
            </a:spcBef>
            <a:spcAft>
              <a:spcPct val="20000"/>
            </a:spcAft>
            <a:buFont typeface="Wingdings" panose="05000000000000000000" pitchFamily="2" charset="2"/>
            <a:buChar char="§"/>
          </a:pPr>
          <a:r>
            <a:rPr lang="en-US" sz="3200" kern="1200" dirty="0">
              <a:latin typeface="Arial" panose="020B0604020202020204" pitchFamily="34" charset="0"/>
              <a:cs typeface="Arial" panose="020B0604020202020204" pitchFamily="34" charset="0"/>
            </a:rPr>
            <a:t>The incremental borrowing rate</a:t>
          </a:r>
        </a:p>
        <a:p>
          <a:pPr marL="285750" lvl="1" indent="-285750" algn="l" defTabSz="1422400">
            <a:lnSpc>
              <a:spcPct val="90000"/>
            </a:lnSpc>
            <a:spcBef>
              <a:spcPct val="0"/>
            </a:spcBef>
            <a:spcAft>
              <a:spcPct val="20000"/>
            </a:spcAft>
            <a:buFont typeface="Wingdings" panose="05000000000000000000" pitchFamily="2" charset="2"/>
            <a:buChar char="§"/>
          </a:pPr>
          <a:r>
            <a:rPr lang="en-US" sz="3200" kern="1200" dirty="0">
              <a:latin typeface="Arial" panose="020B0604020202020204" pitchFamily="34" charset="0"/>
              <a:cs typeface="Arial" panose="020B0604020202020204" pitchFamily="34" charset="0"/>
            </a:rPr>
            <a:t>All private companies &amp; NFPs </a:t>
          </a:r>
          <a:r>
            <a:rPr lang="en-US" sz="3200" u="sng" kern="1200" dirty="0">
              <a:latin typeface="Arial" panose="020B0604020202020204" pitchFamily="34" charset="0"/>
              <a:cs typeface="Arial" panose="020B0604020202020204" pitchFamily="34" charset="0"/>
            </a:rPr>
            <a:t>may elect</a:t>
          </a:r>
          <a:r>
            <a:rPr lang="en-US" sz="3200" kern="1200" dirty="0">
              <a:latin typeface="Arial" panose="020B0604020202020204" pitchFamily="34" charset="0"/>
              <a:cs typeface="Arial" panose="020B0604020202020204" pitchFamily="34" charset="0"/>
            </a:rPr>
            <a:t> to use the risk-free rate rather than its borrowing rate (&amp; can use both by class of underlying asset) </a:t>
          </a:r>
        </a:p>
        <a:p>
          <a:pPr marL="285750" lvl="1" indent="-285750" algn="l" defTabSz="1422400">
            <a:lnSpc>
              <a:spcPct val="90000"/>
            </a:lnSpc>
            <a:spcBef>
              <a:spcPct val="0"/>
            </a:spcBef>
            <a:spcAft>
              <a:spcPct val="20000"/>
            </a:spcAft>
            <a:buFont typeface="Wingdings" panose="05000000000000000000" pitchFamily="2" charset="2"/>
            <a:buChar char="§"/>
          </a:pPr>
          <a:r>
            <a:rPr lang="en-US" sz="3200" kern="1200" dirty="0">
              <a:latin typeface="Arial" panose="020B0604020202020204" pitchFamily="34" charset="0"/>
              <a:cs typeface="Arial" panose="020B0604020202020204" pitchFamily="34" charset="0"/>
            </a:rPr>
            <a:t>Can use the rate as of the implementation date (no need to go back in time)</a:t>
          </a:r>
        </a:p>
        <a:p>
          <a:pPr marL="285750" lvl="1" indent="-285750" algn="l" defTabSz="1422400">
            <a:lnSpc>
              <a:spcPct val="90000"/>
            </a:lnSpc>
            <a:spcBef>
              <a:spcPct val="0"/>
            </a:spcBef>
            <a:spcAft>
              <a:spcPct val="20000"/>
            </a:spcAft>
            <a:buFont typeface="Wingdings" panose="05000000000000000000" pitchFamily="2" charset="2"/>
            <a:buChar char="§"/>
          </a:pPr>
          <a:r>
            <a:rPr lang="en-US" sz="3200" kern="1200" dirty="0">
              <a:latin typeface="Arial" panose="020B0604020202020204" pitchFamily="34" charset="0"/>
              <a:cs typeface="Arial" panose="020B0604020202020204" pitchFamily="34" charset="0"/>
            </a:rPr>
            <a:t>Clarifications made in ASU 2021-09</a:t>
          </a:r>
        </a:p>
      </dsp:txBody>
      <dsp:txXfrm>
        <a:off x="0" y="859745"/>
        <a:ext cx="11236959" cy="390402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BBE88-EEBE-4C09-AE5D-BD0CE6EB7DD6}">
      <dsp:nvSpPr>
        <dsp:cNvPr id="0" name=""/>
        <dsp:cNvSpPr/>
      </dsp:nvSpPr>
      <dsp:spPr>
        <a:xfrm>
          <a:off x="0" y="73099"/>
          <a:ext cx="11271689" cy="874575"/>
        </a:xfrm>
        <a:prstGeom prst="round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Arial" panose="020B0604020202020204" pitchFamily="34" charset="0"/>
              <a:cs typeface="Arial" panose="020B0604020202020204" pitchFamily="34" charset="0"/>
            </a:rPr>
            <a:t>Effective for fiscal years beginning after June 15, 2021 (effective now)</a:t>
          </a:r>
        </a:p>
      </dsp:txBody>
      <dsp:txXfrm>
        <a:off x="42693" y="115792"/>
        <a:ext cx="11186303" cy="789189"/>
      </dsp:txXfrm>
    </dsp:sp>
    <dsp:sp modelId="{1F7D3DC9-7E9E-4F1C-A72D-B23DB56DB0DF}">
      <dsp:nvSpPr>
        <dsp:cNvPr id="0" name=""/>
        <dsp:cNvSpPr/>
      </dsp:nvSpPr>
      <dsp:spPr>
        <a:xfrm>
          <a:off x="0" y="1013915"/>
          <a:ext cx="11271689" cy="874575"/>
        </a:xfrm>
        <a:prstGeom prst="round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Arial" panose="020B0604020202020204" pitchFamily="34" charset="0"/>
              <a:cs typeface="Arial" panose="020B0604020202020204" pitchFamily="34" charset="0"/>
            </a:rPr>
            <a:t>Purpose – increase transparency of about the measurement of contributed nonfinancial assets</a:t>
          </a:r>
        </a:p>
      </dsp:txBody>
      <dsp:txXfrm>
        <a:off x="42693" y="1056608"/>
        <a:ext cx="11186303" cy="789189"/>
      </dsp:txXfrm>
    </dsp:sp>
    <dsp:sp modelId="{20D3AB90-E35A-41E8-8594-BC0475C9F122}">
      <dsp:nvSpPr>
        <dsp:cNvPr id="0" name=""/>
        <dsp:cNvSpPr/>
      </dsp:nvSpPr>
      <dsp:spPr>
        <a:xfrm>
          <a:off x="0" y="1954730"/>
          <a:ext cx="11271689" cy="874575"/>
        </a:xfrm>
        <a:prstGeom prst="round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Arial" panose="020B0604020202020204" pitchFamily="34" charset="0"/>
              <a:cs typeface="Arial" panose="020B0604020202020204" pitchFamily="34" charset="0"/>
            </a:rPr>
            <a:t>Does not change fair value measurement requirements</a:t>
          </a:r>
        </a:p>
      </dsp:txBody>
      <dsp:txXfrm>
        <a:off x="42693" y="1997423"/>
        <a:ext cx="11186303" cy="789189"/>
      </dsp:txXfrm>
    </dsp:sp>
    <dsp:sp modelId="{CB30D704-D474-48D6-A203-8C57055D21F6}">
      <dsp:nvSpPr>
        <dsp:cNvPr id="0" name=""/>
        <dsp:cNvSpPr/>
      </dsp:nvSpPr>
      <dsp:spPr>
        <a:xfrm>
          <a:off x="0" y="2895545"/>
          <a:ext cx="11271689" cy="874575"/>
        </a:xfrm>
        <a:prstGeom prst="round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Arial" panose="020B0604020202020204" pitchFamily="34" charset="0"/>
              <a:cs typeface="Arial" panose="020B0604020202020204" pitchFamily="34" charset="0"/>
            </a:rPr>
            <a:t>Contributed nonfinancial assets presented as a separate line in statement of activities</a:t>
          </a:r>
        </a:p>
      </dsp:txBody>
      <dsp:txXfrm>
        <a:off x="42693" y="2938238"/>
        <a:ext cx="11186303" cy="789189"/>
      </dsp:txXfrm>
    </dsp:sp>
    <dsp:sp modelId="{17D5BDFA-28A7-4FE3-A16F-C39C8AEC0D11}">
      <dsp:nvSpPr>
        <dsp:cNvPr id="0" name=""/>
        <dsp:cNvSpPr/>
      </dsp:nvSpPr>
      <dsp:spPr>
        <a:xfrm>
          <a:off x="0" y="3836360"/>
          <a:ext cx="11271689" cy="874575"/>
        </a:xfrm>
        <a:prstGeom prst="round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Arial" panose="020B0604020202020204" pitchFamily="34" charset="0"/>
              <a:cs typeface="Arial" panose="020B0604020202020204" pitchFamily="34" charset="0"/>
            </a:rPr>
            <a:t>Additional disclosure requirements</a:t>
          </a:r>
        </a:p>
      </dsp:txBody>
      <dsp:txXfrm>
        <a:off x="42693" y="3879053"/>
        <a:ext cx="11186303" cy="78918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BBE88-EEBE-4C09-AE5D-BD0CE6EB7DD6}">
      <dsp:nvSpPr>
        <dsp:cNvPr id="0" name=""/>
        <dsp:cNvSpPr/>
      </dsp:nvSpPr>
      <dsp:spPr>
        <a:xfrm>
          <a:off x="0" y="73099"/>
          <a:ext cx="11271689" cy="874575"/>
        </a:xfrm>
        <a:prstGeom prst="round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Arial" panose="020B0604020202020204" pitchFamily="34" charset="0"/>
              <a:cs typeface="Arial" panose="020B0604020202020204" pitchFamily="34" charset="0"/>
            </a:rPr>
            <a:t>Effective for fiscal years that begin in 2023</a:t>
          </a:r>
        </a:p>
      </dsp:txBody>
      <dsp:txXfrm>
        <a:off x="42693" y="115792"/>
        <a:ext cx="11186303" cy="789189"/>
      </dsp:txXfrm>
    </dsp:sp>
    <dsp:sp modelId="{1F7D3DC9-7E9E-4F1C-A72D-B23DB56DB0DF}">
      <dsp:nvSpPr>
        <dsp:cNvPr id="0" name=""/>
        <dsp:cNvSpPr/>
      </dsp:nvSpPr>
      <dsp:spPr>
        <a:xfrm>
          <a:off x="0" y="1013915"/>
          <a:ext cx="11271689" cy="874575"/>
        </a:xfrm>
        <a:prstGeom prst="round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Arial" panose="020B0604020202020204" pitchFamily="34" charset="0"/>
              <a:cs typeface="Arial" panose="020B0604020202020204" pitchFamily="34" charset="0"/>
            </a:rPr>
            <a:t>Applies to loans &amp; trade receivables (including student receivables)</a:t>
          </a:r>
        </a:p>
      </dsp:txBody>
      <dsp:txXfrm>
        <a:off x="42693" y="1056608"/>
        <a:ext cx="11186303" cy="789189"/>
      </dsp:txXfrm>
    </dsp:sp>
    <dsp:sp modelId="{20D3AB90-E35A-41E8-8594-BC0475C9F122}">
      <dsp:nvSpPr>
        <dsp:cNvPr id="0" name=""/>
        <dsp:cNvSpPr/>
      </dsp:nvSpPr>
      <dsp:spPr>
        <a:xfrm>
          <a:off x="0" y="1954730"/>
          <a:ext cx="11271689" cy="874575"/>
        </a:xfrm>
        <a:prstGeom prst="round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Arial" panose="020B0604020202020204" pitchFamily="34" charset="0"/>
              <a:cs typeface="Arial" panose="020B0604020202020204" pitchFamily="34" charset="0"/>
            </a:rPr>
            <a:t>Does not apply to contributions/grants receivable</a:t>
          </a:r>
        </a:p>
      </dsp:txBody>
      <dsp:txXfrm>
        <a:off x="42693" y="1997423"/>
        <a:ext cx="11186303" cy="789189"/>
      </dsp:txXfrm>
    </dsp:sp>
    <dsp:sp modelId="{CB30D704-D474-48D6-A203-8C57055D21F6}">
      <dsp:nvSpPr>
        <dsp:cNvPr id="0" name=""/>
        <dsp:cNvSpPr/>
      </dsp:nvSpPr>
      <dsp:spPr>
        <a:xfrm>
          <a:off x="0" y="2895545"/>
          <a:ext cx="11271689" cy="874575"/>
        </a:xfrm>
        <a:prstGeom prst="round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Arial" panose="020B0604020202020204" pitchFamily="34" charset="0"/>
              <a:cs typeface="Arial" panose="020B0604020202020204" pitchFamily="34" charset="0"/>
            </a:rPr>
            <a:t>Need to consider historical losses plus current conditions plus/minus predictions/forecasts</a:t>
          </a:r>
        </a:p>
      </dsp:txBody>
      <dsp:txXfrm>
        <a:off x="42693" y="2938238"/>
        <a:ext cx="11186303" cy="789189"/>
      </dsp:txXfrm>
    </dsp:sp>
    <dsp:sp modelId="{17D5BDFA-28A7-4FE3-A16F-C39C8AEC0D11}">
      <dsp:nvSpPr>
        <dsp:cNvPr id="0" name=""/>
        <dsp:cNvSpPr/>
      </dsp:nvSpPr>
      <dsp:spPr>
        <a:xfrm>
          <a:off x="0" y="3836360"/>
          <a:ext cx="11271689" cy="874575"/>
        </a:xfrm>
        <a:prstGeom prst="round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1"/>
              </a:solidFill>
              <a:latin typeface="Arial" panose="020B0604020202020204" pitchFamily="34" charset="0"/>
              <a:cs typeface="Arial" panose="020B0604020202020204" pitchFamily="34" charset="0"/>
            </a:rPr>
            <a:t>This is different than the amount expected to collect under revenue recognition </a:t>
          </a:r>
          <a:br>
            <a:rPr lang="en-US" sz="2300" kern="1200" dirty="0">
              <a:solidFill>
                <a:schemeClr val="tx1"/>
              </a:solidFill>
              <a:latin typeface="Arial" panose="020B0604020202020204" pitchFamily="34" charset="0"/>
              <a:cs typeface="Arial" panose="020B0604020202020204" pitchFamily="34" charset="0"/>
            </a:rPr>
          </a:br>
          <a:r>
            <a:rPr lang="en-US" sz="2300" kern="1200" dirty="0">
              <a:solidFill>
                <a:schemeClr val="tx1"/>
              </a:solidFill>
              <a:latin typeface="Arial" panose="020B0604020202020204" pitchFamily="34" charset="0"/>
              <a:cs typeface="Arial" panose="020B0604020202020204" pitchFamily="34" charset="0"/>
            </a:rPr>
            <a:t>(Topic 606) &amp; the application of discounts to tuition</a:t>
          </a:r>
        </a:p>
      </dsp:txBody>
      <dsp:txXfrm>
        <a:off x="42693" y="3879053"/>
        <a:ext cx="11186303" cy="78918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6EE7CC-AB2B-4D35-B087-DAAB977BD304}">
      <dsp:nvSpPr>
        <dsp:cNvPr id="0" name=""/>
        <dsp:cNvSpPr/>
      </dsp:nvSpPr>
      <dsp:spPr>
        <a:xfrm>
          <a:off x="0" y="113627"/>
          <a:ext cx="11271689" cy="1505790"/>
        </a:xfrm>
        <a:prstGeom prst="roundRect">
          <a:avLst/>
        </a:prstGeom>
        <a:solidFill>
          <a:schemeClr val="tx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dirty="0">
              <a:solidFill>
                <a:schemeClr val="bg1"/>
              </a:solidFill>
              <a:latin typeface="Arial" panose="020B0604020202020204" pitchFamily="34" charset="0"/>
              <a:cs typeface="Arial" panose="020B0604020202020204" pitchFamily="34" charset="0"/>
            </a:rPr>
            <a:t>Required disclosures to enable financial statement user to understand</a:t>
          </a:r>
          <a:endParaRPr lang="en-US" sz="3900" kern="1200" dirty="0">
            <a:solidFill>
              <a:schemeClr val="bg1"/>
            </a:solidFill>
            <a:latin typeface="Arial" panose="020B0604020202020204" pitchFamily="34" charset="0"/>
            <a:cs typeface="Arial" panose="020B0604020202020204" pitchFamily="34" charset="0"/>
          </a:endParaRPr>
        </a:p>
      </dsp:txBody>
      <dsp:txXfrm>
        <a:off x="73507" y="187134"/>
        <a:ext cx="11124675" cy="1358776"/>
      </dsp:txXfrm>
    </dsp:sp>
    <dsp:sp modelId="{E1121976-2216-4FDB-9E4C-EEEE94038BBC}">
      <dsp:nvSpPr>
        <dsp:cNvPr id="0" name=""/>
        <dsp:cNvSpPr/>
      </dsp:nvSpPr>
      <dsp:spPr>
        <a:xfrm>
          <a:off x="0" y="1611042"/>
          <a:ext cx="11271689" cy="3067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876" tIns="49530" rIns="277368" bIns="49530" numCol="1" spcCol="1270" anchor="t" anchorCtr="0">
          <a:noAutofit/>
        </a:bodyPr>
        <a:lstStyle/>
        <a:p>
          <a:pPr marL="285750" lvl="1" indent="-285750" algn="l" defTabSz="1333500">
            <a:lnSpc>
              <a:spcPct val="90000"/>
            </a:lnSpc>
            <a:spcBef>
              <a:spcPct val="0"/>
            </a:spcBef>
            <a:spcAft>
              <a:spcPct val="20000"/>
            </a:spcAft>
            <a:buFont typeface="Wingdings" panose="05000000000000000000" pitchFamily="2" charset="2"/>
            <a:buChar char="§"/>
          </a:pPr>
          <a:r>
            <a:rPr lang="en-US" sz="3000" b="0" kern="1200" dirty="0">
              <a:latin typeface="Arial" panose="020B0604020202020204" pitchFamily="34" charset="0"/>
              <a:cs typeface="Arial" panose="020B0604020202020204" pitchFamily="34" charset="0"/>
            </a:rPr>
            <a:t>The credit risk inherent in a portfolio &amp; how management monitors the credit quality of the portfolio</a:t>
          </a:r>
          <a:endParaRPr lang="en-US" sz="3000" kern="1200" dirty="0">
            <a:latin typeface="Arial" panose="020B0604020202020204" pitchFamily="34" charset="0"/>
            <a:cs typeface="Arial" panose="020B0604020202020204" pitchFamily="34" charset="0"/>
          </a:endParaRPr>
        </a:p>
        <a:p>
          <a:pPr marL="285750" lvl="1" indent="-285750" algn="l" defTabSz="1333500">
            <a:lnSpc>
              <a:spcPct val="90000"/>
            </a:lnSpc>
            <a:spcBef>
              <a:spcPct val="0"/>
            </a:spcBef>
            <a:spcAft>
              <a:spcPct val="20000"/>
            </a:spcAft>
            <a:buFont typeface="Wingdings" panose="05000000000000000000" pitchFamily="2" charset="2"/>
            <a:buChar char="§"/>
          </a:pPr>
          <a:r>
            <a:rPr lang="en-US" sz="3000" b="0" kern="1200" dirty="0">
              <a:latin typeface="Arial" panose="020B0604020202020204" pitchFamily="34" charset="0"/>
              <a:cs typeface="Arial" panose="020B0604020202020204" pitchFamily="34" charset="0"/>
            </a:rPr>
            <a:t>Management’s estimate of expected credit losses</a:t>
          </a:r>
          <a:endParaRPr lang="en-US" sz="3000" kern="1200" dirty="0">
            <a:latin typeface="Arial" panose="020B0604020202020204" pitchFamily="34" charset="0"/>
            <a:cs typeface="Arial" panose="020B0604020202020204" pitchFamily="34" charset="0"/>
          </a:endParaRPr>
        </a:p>
        <a:p>
          <a:pPr marL="285750" lvl="1" indent="-285750" algn="l" defTabSz="1333500">
            <a:lnSpc>
              <a:spcPct val="90000"/>
            </a:lnSpc>
            <a:spcBef>
              <a:spcPct val="0"/>
            </a:spcBef>
            <a:spcAft>
              <a:spcPct val="20000"/>
            </a:spcAft>
            <a:buFont typeface="Wingdings" panose="05000000000000000000" pitchFamily="2" charset="2"/>
            <a:buChar char="§"/>
          </a:pPr>
          <a:r>
            <a:rPr lang="en-US" sz="3000" b="0" kern="1200" dirty="0">
              <a:latin typeface="Arial" panose="020B0604020202020204" pitchFamily="34" charset="0"/>
              <a:cs typeface="Arial" panose="020B0604020202020204" pitchFamily="34" charset="0"/>
            </a:rPr>
            <a:t>Changes in the estimate of expected credit losses that have taken place during the period (this includes both qualitative descriptions of how the estimate changed &amp; quantitative rollforward of allowance for credit loss by portfolio segment)</a:t>
          </a:r>
          <a:endParaRPr lang="en-US" sz="3000" kern="1200" dirty="0">
            <a:latin typeface="Arial" panose="020B0604020202020204" pitchFamily="34" charset="0"/>
            <a:cs typeface="Arial" panose="020B0604020202020204" pitchFamily="34" charset="0"/>
          </a:endParaRPr>
        </a:p>
      </dsp:txBody>
      <dsp:txXfrm>
        <a:off x="0" y="1611042"/>
        <a:ext cx="11271689" cy="306774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29BA0-BB55-4070-AA79-74F9987279E3}">
      <dsp:nvSpPr>
        <dsp:cNvPr id="0" name=""/>
        <dsp:cNvSpPr/>
      </dsp:nvSpPr>
      <dsp:spPr>
        <a:xfrm>
          <a:off x="0" y="0"/>
          <a:ext cx="11271689" cy="2103660"/>
        </a:xfrm>
        <a:prstGeom prst="round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solidFill>
                <a:schemeClr val="tx1"/>
              </a:solidFill>
              <a:latin typeface="Arial" panose="020B0604020202020204" pitchFamily="34" charset="0"/>
              <a:cs typeface="Arial" panose="020B0604020202020204" pitchFamily="34" charset="0"/>
            </a:rPr>
            <a:t>Reference rates such as USD LIBOR &amp; other inter-bank offered rates are planned to be phased out &amp; replaced by new rates that are tied to observable arms-length transactions. The original phase-out date was December 31, 2021</a:t>
          </a:r>
        </a:p>
      </dsp:txBody>
      <dsp:txXfrm>
        <a:off x="102692" y="102692"/>
        <a:ext cx="11066305" cy="1898276"/>
      </dsp:txXfrm>
    </dsp:sp>
    <dsp:sp modelId="{F8F6AD9F-9883-4919-91BD-140627D7478D}">
      <dsp:nvSpPr>
        <dsp:cNvPr id="0" name=""/>
        <dsp:cNvSpPr/>
      </dsp:nvSpPr>
      <dsp:spPr>
        <a:xfrm>
          <a:off x="0" y="2436657"/>
          <a:ext cx="11271689" cy="2103660"/>
        </a:xfrm>
        <a:prstGeom prst="round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44575">
            <a:lnSpc>
              <a:spcPct val="90000"/>
            </a:lnSpc>
            <a:spcBef>
              <a:spcPct val="0"/>
            </a:spcBef>
            <a:spcAft>
              <a:spcPct val="35000"/>
            </a:spcAft>
            <a:buNone/>
          </a:pPr>
          <a:r>
            <a:rPr lang="en-US" sz="2350" b="0" kern="1200" dirty="0">
              <a:solidFill>
                <a:schemeClr val="tx1"/>
              </a:solidFill>
              <a:latin typeface="Arial" panose="020B0604020202020204" pitchFamily="34" charset="0"/>
              <a:cs typeface="Arial" panose="020B0604020202020204" pitchFamily="34" charset="0"/>
            </a:rPr>
            <a:t>ASU 2020-04, </a:t>
          </a:r>
          <a:r>
            <a:rPr lang="en-US" sz="2350" b="0" i="1" kern="1200" dirty="0">
              <a:solidFill>
                <a:schemeClr val="tx1"/>
              </a:solidFill>
              <a:latin typeface="Arial" panose="020B0604020202020204" pitchFamily="34" charset="0"/>
              <a:cs typeface="Arial" panose="020B0604020202020204" pitchFamily="34" charset="0"/>
            </a:rPr>
            <a:t>Reference Rate Reform (Topic 848): Facilitation of the Effects of Reference Rate Reform on Financial Reporting </a:t>
          </a:r>
          <a:r>
            <a:rPr lang="en-US" sz="2350" b="0" kern="1200" dirty="0">
              <a:solidFill>
                <a:schemeClr val="tx1"/>
              </a:solidFill>
              <a:latin typeface="Arial" panose="020B0604020202020204" pitchFamily="34" charset="0"/>
              <a:cs typeface="Arial" panose="020B0604020202020204" pitchFamily="34" charset="0"/>
            </a:rPr>
            <a:t>&amp; ASU 2021-01, </a:t>
          </a:r>
          <a:r>
            <a:rPr lang="en-US" sz="2350" b="0" i="1" kern="1200" dirty="0">
              <a:solidFill>
                <a:schemeClr val="tx1"/>
              </a:solidFill>
              <a:latin typeface="Arial" panose="020B0604020202020204" pitchFamily="34" charset="0"/>
              <a:cs typeface="Arial" panose="020B0604020202020204" pitchFamily="34" charset="0"/>
            </a:rPr>
            <a:t>Reference Rate Reform (Topic 848): Scope </a:t>
          </a:r>
          <a:r>
            <a:rPr lang="en-US" sz="2350" b="0" kern="1200" dirty="0">
              <a:solidFill>
                <a:schemeClr val="tx1"/>
              </a:solidFill>
              <a:latin typeface="Arial" panose="020B0604020202020204" pitchFamily="34" charset="0"/>
              <a:cs typeface="Arial" panose="020B0604020202020204" pitchFamily="34" charset="0"/>
            </a:rPr>
            <a:t>were issued to provide optional accounting relief related to hedge accounting &amp; contract modifications. That relief is set to expire on December 31, 2022 (“sunset date”) – See next slide for extension of sunset date</a:t>
          </a:r>
          <a:endParaRPr lang="en-US" sz="2350" kern="1200" dirty="0">
            <a:solidFill>
              <a:schemeClr val="tx1"/>
            </a:solidFill>
            <a:latin typeface="Arial" panose="020B0604020202020204" pitchFamily="34" charset="0"/>
            <a:cs typeface="Arial" panose="020B0604020202020204" pitchFamily="34" charset="0"/>
          </a:endParaRPr>
        </a:p>
      </dsp:txBody>
      <dsp:txXfrm>
        <a:off x="102692" y="2539349"/>
        <a:ext cx="11066305" cy="189827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C96F1-1498-4241-A1B6-22EAFDEBE57C}">
      <dsp:nvSpPr>
        <dsp:cNvPr id="0" name=""/>
        <dsp:cNvSpPr/>
      </dsp:nvSpPr>
      <dsp:spPr>
        <a:xfrm>
          <a:off x="0" y="16835"/>
          <a:ext cx="11271689" cy="1317667"/>
        </a:xfrm>
        <a:prstGeom prst="round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solidFill>
                <a:schemeClr val="tx1"/>
              </a:solidFill>
              <a:latin typeface="Arial" panose="020B0604020202020204" pitchFamily="34" charset="0"/>
              <a:cs typeface="Arial" panose="020B0604020202020204" pitchFamily="34" charset="0"/>
            </a:rPr>
            <a:t>On March 5, 2021, LIBOR’s administrator indicated that major tenors of USD LIBOR will </a:t>
          </a:r>
          <a:r>
            <a:rPr lang="en-US" sz="2600" b="0" u="sng" kern="1200" dirty="0">
              <a:solidFill>
                <a:schemeClr val="tx1"/>
              </a:solidFill>
              <a:latin typeface="Arial" panose="020B0604020202020204" pitchFamily="34" charset="0"/>
              <a:cs typeface="Arial" panose="020B0604020202020204" pitchFamily="34" charset="0"/>
            </a:rPr>
            <a:t>cease to be published as of June 30, 2023</a:t>
          </a:r>
          <a:r>
            <a:rPr lang="en-US" sz="2600" b="1" kern="1200" dirty="0">
              <a:solidFill>
                <a:schemeClr val="tx1"/>
              </a:solidFill>
              <a:latin typeface="Arial" panose="020B0604020202020204" pitchFamily="34" charset="0"/>
              <a:cs typeface="Arial" panose="020B0604020202020204" pitchFamily="34" charset="0"/>
            </a:rPr>
            <a:t> </a:t>
          </a:r>
          <a:endParaRPr lang="en-US" sz="2600" kern="1200" dirty="0">
            <a:solidFill>
              <a:schemeClr val="tx1"/>
            </a:solidFill>
            <a:latin typeface="Arial" panose="020B0604020202020204" pitchFamily="34" charset="0"/>
            <a:cs typeface="Arial" panose="020B0604020202020204" pitchFamily="34" charset="0"/>
          </a:endParaRPr>
        </a:p>
      </dsp:txBody>
      <dsp:txXfrm>
        <a:off x="64323" y="81158"/>
        <a:ext cx="11143043" cy="1189021"/>
      </dsp:txXfrm>
    </dsp:sp>
    <dsp:sp modelId="{075B90E5-A58C-4903-AC92-CD69179CA9FF}">
      <dsp:nvSpPr>
        <dsp:cNvPr id="0" name=""/>
        <dsp:cNvSpPr/>
      </dsp:nvSpPr>
      <dsp:spPr>
        <a:xfrm>
          <a:off x="0" y="1423782"/>
          <a:ext cx="11271689" cy="1362649"/>
        </a:xfrm>
        <a:prstGeom prst="round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solidFill>
                <a:schemeClr val="tx1"/>
              </a:solidFill>
              <a:latin typeface="Arial" panose="020B0604020202020204" pitchFamily="34" charset="0"/>
              <a:cs typeface="Arial" panose="020B0604020202020204" pitchFamily="34" charset="0"/>
            </a:rPr>
            <a:t>FASB voted at the December 15, 2021 meeting to propose that the sunset date be </a:t>
          </a:r>
          <a:r>
            <a:rPr lang="en-US" sz="2600" b="0" u="sng" kern="1200" dirty="0">
              <a:solidFill>
                <a:schemeClr val="tx1"/>
              </a:solidFill>
              <a:latin typeface="Arial" panose="020B0604020202020204" pitchFamily="34" charset="0"/>
              <a:cs typeface="Arial" panose="020B0604020202020204" pitchFamily="34" charset="0"/>
            </a:rPr>
            <a:t>extended to December 31, 2024</a:t>
          </a:r>
          <a:r>
            <a:rPr lang="en-US" sz="2600" b="0" kern="1200" dirty="0">
              <a:solidFill>
                <a:schemeClr val="tx1"/>
              </a:solidFill>
              <a:latin typeface="Arial" panose="020B0604020202020204" pitchFamily="34" charset="0"/>
              <a:cs typeface="Arial" panose="020B0604020202020204" pitchFamily="34" charset="0"/>
            </a:rPr>
            <a:t>. ASU 2022-06 was issued in December 2022 affirming this decision</a:t>
          </a:r>
          <a:endParaRPr lang="en-US" sz="2600" kern="1200" dirty="0">
            <a:solidFill>
              <a:schemeClr val="tx1"/>
            </a:solidFill>
            <a:latin typeface="Arial" panose="020B0604020202020204" pitchFamily="34" charset="0"/>
            <a:cs typeface="Arial" panose="020B0604020202020204" pitchFamily="34" charset="0"/>
          </a:endParaRPr>
        </a:p>
      </dsp:txBody>
      <dsp:txXfrm>
        <a:off x="66519" y="1490301"/>
        <a:ext cx="11138651" cy="1229611"/>
      </dsp:txXfrm>
    </dsp:sp>
    <dsp:sp modelId="{1F502268-0BE3-4A20-A8B2-07ACF989F118}">
      <dsp:nvSpPr>
        <dsp:cNvPr id="0" name=""/>
        <dsp:cNvSpPr/>
      </dsp:nvSpPr>
      <dsp:spPr>
        <a:xfrm>
          <a:off x="0" y="2875711"/>
          <a:ext cx="11271689" cy="928938"/>
        </a:xfrm>
        <a:prstGeom prst="roundRect">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latin typeface="Arial" panose="020B0604020202020204" pitchFamily="34" charset="0"/>
              <a:cs typeface="Arial" panose="020B0604020202020204" pitchFamily="34" charset="0"/>
            </a:rPr>
            <a:t>Reminders for NFPs</a:t>
          </a:r>
        </a:p>
      </dsp:txBody>
      <dsp:txXfrm>
        <a:off x="45347" y="2921058"/>
        <a:ext cx="11180995" cy="838244"/>
      </dsp:txXfrm>
    </dsp:sp>
    <dsp:sp modelId="{52D73280-0F61-447A-B862-5C4B69544F92}">
      <dsp:nvSpPr>
        <dsp:cNvPr id="0" name=""/>
        <dsp:cNvSpPr/>
      </dsp:nvSpPr>
      <dsp:spPr>
        <a:xfrm>
          <a:off x="0" y="3804649"/>
          <a:ext cx="11271689" cy="962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876" tIns="25400" rIns="142240" bIns="25400" numCol="1" spcCol="1270" anchor="t" anchorCtr="0">
          <a:noAutofit/>
        </a:bodyPr>
        <a:lstStyle/>
        <a:p>
          <a:pPr marL="228600" lvl="1" indent="-228600" algn="l" defTabSz="889000">
            <a:lnSpc>
              <a:spcPct val="90000"/>
            </a:lnSpc>
            <a:spcBef>
              <a:spcPct val="0"/>
            </a:spcBef>
            <a:spcAft>
              <a:spcPct val="20000"/>
            </a:spcAft>
            <a:buFont typeface="Wingdings" panose="05000000000000000000" pitchFamily="2" charset="2"/>
            <a:buChar char="§"/>
          </a:pPr>
          <a:r>
            <a:rPr lang="en-US" sz="2000" kern="1200" dirty="0">
              <a:solidFill>
                <a:schemeClr val="tx1"/>
              </a:solidFill>
              <a:latin typeface="Arial" panose="020B0604020202020204" pitchFamily="34" charset="0"/>
              <a:cs typeface="Arial" panose="020B0604020202020204" pitchFamily="34" charset="0"/>
            </a:rPr>
            <a:t>Review contracts &amp; agreements that may be affected by reference rate reform</a:t>
          </a:r>
          <a:endParaRPr lang="en-US" sz="1700" kern="1200" dirty="0">
            <a:solidFill>
              <a:schemeClr val="tx1"/>
            </a:solidFill>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Font typeface="Wingdings" panose="05000000000000000000" pitchFamily="2" charset="2"/>
            <a:buChar char="§"/>
          </a:pPr>
          <a:r>
            <a:rPr lang="en-US" sz="2000" kern="1200" dirty="0">
              <a:solidFill>
                <a:schemeClr val="tx1"/>
              </a:solidFill>
              <a:latin typeface="Arial" panose="020B0604020202020204" pitchFamily="34" charset="0"/>
              <a:cs typeface="Arial" panose="020B0604020202020204" pitchFamily="34" charset="0"/>
            </a:rPr>
            <a:t>Discuss timing with your creditor/lender</a:t>
          </a:r>
        </a:p>
        <a:p>
          <a:pPr marL="228600" lvl="1" indent="-228600" algn="l" defTabSz="889000">
            <a:lnSpc>
              <a:spcPct val="90000"/>
            </a:lnSpc>
            <a:spcBef>
              <a:spcPct val="0"/>
            </a:spcBef>
            <a:spcAft>
              <a:spcPct val="20000"/>
            </a:spcAft>
            <a:buFont typeface="Wingdings" panose="05000000000000000000" pitchFamily="2" charset="2"/>
            <a:buChar char="§"/>
          </a:pPr>
          <a:r>
            <a:rPr lang="en-US" sz="2000" kern="1200" dirty="0">
              <a:solidFill>
                <a:schemeClr val="tx1"/>
              </a:solidFill>
              <a:latin typeface="Arial" panose="020B0604020202020204" pitchFamily="34" charset="0"/>
              <a:cs typeface="Arial" panose="020B0604020202020204" pitchFamily="34" charset="0"/>
            </a:rPr>
            <a:t>Consider the guidance in Topic 848</a:t>
          </a:r>
        </a:p>
      </dsp:txBody>
      <dsp:txXfrm>
        <a:off x="0" y="3804649"/>
        <a:ext cx="11271689" cy="96255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30007-3AC6-480B-8376-ABBB2785600F}">
      <dsp:nvSpPr>
        <dsp:cNvPr id="0" name=""/>
        <dsp:cNvSpPr/>
      </dsp:nvSpPr>
      <dsp:spPr>
        <a:xfrm>
          <a:off x="0" y="13812"/>
          <a:ext cx="11458575" cy="767520"/>
        </a:xfrm>
        <a:prstGeom prst="roundRect">
          <a:avLst/>
        </a:prstGeom>
        <a:solidFill>
          <a:schemeClr val="tx1"/>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Three projects that could have an impact on </a:t>
          </a:r>
          <a:r>
            <a:rPr lang="en-US" sz="2400" kern="1200">
              <a:latin typeface="Arial" panose="020B0604020202020204" pitchFamily="34" charset="0"/>
              <a:cs typeface="Arial" panose="020B0604020202020204" pitchFamily="34" charset="0"/>
            </a:rPr>
            <a:t>colleges &amp; </a:t>
          </a:r>
          <a:r>
            <a:rPr lang="en-US" sz="2400" kern="1200" dirty="0">
              <a:latin typeface="Arial" panose="020B0604020202020204" pitchFamily="34" charset="0"/>
              <a:cs typeface="Arial" panose="020B0604020202020204" pitchFamily="34" charset="0"/>
            </a:rPr>
            <a:t>universities</a:t>
          </a:r>
        </a:p>
      </dsp:txBody>
      <dsp:txXfrm>
        <a:off x="37467" y="51279"/>
        <a:ext cx="11383641" cy="692586"/>
      </dsp:txXfrm>
    </dsp:sp>
    <dsp:sp modelId="{E48A7D3C-798A-467E-B998-E5C5EBD6CDA0}">
      <dsp:nvSpPr>
        <dsp:cNvPr id="0" name=""/>
        <dsp:cNvSpPr/>
      </dsp:nvSpPr>
      <dsp:spPr>
        <a:xfrm>
          <a:off x="0" y="781332"/>
          <a:ext cx="11458575" cy="3988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810" tIns="30480" rIns="170688" bIns="30480" numCol="1" spcCol="1270" anchor="t" anchorCtr="0">
          <a:noAutofit/>
        </a:bodyPr>
        <a:lstStyle/>
        <a:p>
          <a:pPr marL="228600" lvl="1" indent="-228600" algn="l" defTabSz="1066800">
            <a:lnSpc>
              <a:spcPct val="90000"/>
            </a:lnSpc>
            <a:spcBef>
              <a:spcPct val="0"/>
            </a:spcBef>
            <a:spcAft>
              <a:spcPct val="20000"/>
            </a:spcAft>
            <a:buFont typeface="Wingdings" panose="05000000000000000000" pitchFamily="2" charset="2"/>
            <a:buChar char="§"/>
          </a:pPr>
          <a:r>
            <a:rPr lang="en-US" sz="2400" kern="1200" dirty="0">
              <a:latin typeface="Arial" panose="020B0604020202020204" pitchFamily="34" charset="0"/>
              <a:cs typeface="Arial" panose="020B0604020202020204" pitchFamily="34" charset="0"/>
            </a:rPr>
            <a:t>Crypto Assets – all that meet the definition would be required at fair value</a:t>
          </a:r>
        </a:p>
        <a:p>
          <a:pPr marL="228600" lvl="1" indent="-228600" algn="l" defTabSz="1066800">
            <a:lnSpc>
              <a:spcPct val="90000"/>
            </a:lnSpc>
            <a:spcBef>
              <a:spcPct val="0"/>
            </a:spcBef>
            <a:spcAft>
              <a:spcPct val="20000"/>
            </a:spcAft>
            <a:buFont typeface="Wingdings" panose="05000000000000000000" pitchFamily="2" charset="2"/>
            <a:buChar char="§"/>
          </a:pPr>
          <a:r>
            <a:rPr lang="en-US" sz="2400" kern="1200" dirty="0">
              <a:latin typeface="Arial" panose="020B0604020202020204" pitchFamily="34" charset="0"/>
              <a:cs typeface="Arial" panose="020B0604020202020204" pitchFamily="34" charset="0"/>
            </a:rPr>
            <a:t>Software Costs – modernize the various literature with a single model</a:t>
          </a:r>
        </a:p>
        <a:p>
          <a:pPr marL="228600" lvl="1" indent="-228600" algn="l" defTabSz="1066800">
            <a:lnSpc>
              <a:spcPct val="90000"/>
            </a:lnSpc>
            <a:spcBef>
              <a:spcPct val="0"/>
            </a:spcBef>
            <a:spcAft>
              <a:spcPct val="20000"/>
            </a:spcAft>
            <a:buFont typeface="Wingdings" panose="05000000000000000000" pitchFamily="2" charset="2"/>
            <a:buChar char="§"/>
          </a:pPr>
          <a:r>
            <a:rPr lang="en-US" sz="2400" kern="1200" dirty="0">
              <a:latin typeface="Arial" panose="020B0604020202020204" pitchFamily="34" charset="0"/>
              <a:cs typeface="Arial" panose="020B0604020202020204" pitchFamily="34" charset="0"/>
            </a:rPr>
            <a:t>Leases – Common Control (exposure draft is issued)</a:t>
          </a:r>
        </a:p>
        <a:p>
          <a:pPr marL="457200" lvl="2" indent="-228600" algn="l" defTabSz="1066800">
            <a:lnSpc>
              <a:spcPct val="90000"/>
            </a:lnSpc>
            <a:spcBef>
              <a:spcPct val="0"/>
            </a:spcBef>
            <a:spcAft>
              <a:spcPct val="20000"/>
            </a:spcAft>
            <a:buFont typeface="Arial" panose="020B0604020202020204" pitchFamily="34" charset="0"/>
            <a:buChar char="̶"/>
          </a:pPr>
          <a:r>
            <a:rPr lang="en-US" sz="2400" kern="1200" dirty="0">
              <a:latin typeface="Arial" panose="020B0604020202020204" pitchFamily="34" charset="0"/>
              <a:cs typeface="Arial" panose="020B0604020202020204" pitchFamily="34" charset="0"/>
            </a:rPr>
            <a:t>Available to private companies &amp; nonprofits but </a:t>
          </a:r>
          <a:r>
            <a:rPr lang="en-US" sz="2400" u="sng" kern="1200" dirty="0">
              <a:latin typeface="Arial" panose="020B0604020202020204" pitchFamily="34" charset="0"/>
              <a:cs typeface="Arial" panose="020B0604020202020204" pitchFamily="34" charset="0"/>
            </a:rPr>
            <a:t>not</a:t>
          </a:r>
          <a:r>
            <a:rPr lang="en-US" sz="2400" kern="1200" dirty="0">
              <a:latin typeface="Arial" panose="020B0604020202020204" pitchFamily="34" charset="0"/>
              <a:cs typeface="Arial" panose="020B0604020202020204" pitchFamily="34" charset="0"/>
            </a:rPr>
            <a:t> available to nonprofits with conduit debt</a:t>
          </a:r>
        </a:p>
        <a:p>
          <a:pPr marL="457200" lvl="2" indent="-228600" algn="l" defTabSz="1066800">
            <a:lnSpc>
              <a:spcPct val="90000"/>
            </a:lnSpc>
            <a:spcBef>
              <a:spcPct val="0"/>
            </a:spcBef>
            <a:spcAft>
              <a:spcPct val="20000"/>
            </a:spcAft>
            <a:buFont typeface="Arial" panose="020B0604020202020204" pitchFamily="34" charset="0"/>
            <a:buChar char="̶"/>
          </a:pPr>
          <a:r>
            <a:rPr lang="en-US" sz="2400" kern="1200" dirty="0">
              <a:latin typeface="Arial" panose="020B0604020202020204" pitchFamily="34" charset="0"/>
              <a:cs typeface="Arial" panose="020B0604020202020204" pitchFamily="34" charset="0"/>
            </a:rPr>
            <a:t>Provide a practical expedient to use written terms to determine if a lease exists &amp; if so its classification (rather than the shorter of life of asset or lease term)</a:t>
          </a:r>
        </a:p>
        <a:p>
          <a:pPr marL="457200" lvl="2" indent="-228600" algn="l" defTabSz="1066800">
            <a:lnSpc>
              <a:spcPct val="90000"/>
            </a:lnSpc>
            <a:spcBef>
              <a:spcPct val="0"/>
            </a:spcBef>
            <a:spcAft>
              <a:spcPct val="20000"/>
            </a:spcAft>
            <a:buFont typeface="Arial" panose="020B0604020202020204" pitchFamily="34" charset="0"/>
            <a:buChar char="̶"/>
          </a:pPr>
          <a:r>
            <a:rPr lang="en-US" sz="240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Leasehold improvements amortized over the economic life of the improvements as long as lessee continues to use the underlying asset</a:t>
          </a:r>
        </a:p>
        <a:p>
          <a:pPr marL="457200" lvl="2" indent="-228600" algn="l" defTabSz="1066800">
            <a:lnSpc>
              <a:spcPct val="90000"/>
            </a:lnSpc>
            <a:spcBef>
              <a:spcPct val="0"/>
            </a:spcBef>
            <a:spcAft>
              <a:spcPct val="20000"/>
            </a:spcAft>
            <a:buFont typeface="Arial" panose="020B0604020202020204" pitchFamily="34" charset="0"/>
            <a:buChar char="̶"/>
          </a:pPr>
          <a:r>
            <a:rPr lang="en-US" sz="240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If stopped using lease it is a transfer between entities under common control</a:t>
          </a:r>
        </a:p>
      </dsp:txBody>
      <dsp:txXfrm>
        <a:off x="0" y="781332"/>
        <a:ext cx="11458575" cy="398889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2E8564-994E-4784-B336-D4FA04C0FB5F}">
      <dsp:nvSpPr>
        <dsp:cNvPr id="0" name=""/>
        <dsp:cNvSpPr/>
      </dsp:nvSpPr>
      <dsp:spPr>
        <a:xfrm>
          <a:off x="5008" y="276236"/>
          <a:ext cx="2189928" cy="13139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Present the challenge</a:t>
          </a:r>
        </a:p>
      </dsp:txBody>
      <dsp:txXfrm>
        <a:off x="43492" y="314720"/>
        <a:ext cx="2112960" cy="1236989"/>
      </dsp:txXfrm>
    </dsp:sp>
    <dsp:sp modelId="{625EF800-1840-406B-A2B9-73F67BF4C97E}">
      <dsp:nvSpPr>
        <dsp:cNvPr id="0" name=""/>
        <dsp:cNvSpPr/>
      </dsp:nvSpPr>
      <dsp:spPr>
        <a:xfrm>
          <a:off x="2413930" y="661664"/>
          <a:ext cx="464264" cy="5431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413930" y="770284"/>
        <a:ext cx="324985" cy="325862"/>
      </dsp:txXfrm>
    </dsp:sp>
    <dsp:sp modelId="{C3BA7FBA-476D-4B83-9341-5A44411A1042}">
      <dsp:nvSpPr>
        <dsp:cNvPr id="0" name=""/>
        <dsp:cNvSpPr/>
      </dsp:nvSpPr>
      <dsp:spPr>
        <a:xfrm>
          <a:off x="3070909" y="276236"/>
          <a:ext cx="2189928" cy="13139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Reformulate the challenge in the negative</a:t>
          </a:r>
        </a:p>
      </dsp:txBody>
      <dsp:txXfrm>
        <a:off x="3109393" y="314720"/>
        <a:ext cx="2112960" cy="1236989"/>
      </dsp:txXfrm>
    </dsp:sp>
    <dsp:sp modelId="{E66C474D-8835-4E98-9ED6-B758CF2A7074}">
      <dsp:nvSpPr>
        <dsp:cNvPr id="0" name=""/>
        <dsp:cNvSpPr/>
      </dsp:nvSpPr>
      <dsp:spPr>
        <a:xfrm>
          <a:off x="5479831" y="661664"/>
          <a:ext cx="464264" cy="5431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479831" y="770284"/>
        <a:ext cx="324985" cy="325862"/>
      </dsp:txXfrm>
    </dsp:sp>
    <dsp:sp modelId="{A731FC41-F175-49BD-B4A8-DBA9304DBB9C}">
      <dsp:nvSpPr>
        <dsp:cNvPr id="0" name=""/>
        <dsp:cNvSpPr/>
      </dsp:nvSpPr>
      <dsp:spPr>
        <a:xfrm>
          <a:off x="6136809" y="276236"/>
          <a:ext cx="2189928" cy="13139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Generate ideas to the negative</a:t>
          </a:r>
        </a:p>
      </dsp:txBody>
      <dsp:txXfrm>
        <a:off x="6175293" y="314720"/>
        <a:ext cx="2112960" cy="1236989"/>
      </dsp:txXfrm>
    </dsp:sp>
    <dsp:sp modelId="{935417EB-6B2F-4D73-86F3-460BC442A29C}">
      <dsp:nvSpPr>
        <dsp:cNvPr id="0" name=""/>
        <dsp:cNvSpPr/>
      </dsp:nvSpPr>
      <dsp:spPr>
        <a:xfrm>
          <a:off x="8545731" y="661664"/>
          <a:ext cx="464264" cy="5431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8545731" y="770284"/>
        <a:ext cx="324985" cy="325862"/>
      </dsp:txXfrm>
    </dsp:sp>
    <dsp:sp modelId="{F88A90AE-1252-48AB-A006-C9A8C87BC18B}">
      <dsp:nvSpPr>
        <dsp:cNvPr id="0" name=""/>
        <dsp:cNvSpPr/>
      </dsp:nvSpPr>
      <dsp:spPr>
        <a:xfrm>
          <a:off x="9202710" y="276236"/>
          <a:ext cx="2189928" cy="13139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Transform these ideas to the positive</a:t>
          </a:r>
        </a:p>
      </dsp:txBody>
      <dsp:txXfrm>
        <a:off x="9241194" y="314720"/>
        <a:ext cx="2112960" cy="12369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006FFC-63D5-4219-985F-B44EE6409C17}">
      <dsp:nvSpPr>
        <dsp:cNvPr id="0" name=""/>
        <dsp:cNvSpPr/>
      </dsp:nvSpPr>
      <dsp:spPr>
        <a:xfrm>
          <a:off x="3959608" y="2839039"/>
          <a:ext cx="3281032" cy="284717"/>
        </a:xfrm>
        <a:custGeom>
          <a:avLst/>
          <a:gdLst/>
          <a:ahLst/>
          <a:cxnLst/>
          <a:rect l="0" t="0" r="0" b="0"/>
          <a:pathLst>
            <a:path>
              <a:moveTo>
                <a:pt x="0" y="0"/>
              </a:moveTo>
              <a:lnTo>
                <a:pt x="0" y="142358"/>
              </a:lnTo>
              <a:lnTo>
                <a:pt x="3281032" y="142358"/>
              </a:lnTo>
              <a:lnTo>
                <a:pt x="3281032" y="284717"/>
              </a:lnTo>
            </a:path>
          </a:pathLst>
        </a:custGeom>
        <a:noFill/>
        <a:ln w="12700" cap="flat" cmpd="sng" algn="ctr">
          <a:solidFill>
            <a:schemeClr val="accent4">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3A390B-1D21-49EA-8DBE-43AC18378269}">
      <dsp:nvSpPr>
        <dsp:cNvPr id="0" name=""/>
        <dsp:cNvSpPr/>
      </dsp:nvSpPr>
      <dsp:spPr>
        <a:xfrm>
          <a:off x="3959608" y="2839039"/>
          <a:ext cx="1640516" cy="284717"/>
        </a:xfrm>
        <a:custGeom>
          <a:avLst/>
          <a:gdLst/>
          <a:ahLst/>
          <a:cxnLst/>
          <a:rect l="0" t="0" r="0" b="0"/>
          <a:pathLst>
            <a:path>
              <a:moveTo>
                <a:pt x="0" y="0"/>
              </a:moveTo>
              <a:lnTo>
                <a:pt x="0" y="142358"/>
              </a:lnTo>
              <a:lnTo>
                <a:pt x="1640516" y="142358"/>
              </a:lnTo>
              <a:lnTo>
                <a:pt x="1640516" y="284717"/>
              </a:lnTo>
            </a:path>
          </a:pathLst>
        </a:custGeom>
        <a:noFill/>
        <a:ln w="12700" cap="flat" cmpd="sng" algn="ctr">
          <a:solidFill>
            <a:schemeClr val="accent4">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DFAF9D-C8B0-4931-AE85-2C8AB51AF65C}">
      <dsp:nvSpPr>
        <dsp:cNvPr id="0" name=""/>
        <dsp:cNvSpPr/>
      </dsp:nvSpPr>
      <dsp:spPr>
        <a:xfrm>
          <a:off x="3913888" y="2839039"/>
          <a:ext cx="91440" cy="284717"/>
        </a:xfrm>
        <a:custGeom>
          <a:avLst/>
          <a:gdLst/>
          <a:ahLst/>
          <a:cxnLst/>
          <a:rect l="0" t="0" r="0" b="0"/>
          <a:pathLst>
            <a:path>
              <a:moveTo>
                <a:pt x="45720" y="0"/>
              </a:moveTo>
              <a:lnTo>
                <a:pt x="45720" y="284717"/>
              </a:lnTo>
            </a:path>
          </a:pathLst>
        </a:custGeom>
        <a:noFill/>
        <a:ln w="12700" cap="flat" cmpd="sng" algn="ctr">
          <a:solidFill>
            <a:schemeClr val="accent4">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F6EBE6-D788-435C-B35F-C4A526BE23E2}">
      <dsp:nvSpPr>
        <dsp:cNvPr id="0" name=""/>
        <dsp:cNvSpPr/>
      </dsp:nvSpPr>
      <dsp:spPr>
        <a:xfrm>
          <a:off x="2319092" y="3801657"/>
          <a:ext cx="623667" cy="406739"/>
        </a:xfrm>
        <a:custGeom>
          <a:avLst/>
          <a:gdLst/>
          <a:ahLst/>
          <a:cxnLst/>
          <a:rect l="0" t="0" r="0" b="0"/>
          <a:pathLst>
            <a:path>
              <a:moveTo>
                <a:pt x="0" y="0"/>
              </a:moveTo>
              <a:lnTo>
                <a:pt x="0" y="406739"/>
              </a:lnTo>
              <a:lnTo>
                <a:pt x="623667" y="406739"/>
              </a:lnTo>
            </a:path>
          </a:pathLst>
        </a:custGeom>
        <a:noFill/>
        <a:ln w="12700" cap="flat" cmpd="sng" algn="ctr">
          <a:solidFill>
            <a:schemeClr val="accent4">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F7685E-5D4B-4314-BD6B-E0F5C6A14D56}">
      <dsp:nvSpPr>
        <dsp:cNvPr id="0" name=""/>
        <dsp:cNvSpPr/>
      </dsp:nvSpPr>
      <dsp:spPr>
        <a:xfrm>
          <a:off x="2319092" y="2839039"/>
          <a:ext cx="1640516" cy="284717"/>
        </a:xfrm>
        <a:custGeom>
          <a:avLst/>
          <a:gdLst/>
          <a:ahLst/>
          <a:cxnLst/>
          <a:rect l="0" t="0" r="0" b="0"/>
          <a:pathLst>
            <a:path>
              <a:moveTo>
                <a:pt x="1640516" y="0"/>
              </a:moveTo>
              <a:lnTo>
                <a:pt x="1640516" y="142358"/>
              </a:lnTo>
              <a:lnTo>
                <a:pt x="0" y="142358"/>
              </a:lnTo>
              <a:lnTo>
                <a:pt x="0" y="284717"/>
              </a:lnTo>
            </a:path>
          </a:pathLst>
        </a:custGeom>
        <a:noFill/>
        <a:ln w="12700" cap="flat" cmpd="sng" algn="ctr">
          <a:solidFill>
            <a:schemeClr val="accent4">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47D9FC-B2EB-4751-9665-685868A30CA6}">
      <dsp:nvSpPr>
        <dsp:cNvPr id="0" name=""/>
        <dsp:cNvSpPr/>
      </dsp:nvSpPr>
      <dsp:spPr>
        <a:xfrm>
          <a:off x="678576" y="3801657"/>
          <a:ext cx="623667" cy="406739"/>
        </a:xfrm>
        <a:custGeom>
          <a:avLst/>
          <a:gdLst/>
          <a:ahLst/>
          <a:cxnLst/>
          <a:rect l="0" t="0" r="0" b="0"/>
          <a:pathLst>
            <a:path>
              <a:moveTo>
                <a:pt x="0" y="0"/>
              </a:moveTo>
              <a:lnTo>
                <a:pt x="0" y="406739"/>
              </a:lnTo>
              <a:lnTo>
                <a:pt x="623667" y="406739"/>
              </a:lnTo>
            </a:path>
          </a:pathLst>
        </a:custGeom>
        <a:noFill/>
        <a:ln w="12700" cap="flat" cmpd="sng" algn="ctr">
          <a:solidFill>
            <a:schemeClr val="accent4">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688C17-3F07-4EF8-9398-C8D0E8C49D46}">
      <dsp:nvSpPr>
        <dsp:cNvPr id="0" name=""/>
        <dsp:cNvSpPr/>
      </dsp:nvSpPr>
      <dsp:spPr>
        <a:xfrm>
          <a:off x="678576" y="2839039"/>
          <a:ext cx="3281032" cy="284717"/>
        </a:xfrm>
        <a:custGeom>
          <a:avLst/>
          <a:gdLst/>
          <a:ahLst/>
          <a:cxnLst/>
          <a:rect l="0" t="0" r="0" b="0"/>
          <a:pathLst>
            <a:path>
              <a:moveTo>
                <a:pt x="3281032" y="0"/>
              </a:moveTo>
              <a:lnTo>
                <a:pt x="3281032" y="142358"/>
              </a:lnTo>
              <a:lnTo>
                <a:pt x="0" y="142358"/>
              </a:lnTo>
              <a:lnTo>
                <a:pt x="0" y="284717"/>
              </a:lnTo>
            </a:path>
          </a:pathLst>
        </a:custGeom>
        <a:noFill/>
        <a:ln w="12700" cap="flat" cmpd="sng" algn="ctr">
          <a:solidFill>
            <a:schemeClr val="accent4">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9EA159-9272-435C-AACB-5D7CEEFA8230}">
      <dsp:nvSpPr>
        <dsp:cNvPr id="0" name=""/>
        <dsp:cNvSpPr/>
      </dsp:nvSpPr>
      <dsp:spPr>
        <a:xfrm>
          <a:off x="3913888" y="1493463"/>
          <a:ext cx="91440" cy="284717"/>
        </a:xfrm>
        <a:custGeom>
          <a:avLst/>
          <a:gdLst/>
          <a:ahLst/>
          <a:cxnLst/>
          <a:rect l="0" t="0" r="0" b="0"/>
          <a:pathLst>
            <a:path>
              <a:moveTo>
                <a:pt x="45720" y="0"/>
              </a:moveTo>
              <a:lnTo>
                <a:pt x="45720" y="284717"/>
              </a:lnTo>
            </a:path>
          </a:pathLst>
        </a:custGeom>
        <a:noFill/>
        <a:ln w="12700" cap="flat" cmpd="sng" algn="ctr">
          <a:solidFill>
            <a:schemeClr val="accent4">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D85155-8EAE-4697-8154-02A83563BEDA}">
      <dsp:nvSpPr>
        <dsp:cNvPr id="0" name=""/>
        <dsp:cNvSpPr/>
      </dsp:nvSpPr>
      <dsp:spPr>
        <a:xfrm>
          <a:off x="3339605" y="540045"/>
          <a:ext cx="1240006" cy="953418"/>
        </a:xfrm>
        <a:prstGeom prst="arc">
          <a:avLst>
            <a:gd name="adj1" fmla="val 13200000"/>
            <a:gd name="adj2" fmla="val 19200000"/>
          </a:avLst>
        </a:pr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9E5776-B7CA-47BB-80D3-8B86171C5DE1}">
      <dsp:nvSpPr>
        <dsp:cNvPr id="0" name=""/>
        <dsp:cNvSpPr/>
      </dsp:nvSpPr>
      <dsp:spPr>
        <a:xfrm>
          <a:off x="3339605" y="540045"/>
          <a:ext cx="1240006" cy="953418"/>
        </a:xfrm>
        <a:prstGeom prst="arc">
          <a:avLst>
            <a:gd name="adj1" fmla="val 2400000"/>
            <a:gd name="adj2" fmla="val 8400000"/>
          </a:avLst>
        </a:pr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03E56B-DF95-4531-BA75-34B2C78A7536}">
      <dsp:nvSpPr>
        <dsp:cNvPr id="0" name=""/>
        <dsp:cNvSpPr/>
      </dsp:nvSpPr>
      <dsp:spPr>
        <a:xfrm>
          <a:off x="2719602" y="711661"/>
          <a:ext cx="2480013" cy="61018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Arial" panose="020B0604020202020204" pitchFamily="34" charset="0"/>
              <a:cs typeface="Arial" panose="020B0604020202020204" pitchFamily="34" charset="0"/>
            </a:rPr>
            <a:t>CFO</a:t>
          </a:r>
        </a:p>
      </dsp:txBody>
      <dsp:txXfrm>
        <a:off x="2719602" y="711661"/>
        <a:ext cx="2480013" cy="610187"/>
      </dsp:txXfrm>
    </dsp:sp>
    <dsp:sp modelId="{8C603A4E-8682-48F7-8E24-05B9297EA7C6}">
      <dsp:nvSpPr>
        <dsp:cNvPr id="0" name=""/>
        <dsp:cNvSpPr/>
      </dsp:nvSpPr>
      <dsp:spPr>
        <a:xfrm>
          <a:off x="3455014" y="1778181"/>
          <a:ext cx="1009188" cy="1060858"/>
        </a:xfrm>
        <a:prstGeom prst="arc">
          <a:avLst>
            <a:gd name="adj1" fmla="val 13200000"/>
            <a:gd name="adj2" fmla="val 19200000"/>
          </a:avLst>
        </a:pr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FECFA9-81A3-4C28-9234-FFD9BC0BD444}">
      <dsp:nvSpPr>
        <dsp:cNvPr id="0" name=""/>
        <dsp:cNvSpPr/>
      </dsp:nvSpPr>
      <dsp:spPr>
        <a:xfrm>
          <a:off x="3455014" y="1778181"/>
          <a:ext cx="1009188" cy="1060858"/>
        </a:xfrm>
        <a:prstGeom prst="arc">
          <a:avLst>
            <a:gd name="adj1" fmla="val 2400000"/>
            <a:gd name="adj2" fmla="val 8400000"/>
          </a:avLst>
        </a:pr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8B3B6C-C039-4622-9117-AA8F4AD533AB}">
      <dsp:nvSpPr>
        <dsp:cNvPr id="0" name=""/>
        <dsp:cNvSpPr/>
      </dsp:nvSpPr>
      <dsp:spPr>
        <a:xfrm>
          <a:off x="2950420" y="1969136"/>
          <a:ext cx="2018377" cy="67894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Arial" panose="020B0604020202020204" pitchFamily="34" charset="0"/>
              <a:cs typeface="Arial" panose="020B0604020202020204" pitchFamily="34" charset="0"/>
            </a:rPr>
            <a:t>VP of Finance Strategy &amp; Analytics</a:t>
          </a:r>
        </a:p>
      </dsp:txBody>
      <dsp:txXfrm>
        <a:off x="2950420" y="1969136"/>
        <a:ext cx="2018377" cy="678949"/>
      </dsp:txXfrm>
    </dsp:sp>
    <dsp:sp modelId="{A162A6E7-D4FD-4ECA-B8A4-7DE26B992685}">
      <dsp:nvSpPr>
        <dsp:cNvPr id="0" name=""/>
        <dsp:cNvSpPr/>
      </dsp:nvSpPr>
      <dsp:spPr>
        <a:xfrm>
          <a:off x="339626" y="3123757"/>
          <a:ext cx="677899" cy="677899"/>
        </a:xfrm>
        <a:prstGeom prst="arc">
          <a:avLst>
            <a:gd name="adj1" fmla="val 13200000"/>
            <a:gd name="adj2" fmla="val 19200000"/>
          </a:avLst>
        </a:pr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07EA61-DF56-4629-B104-6A39EB107763}">
      <dsp:nvSpPr>
        <dsp:cNvPr id="0" name=""/>
        <dsp:cNvSpPr/>
      </dsp:nvSpPr>
      <dsp:spPr>
        <a:xfrm>
          <a:off x="339626" y="3123757"/>
          <a:ext cx="677899" cy="677899"/>
        </a:xfrm>
        <a:prstGeom prst="arc">
          <a:avLst>
            <a:gd name="adj1" fmla="val 2400000"/>
            <a:gd name="adj2" fmla="val 8400000"/>
          </a:avLst>
        </a:pr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2321D2-A510-40DC-83ED-878FD2890EED}">
      <dsp:nvSpPr>
        <dsp:cNvPr id="0" name=""/>
        <dsp:cNvSpPr/>
      </dsp:nvSpPr>
      <dsp:spPr>
        <a:xfrm>
          <a:off x="676" y="3245779"/>
          <a:ext cx="1355798" cy="4338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Arial" panose="020B0604020202020204" pitchFamily="34" charset="0"/>
              <a:cs typeface="Arial" panose="020B0604020202020204" pitchFamily="34" charset="0"/>
            </a:rPr>
            <a:t>Business Intelligence Manager</a:t>
          </a:r>
        </a:p>
      </dsp:txBody>
      <dsp:txXfrm>
        <a:off x="676" y="3245779"/>
        <a:ext cx="1355798" cy="433855"/>
      </dsp:txXfrm>
    </dsp:sp>
    <dsp:sp modelId="{AA062DF7-3C01-491B-8065-9FF467536A9A}">
      <dsp:nvSpPr>
        <dsp:cNvPr id="0" name=""/>
        <dsp:cNvSpPr/>
      </dsp:nvSpPr>
      <dsp:spPr>
        <a:xfrm>
          <a:off x="1220895" y="4086374"/>
          <a:ext cx="677899" cy="677899"/>
        </a:xfrm>
        <a:prstGeom prst="arc">
          <a:avLst>
            <a:gd name="adj1" fmla="val 13200000"/>
            <a:gd name="adj2" fmla="val 19200000"/>
          </a:avLst>
        </a:pr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A1C507-9CD7-49E2-A197-AEF9F4A4CC81}">
      <dsp:nvSpPr>
        <dsp:cNvPr id="0" name=""/>
        <dsp:cNvSpPr/>
      </dsp:nvSpPr>
      <dsp:spPr>
        <a:xfrm>
          <a:off x="1220895" y="4086374"/>
          <a:ext cx="677899" cy="677899"/>
        </a:xfrm>
        <a:prstGeom prst="arc">
          <a:avLst>
            <a:gd name="adj1" fmla="val 2400000"/>
            <a:gd name="adj2" fmla="val 8400000"/>
          </a:avLst>
        </a:pr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978CAF-F000-4CA8-A14A-C80375118B1B}">
      <dsp:nvSpPr>
        <dsp:cNvPr id="0" name=""/>
        <dsp:cNvSpPr/>
      </dsp:nvSpPr>
      <dsp:spPr>
        <a:xfrm>
          <a:off x="881945" y="4208396"/>
          <a:ext cx="1355798" cy="4338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Arial" panose="020B0604020202020204" pitchFamily="34" charset="0"/>
              <a:cs typeface="Arial" panose="020B0604020202020204" pitchFamily="34" charset="0"/>
            </a:rPr>
            <a:t>Business Intelligence Analyst</a:t>
          </a:r>
        </a:p>
      </dsp:txBody>
      <dsp:txXfrm>
        <a:off x="881945" y="4208396"/>
        <a:ext cx="1355798" cy="433855"/>
      </dsp:txXfrm>
    </dsp:sp>
    <dsp:sp modelId="{B5F7369C-C295-4DA5-A3DD-EA0FFB7CBC85}">
      <dsp:nvSpPr>
        <dsp:cNvPr id="0" name=""/>
        <dsp:cNvSpPr/>
      </dsp:nvSpPr>
      <dsp:spPr>
        <a:xfrm>
          <a:off x="1980142" y="3123757"/>
          <a:ext cx="677899" cy="677899"/>
        </a:xfrm>
        <a:prstGeom prst="arc">
          <a:avLst>
            <a:gd name="adj1" fmla="val 13200000"/>
            <a:gd name="adj2" fmla="val 19200000"/>
          </a:avLst>
        </a:pr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83D73E-D7D7-46FE-A1F6-278CF532393C}">
      <dsp:nvSpPr>
        <dsp:cNvPr id="0" name=""/>
        <dsp:cNvSpPr/>
      </dsp:nvSpPr>
      <dsp:spPr>
        <a:xfrm>
          <a:off x="1980142" y="3123757"/>
          <a:ext cx="677899" cy="677899"/>
        </a:xfrm>
        <a:prstGeom prst="arc">
          <a:avLst>
            <a:gd name="adj1" fmla="val 2400000"/>
            <a:gd name="adj2" fmla="val 8400000"/>
          </a:avLst>
        </a:pr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EF68AE-5C0E-4B10-B7AD-D3205B53C708}">
      <dsp:nvSpPr>
        <dsp:cNvPr id="0" name=""/>
        <dsp:cNvSpPr/>
      </dsp:nvSpPr>
      <dsp:spPr>
        <a:xfrm>
          <a:off x="1641193" y="3245779"/>
          <a:ext cx="1355798" cy="4338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Arial" panose="020B0604020202020204" pitchFamily="34" charset="0"/>
              <a:cs typeface="Arial" panose="020B0604020202020204" pitchFamily="34" charset="0"/>
            </a:rPr>
            <a:t>Data Science Manage</a:t>
          </a:r>
        </a:p>
      </dsp:txBody>
      <dsp:txXfrm>
        <a:off x="1641193" y="3245779"/>
        <a:ext cx="1355798" cy="433855"/>
      </dsp:txXfrm>
    </dsp:sp>
    <dsp:sp modelId="{F6A2AAFC-1D2E-46FC-A636-69BA6E28E823}">
      <dsp:nvSpPr>
        <dsp:cNvPr id="0" name=""/>
        <dsp:cNvSpPr/>
      </dsp:nvSpPr>
      <dsp:spPr>
        <a:xfrm>
          <a:off x="2861412" y="4086374"/>
          <a:ext cx="677899" cy="677899"/>
        </a:xfrm>
        <a:prstGeom prst="arc">
          <a:avLst>
            <a:gd name="adj1" fmla="val 13200000"/>
            <a:gd name="adj2" fmla="val 19200000"/>
          </a:avLst>
        </a:pr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308E90-5CB4-4CD0-931A-BB7F3AFC1278}">
      <dsp:nvSpPr>
        <dsp:cNvPr id="0" name=""/>
        <dsp:cNvSpPr/>
      </dsp:nvSpPr>
      <dsp:spPr>
        <a:xfrm>
          <a:off x="2861412" y="4086374"/>
          <a:ext cx="677899" cy="677899"/>
        </a:xfrm>
        <a:prstGeom prst="arc">
          <a:avLst>
            <a:gd name="adj1" fmla="val 2400000"/>
            <a:gd name="adj2" fmla="val 8400000"/>
          </a:avLst>
        </a:pr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43382D-B3C3-4410-B66F-BA68FF0B606A}">
      <dsp:nvSpPr>
        <dsp:cNvPr id="0" name=""/>
        <dsp:cNvSpPr/>
      </dsp:nvSpPr>
      <dsp:spPr>
        <a:xfrm>
          <a:off x="2522462" y="4208396"/>
          <a:ext cx="1355798" cy="4338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Arial" panose="020B0604020202020204" pitchFamily="34" charset="0"/>
              <a:cs typeface="Arial" panose="020B0604020202020204" pitchFamily="34" charset="0"/>
            </a:rPr>
            <a:t>Seasonal Data Scientist</a:t>
          </a:r>
        </a:p>
      </dsp:txBody>
      <dsp:txXfrm>
        <a:off x="2522462" y="4208396"/>
        <a:ext cx="1355798" cy="433855"/>
      </dsp:txXfrm>
    </dsp:sp>
    <dsp:sp modelId="{49F828A9-F375-4F66-98F5-602022693399}">
      <dsp:nvSpPr>
        <dsp:cNvPr id="0" name=""/>
        <dsp:cNvSpPr/>
      </dsp:nvSpPr>
      <dsp:spPr>
        <a:xfrm>
          <a:off x="3620659" y="3123757"/>
          <a:ext cx="677899" cy="677899"/>
        </a:xfrm>
        <a:prstGeom prst="arc">
          <a:avLst>
            <a:gd name="adj1" fmla="val 13200000"/>
            <a:gd name="adj2" fmla="val 19200000"/>
          </a:avLst>
        </a:pr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3FE5C0-B7A6-4978-A8F6-5B9ED3632528}">
      <dsp:nvSpPr>
        <dsp:cNvPr id="0" name=""/>
        <dsp:cNvSpPr/>
      </dsp:nvSpPr>
      <dsp:spPr>
        <a:xfrm>
          <a:off x="3620659" y="3123757"/>
          <a:ext cx="677899" cy="677899"/>
        </a:xfrm>
        <a:prstGeom prst="arc">
          <a:avLst>
            <a:gd name="adj1" fmla="val 2400000"/>
            <a:gd name="adj2" fmla="val 8400000"/>
          </a:avLst>
        </a:pr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E3B017-8FBB-4586-9457-BCA4782F4BD7}">
      <dsp:nvSpPr>
        <dsp:cNvPr id="0" name=""/>
        <dsp:cNvSpPr/>
      </dsp:nvSpPr>
      <dsp:spPr>
        <a:xfrm>
          <a:off x="3281709" y="3245779"/>
          <a:ext cx="1355798" cy="4338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Arial" panose="020B0604020202020204" pitchFamily="34" charset="0"/>
              <a:cs typeface="Arial" panose="020B0604020202020204" pitchFamily="34" charset="0"/>
            </a:rPr>
            <a:t>Data Scientist</a:t>
          </a:r>
        </a:p>
      </dsp:txBody>
      <dsp:txXfrm>
        <a:off x="3281709" y="3245779"/>
        <a:ext cx="1355798" cy="433855"/>
      </dsp:txXfrm>
    </dsp:sp>
    <dsp:sp modelId="{80F8F07E-7336-4DDC-9DAC-B3FC11DD2B45}">
      <dsp:nvSpPr>
        <dsp:cNvPr id="0" name=""/>
        <dsp:cNvSpPr/>
      </dsp:nvSpPr>
      <dsp:spPr>
        <a:xfrm>
          <a:off x="5261175" y="3123757"/>
          <a:ext cx="677899" cy="677899"/>
        </a:xfrm>
        <a:prstGeom prst="arc">
          <a:avLst>
            <a:gd name="adj1" fmla="val 13200000"/>
            <a:gd name="adj2" fmla="val 19200000"/>
          </a:avLst>
        </a:pr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6403A4-1D95-4FF9-861A-D188D24A13CC}">
      <dsp:nvSpPr>
        <dsp:cNvPr id="0" name=""/>
        <dsp:cNvSpPr/>
      </dsp:nvSpPr>
      <dsp:spPr>
        <a:xfrm>
          <a:off x="5261175" y="3123757"/>
          <a:ext cx="677899" cy="677899"/>
        </a:xfrm>
        <a:prstGeom prst="arc">
          <a:avLst>
            <a:gd name="adj1" fmla="val 2400000"/>
            <a:gd name="adj2" fmla="val 8400000"/>
          </a:avLst>
        </a:pr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06F704-6DC2-4E0A-B41B-19B0A236576F}">
      <dsp:nvSpPr>
        <dsp:cNvPr id="0" name=""/>
        <dsp:cNvSpPr/>
      </dsp:nvSpPr>
      <dsp:spPr>
        <a:xfrm>
          <a:off x="4922226" y="3245779"/>
          <a:ext cx="1355798" cy="4338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Arial" panose="020B0604020202020204" pitchFamily="34" charset="0"/>
              <a:cs typeface="Arial" panose="020B0604020202020204" pitchFamily="34" charset="0"/>
            </a:rPr>
            <a:t>Data Scientist</a:t>
          </a:r>
        </a:p>
      </dsp:txBody>
      <dsp:txXfrm>
        <a:off x="4922226" y="3245779"/>
        <a:ext cx="1355798" cy="433855"/>
      </dsp:txXfrm>
    </dsp:sp>
    <dsp:sp modelId="{13504DFC-D34E-4292-AF31-54A5E644AC81}">
      <dsp:nvSpPr>
        <dsp:cNvPr id="0" name=""/>
        <dsp:cNvSpPr/>
      </dsp:nvSpPr>
      <dsp:spPr>
        <a:xfrm>
          <a:off x="6901692" y="3123757"/>
          <a:ext cx="677899" cy="677899"/>
        </a:xfrm>
        <a:prstGeom prst="arc">
          <a:avLst>
            <a:gd name="adj1" fmla="val 13200000"/>
            <a:gd name="adj2" fmla="val 19200000"/>
          </a:avLst>
        </a:pr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0A41CA-4BB3-4AC5-B68C-5918AA4CF96C}">
      <dsp:nvSpPr>
        <dsp:cNvPr id="0" name=""/>
        <dsp:cNvSpPr/>
      </dsp:nvSpPr>
      <dsp:spPr>
        <a:xfrm>
          <a:off x="6901692" y="3123757"/>
          <a:ext cx="677899" cy="677899"/>
        </a:xfrm>
        <a:prstGeom prst="arc">
          <a:avLst>
            <a:gd name="adj1" fmla="val 2400000"/>
            <a:gd name="adj2" fmla="val 8400000"/>
          </a:avLst>
        </a:pr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7447F8-4230-437B-931C-88C0E9048C15}">
      <dsp:nvSpPr>
        <dsp:cNvPr id="0" name=""/>
        <dsp:cNvSpPr/>
      </dsp:nvSpPr>
      <dsp:spPr>
        <a:xfrm>
          <a:off x="6562742" y="3245779"/>
          <a:ext cx="1355798" cy="43385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Arial" panose="020B0604020202020204" pitchFamily="34" charset="0"/>
              <a:cs typeface="Arial" panose="020B0604020202020204" pitchFamily="34" charset="0"/>
            </a:rPr>
            <a:t>Senior Data Scientist</a:t>
          </a:r>
        </a:p>
      </dsp:txBody>
      <dsp:txXfrm>
        <a:off x="6562742" y="3245779"/>
        <a:ext cx="1355798" cy="43385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2E8564-994E-4784-B336-D4FA04C0FB5F}">
      <dsp:nvSpPr>
        <dsp:cNvPr id="0" name=""/>
        <dsp:cNvSpPr/>
      </dsp:nvSpPr>
      <dsp:spPr>
        <a:xfrm>
          <a:off x="5008" y="522115"/>
          <a:ext cx="2189928" cy="131395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Create a new shopping cart</a:t>
          </a:r>
        </a:p>
      </dsp:txBody>
      <dsp:txXfrm>
        <a:off x="43492" y="560599"/>
        <a:ext cx="2112960" cy="1236989"/>
      </dsp:txXfrm>
    </dsp:sp>
    <dsp:sp modelId="{625EF800-1840-406B-A2B9-73F67BF4C97E}">
      <dsp:nvSpPr>
        <dsp:cNvPr id="0" name=""/>
        <dsp:cNvSpPr/>
      </dsp:nvSpPr>
      <dsp:spPr>
        <a:xfrm>
          <a:off x="2413930" y="907543"/>
          <a:ext cx="464264" cy="5431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413930" y="1016163"/>
        <a:ext cx="324985" cy="325862"/>
      </dsp:txXfrm>
    </dsp:sp>
    <dsp:sp modelId="{C3BA7FBA-476D-4B83-9341-5A44411A1042}">
      <dsp:nvSpPr>
        <dsp:cNvPr id="0" name=""/>
        <dsp:cNvSpPr/>
      </dsp:nvSpPr>
      <dsp:spPr>
        <a:xfrm>
          <a:off x="3070909" y="522115"/>
          <a:ext cx="2189928" cy="131395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Create the worst possible shopping cart</a:t>
          </a:r>
        </a:p>
      </dsp:txBody>
      <dsp:txXfrm>
        <a:off x="3109393" y="560599"/>
        <a:ext cx="2112960" cy="1236989"/>
      </dsp:txXfrm>
    </dsp:sp>
    <dsp:sp modelId="{E66C474D-8835-4E98-9ED6-B758CF2A7074}">
      <dsp:nvSpPr>
        <dsp:cNvPr id="0" name=""/>
        <dsp:cNvSpPr/>
      </dsp:nvSpPr>
      <dsp:spPr>
        <a:xfrm>
          <a:off x="5479831" y="907543"/>
          <a:ext cx="464264" cy="5431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479831" y="1016163"/>
        <a:ext cx="324985" cy="325862"/>
      </dsp:txXfrm>
    </dsp:sp>
    <dsp:sp modelId="{A731FC41-F175-49BD-B4A8-DBA9304DBB9C}">
      <dsp:nvSpPr>
        <dsp:cNvPr id="0" name=""/>
        <dsp:cNvSpPr/>
      </dsp:nvSpPr>
      <dsp:spPr>
        <a:xfrm>
          <a:off x="6136809" y="522115"/>
          <a:ext cx="2189928" cy="131395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List ideas for the worst possible shopping cart</a:t>
          </a:r>
        </a:p>
      </dsp:txBody>
      <dsp:txXfrm>
        <a:off x="6175293" y="560599"/>
        <a:ext cx="2112960" cy="1236989"/>
      </dsp:txXfrm>
    </dsp:sp>
    <dsp:sp modelId="{935417EB-6B2F-4D73-86F3-460BC442A29C}">
      <dsp:nvSpPr>
        <dsp:cNvPr id="0" name=""/>
        <dsp:cNvSpPr/>
      </dsp:nvSpPr>
      <dsp:spPr>
        <a:xfrm>
          <a:off x="8545731" y="907543"/>
          <a:ext cx="464264" cy="5431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8545731" y="1016163"/>
        <a:ext cx="324985" cy="325862"/>
      </dsp:txXfrm>
    </dsp:sp>
    <dsp:sp modelId="{F88A90AE-1252-48AB-A006-C9A8C87BC18B}">
      <dsp:nvSpPr>
        <dsp:cNvPr id="0" name=""/>
        <dsp:cNvSpPr/>
      </dsp:nvSpPr>
      <dsp:spPr>
        <a:xfrm>
          <a:off x="9202710" y="522115"/>
          <a:ext cx="2189928" cy="131395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Transform your bad ideas into ideas for the best shopping cart</a:t>
          </a:r>
        </a:p>
      </dsp:txBody>
      <dsp:txXfrm>
        <a:off x="9241194" y="560599"/>
        <a:ext cx="2112960" cy="12369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8AD83-7E55-4B82-90D5-FAF50B25605E}">
      <dsp:nvSpPr>
        <dsp:cNvPr id="0" name=""/>
        <dsp:cNvSpPr/>
      </dsp:nvSpPr>
      <dsp:spPr>
        <a:xfrm rot="5400000">
          <a:off x="-202660" y="255023"/>
          <a:ext cx="1197829" cy="756990"/>
        </a:xfrm>
        <a:prstGeom prst="chevron">
          <a:avLst/>
        </a:prstGeom>
        <a:noFill/>
        <a:ln w="28575" cap="flat" cmpd="sng" algn="ctr">
          <a:solidFill>
            <a:srgbClr val="F3B32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baseline="0" dirty="0">
              <a:solidFill>
                <a:schemeClr val="bg1"/>
              </a:solidFill>
              <a:latin typeface="Arial" panose="020B0604020202020204" pitchFamily="34" charset="0"/>
              <a:cs typeface="Arial" panose="020B0604020202020204" pitchFamily="34" charset="0"/>
            </a:rPr>
            <a:t>Planning</a:t>
          </a:r>
        </a:p>
      </dsp:txBody>
      <dsp:txXfrm rot="-5400000">
        <a:off x="17760" y="413098"/>
        <a:ext cx="756990" cy="440839"/>
      </dsp:txXfrm>
    </dsp:sp>
    <dsp:sp modelId="{F0B750DC-BA1D-4036-9B5B-72BE542C42AE}">
      <dsp:nvSpPr>
        <dsp:cNvPr id="0" name=""/>
        <dsp:cNvSpPr/>
      </dsp:nvSpPr>
      <dsp:spPr>
        <a:xfrm rot="5400000">
          <a:off x="5245446" y="-4449280"/>
          <a:ext cx="911395" cy="9809956"/>
        </a:xfrm>
        <a:prstGeom prst="round2SameRect">
          <a:avLst/>
        </a:prstGeom>
        <a:solidFill>
          <a:schemeClr val="lt1">
            <a:hueOff val="0"/>
            <a:satOff val="0"/>
            <a:lumOff val="0"/>
            <a:alpha val="0"/>
          </a:schemeClr>
        </a:solidFill>
        <a:ln w="28575" cap="flat" cmpd="sng" algn="ctr">
          <a:solidFill>
            <a:srgbClr val="F3B32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b="1" kern="1200" baseline="0" dirty="0">
              <a:solidFill>
                <a:schemeClr val="bg1"/>
              </a:solidFill>
              <a:latin typeface="Arial" panose="020B0604020202020204" pitchFamily="34" charset="0"/>
              <a:cs typeface="Arial" panose="020B0604020202020204" pitchFamily="34" charset="0"/>
            </a:rPr>
            <a:t>November: Cross Department Committee</a:t>
          </a:r>
        </a:p>
        <a:p>
          <a:pPr marL="114300" lvl="1" indent="-114300" algn="l" defTabSz="533400">
            <a:lnSpc>
              <a:spcPct val="90000"/>
            </a:lnSpc>
            <a:spcBef>
              <a:spcPct val="0"/>
            </a:spcBef>
            <a:spcAft>
              <a:spcPct val="15000"/>
            </a:spcAft>
            <a:buChar char="•"/>
          </a:pPr>
          <a:r>
            <a:rPr lang="en-US" sz="1200" b="1" kern="1200" baseline="0" dirty="0">
              <a:solidFill>
                <a:schemeClr val="bg1"/>
              </a:solidFill>
              <a:latin typeface="Arial" panose="020B0604020202020204" pitchFamily="34" charset="0"/>
              <a:cs typeface="Arial" panose="020B0604020202020204" pitchFamily="34" charset="0"/>
            </a:rPr>
            <a:t>Establish Goals and Objectives</a:t>
          </a:r>
        </a:p>
        <a:p>
          <a:pPr marL="114300" lvl="1" indent="-114300" algn="l" defTabSz="533400">
            <a:lnSpc>
              <a:spcPct val="90000"/>
            </a:lnSpc>
            <a:spcBef>
              <a:spcPct val="0"/>
            </a:spcBef>
            <a:spcAft>
              <a:spcPct val="15000"/>
            </a:spcAft>
            <a:buChar char="•"/>
          </a:pPr>
          <a:r>
            <a:rPr lang="en-US" sz="1200" b="1" kern="1200" baseline="0" dirty="0">
              <a:solidFill>
                <a:schemeClr val="bg1"/>
              </a:solidFill>
              <a:latin typeface="Arial" panose="020B0604020202020204" pitchFamily="34" charset="0"/>
              <a:cs typeface="Arial" panose="020B0604020202020204" pitchFamily="34" charset="0"/>
            </a:rPr>
            <a:t>Review NFL Policies for the Super Bowl</a:t>
          </a:r>
        </a:p>
        <a:p>
          <a:pPr marL="114300" lvl="1" indent="-114300" algn="l" defTabSz="533400">
            <a:lnSpc>
              <a:spcPct val="90000"/>
            </a:lnSpc>
            <a:spcBef>
              <a:spcPct val="0"/>
            </a:spcBef>
            <a:spcAft>
              <a:spcPct val="15000"/>
            </a:spcAft>
            <a:buChar char="•"/>
          </a:pPr>
          <a:r>
            <a:rPr lang="en-US" sz="1200" b="1" kern="1200" baseline="0" dirty="0">
              <a:solidFill>
                <a:schemeClr val="bg1"/>
              </a:solidFill>
              <a:latin typeface="Arial" panose="020B0604020202020204" pitchFamily="34" charset="0"/>
              <a:cs typeface="Arial" panose="020B0604020202020204" pitchFamily="34" charset="0"/>
            </a:rPr>
            <a:t>Schedule weekly meetings for the remainder of the season</a:t>
          </a:r>
        </a:p>
      </dsp:txBody>
      <dsp:txXfrm rot="-5400000">
        <a:off x="796166" y="44491"/>
        <a:ext cx="9765465" cy="822413"/>
      </dsp:txXfrm>
    </dsp:sp>
    <dsp:sp modelId="{DDD76963-EB00-44E6-B9AB-FAF76573B75D}">
      <dsp:nvSpPr>
        <dsp:cNvPr id="0" name=""/>
        <dsp:cNvSpPr/>
      </dsp:nvSpPr>
      <dsp:spPr>
        <a:xfrm rot="5400000">
          <a:off x="-200372" y="1347323"/>
          <a:ext cx="1197829" cy="797083"/>
        </a:xfrm>
        <a:prstGeom prst="chevron">
          <a:avLst/>
        </a:prstGeom>
        <a:noFill/>
        <a:ln w="28575" cap="flat" cmpd="sng" algn="ctr">
          <a:solidFill>
            <a:srgbClr val="F3B32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baseline="0" dirty="0">
              <a:solidFill>
                <a:schemeClr val="bg1"/>
              </a:solidFill>
              <a:latin typeface="Arial" panose="020B0604020202020204" pitchFamily="34" charset="0"/>
              <a:cs typeface="Arial" panose="020B0604020202020204" pitchFamily="34" charset="0"/>
            </a:rPr>
            <a:t>Playoffs</a:t>
          </a:r>
        </a:p>
      </dsp:txBody>
      <dsp:txXfrm rot="-5400000">
        <a:off x="2" y="1545492"/>
        <a:ext cx="797083" cy="400746"/>
      </dsp:txXfrm>
    </dsp:sp>
    <dsp:sp modelId="{20253CF1-426E-4401-9E50-59F28556F109}">
      <dsp:nvSpPr>
        <dsp:cNvPr id="0" name=""/>
        <dsp:cNvSpPr/>
      </dsp:nvSpPr>
      <dsp:spPr>
        <a:xfrm rot="5400000">
          <a:off x="5292267" y="-3368353"/>
          <a:ext cx="819587" cy="9809956"/>
        </a:xfrm>
        <a:prstGeom prst="round2SameRect">
          <a:avLst/>
        </a:prstGeom>
        <a:solidFill>
          <a:schemeClr val="lt1">
            <a:hueOff val="0"/>
            <a:satOff val="0"/>
            <a:lumOff val="0"/>
            <a:alpha val="0"/>
          </a:schemeClr>
        </a:solidFill>
        <a:ln w="28575" cap="flat" cmpd="sng" algn="ctr">
          <a:solidFill>
            <a:srgbClr val="F3B32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b="1" kern="1200" baseline="0" dirty="0">
              <a:solidFill>
                <a:schemeClr val="bg1"/>
              </a:solidFill>
              <a:latin typeface="Arial" panose="020B0604020202020204" pitchFamily="34" charset="0"/>
              <a:cs typeface="Arial" panose="020B0604020202020204" pitchFamily="34" charset="0"/>
            </a:rPr>
            <a:t>Ticket allotment</a:t>
          </a:r>
        </a:p>
        <a:p>
          <a:pPr marL="114300" lvl="1" indent="-114300" algn="l" defTabSz="533400">
            <a:lnSpc>
              <a:spcPct val="90000"/>
            </a:lnSpc>
            <a:spcBef>
              <a:spcPct val="0"/>
            </a:spcBef>
            <a:spcAft>
              <a:spcPct val="15000"/>
            </a:spcAft>
            <a:buChar char="•"/>
          </a:pPr>
          <a:r>
            <a:rPr lang="en-US" sz="1200" b="1" kern="1200" baseline="0" dirty="0">
              <a:solidFill>
                <a:schemeClr val="bg1"/>
              </a:solidFill>
              <a:latin typeface="Arial" panose="020B0604020202020204" pitchFamily="34" charset="0"/>
              <a:cs typeface="Arial" panose="020B0604020202020204" pitchFamily="34" charset="0"/>
            </a:rPr>
            <a:t>Evaluate 3</a:t>
          </a:r>
          <a:r>
            <a:rPr lang="en-US" sz="1200" b="1" kern="1200" baseline="30000" dirty="0">
              <a:solidFill>
                <a:schemeClr val="bg1"/>
              </a:solidFill>
              <a:latin typeface="Arial" panose="020B0604020202020204" pitchFamily="34" charset="0"/>
              <a:cs typeface="Arial" panose="020B0604020202020204" pitchFamily="34" charset="0"/>
            </a:rPr>
            <a:t>rd</a:t>
          </a:r>
          <a:r>
            <a:rPr lang="en-US" sz="1200" b="1" kern="1200" baseline="0" dirty="0">
              <a:solidFill>
                <a:schemeClr val="bg1"/>
              </a:solidFill>
              <a:latin typeface="Arial" panose="020B0604020202020204" pitchFamily="34" charset="0"/>
              <a:cs typeface="Arial" panose="020B0604020202020204" pitchFamily="34" charset="0"/>
            </a:rPr>
            <a:t> party involvement (On-Location)</a:t>
          </a:r>
        </a:p>
        <a:p>
          <a:pPr marL="114300" lvl="1" indent="-114300" algn="l" defTabSz="533400">
            <a:lnSpc>
              <a:spcPct val="90000"/>
            </a:lnSpc>
            <a:spcBef>
              <a:spcPct val="0"/>
            </a:spcBef>
            <a:spcAft>
              <a:spcPct val="15000"/>
            </a:spcAft>
            <a:buChar char="•"/>
          </a:pPr>
          <a:r>
            <a:rPr lang="en-US" sz="1200" b="1" kern="1200" baseline="0" dirty="0">
              <a:solidFill>
                <a:schemeClr val="bg1"/>
              </a:solidFill>
              <a:latin typeface="Arial" panose="020B0604020202020204" pitchFamily="34" charset="0"/>
              <a:cs typeface="Arial" panose="020B0604020202020204" pitchFamily="34" charset="0"/>
            </a:rPr>
            <a:t>Establish Travel Party Size</a:t>
          </a:r>
        </a:p>
        <a:p>
          <a:pPr marL="114300" lvl="1" indent="-114300" algn="l" defTabSz="533400">
            <a:lnSpc>
              <a:spcPct val="90000"/>
            </a:lnSpc>
            <a:spcBef>
              <a:spcPct val="0"/>
            </a:spcBef>
            <a:spcAft>
              <a:spcPct val="15000"/>
            </a:spcAft>
            <a:buChar char="•"/>
          </a:pPr>
          <a:r>
            <a:rPr lang="en-US" sz="1200" b="1" kern="1200" baseline="0" dirty="0">
              <a:solidFill>
                <a:schemeClr val="bg1"/>
              </a:solidFill>
              <a:latin typeface="Arial" panose="020B0604020202020204" pitchFamily="34" charset="0"/>
              <a:cs typeface="Arial" panose="020B0604020202020204" pitchFamily="34" charset="0"/>
            </a:rPr>
            <a:t>Set budget and contingency needs</a:t>
          </a:r>
        </a:p>
      </dsp:txBody>
      <dsp:txXfrm rot="-5400000">
        <a:off x="797083" y="1166840"/>
        <a:ext cx="9769947" cy="739569"/>
      </dsp:txXfrm>
    </dsp:sp>
    <dsp:sp modelId="{CFC93CEA-F459-474E-B19F-35EB8684971D}">
      <dsp:nvSpPr>
        <dsp:cNvPr id="0" name=""/>
        <dsp:cNvSpPr/>
      </dsp:nvSpPr>
      <dsp:spPr>
        <a:xfrm rot="5400000">
          <a:off x="-200372" y="2462610"/>
          <a:ext cx="1197829" cy="797083"/>
        </a:xfrm>
        <a:prstGeom prst="chevron">
          <a:avLst/>
        </a:prstGeom>
        <a:solidFill>
          <a:schemeClr val="lt1">
            <a:hueOff val="0"/>
            <a:satOff val="0"/>
            <a:lumOff val="0"/>
            <a:alpha val="0"/>
          </a:schemeClr>
        </a:solidFill>
        <a:ln w="28575" cap="flat" cmpd="sng" algn="ctr">
          <a:solidFill>
            <a:srgbClr val="F3B32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baseline="0" dirty="0">
              <a:solidFill>
                <a:schemeClr val="bg1"/>
              </a:solidFill>
              <a:latin typeface="Arial" panose="020B0604020202020204" pitchFamily="34" charset="0"/>
              <a:cs typeface="Arial" panose="020B0604020202020204" pitchFamily="34" charset="0"/>
            </a:rPr>
            <a:t>Super Bowl LVII</a:t>
          </a:r>
        </a:p>
      </dsp:txBody>
      <dsp:txXfrm rot="-5400000">
        <a:off x="2" y="2660779"/>
        <a:ext cx="797083" cy="400746"/>
      </dsp:txXfrm>
    </dsp:sp>
    <dsp:sp modelId="{233F742E-9820-46FE-85B2-89BFDAB80247}">
      <dsp:nvSpPr>
        <dsp:cNvPr id="0" name=""/>
        <dsp:cNvSpPr/>
      </dsp:nvSpPr>
      <dsp:spPr>
        <a:xfrm rot="5400000">
          <a:off x="5253822" y="-2253065"/>
          <a:ext cx="896478" cy="9809956"/>
        </a:xfrm>
        <a:prstGeom prst="round2SameRect">
          <a:avLst/>
        </a:prstGeom>
        <a:solidFill>
          <a:prstClr val="white">
            <a:hueOff val="0"/>
            <a:satOff val="0"/>
            <a:lumOff val="0"/>
            <a:alpha val="0"/>
          </a:prstClr>
        </a:solidFill>
        <a:ln w="28575" cap="flat" cmpd="sng" algn="ctr">
          <a:solidFill>
            <a:srgbClr val="F3B32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b="1" kern="1200" baseline="0" dirty="0">
              <a:solidFill>
                <a:schemeClr val="bg1"/>
              </a:solidFill>
              <a:latin typeface="Arial" panose="020B0604020202020204" pitchFamily="34" charset="0"/>
              <a:cs typeface="Arial" panose="020B0604020202020204" pitchFamily="34" charset="0"/>
            </a:rPr>
            <a:t>Team Travel and Support</a:t>
          </a:r>
        </a:p>
        <a:p>
          <a:pPr marL="114300" lvl="1" indent="-114300" algn="l" defTabSz="533400">
            <a:lnSpc>
              <a:spcPct val="90000"/>
            </a:lnSpc>
            <a:spcBef>
              <a:spcPct val="0"/>
            </a:spcBef>
            <a:spcAft>
              <a:spcPct val="15000"/>
            </a:spcAft>
            <a:buChar char="•"/>
          </a:pPr>
          <a:r>
            <a:rPr lang="en-US" sz="1200" b="1" kern="1200" baseline="0" dirty="0">
              <a:solidFill>
                <a:schemeClr val="bg1"/>
              </a:solidFill>
              <a:latin typeface="Arial" panose="020B0604020202020204" pitchFamily="34" charset="0"/>
              <a:cs typeface="Arial" panose="020B0604020202020204" pitchFamily="34" charset="0"/>
            </a:rPr>
            <a:t>F&amp;F Travel</a:t>
          </a:r>
        </a:p>
        <a:p>
          <a:pPr marL="114300" lvl="1" indent="-114300" algn="l" defTabSz="533400">
            <a:lnSpc>
              <a:spcPct val="90000"/>
            </a:lnSpc>
            <a:spcBef>
              <a:spcPct val="0"/>
            </a:spcBef>
            <a:spcAft>
              <a:spcPct val="15000"/>
            </a:spcAft>
            <a:buChar char="•"/>
          </a:pPr>
          <a:r>
            <a:rPr lang="en-US" sz="1200" b="1" kern="1200" baseline="0" dirty="0">
              <a:solidFill>
                <a:schemeClr val="bg1"/>
              </a:solidFill>
              <a:latin typeface="Arial" panose="020B0604020202020204" pitchFamily="34" charset="0"/>
              <a:cs typeface="Arial" panose="020B0604020202020204" pitchFamily="34" charset="0"/>
            </a:rPr>
            <a:t>Activation</a:t>
          </a:r>
        </a:p>
        <a:p>
          <a:pPr marL="114300" lvl="1" indent="-114300" algn="l" defTabSz="533400">
            <a:lnSpc>
              <a:spcPct val="90000"/>
            </a:lnSpc>
            <a:spcBef>
              <a:spcPct val="0"/>
            </a:spcBef>
            <a:spcAft>
              <a:spcPct val="15000"/>
            </a:spcAft>
            <a:buChar char="•"/>
          </a:pPr>
          <a:r>
            <a:rPr lang="en-US" sz="1200" b="1" kern="1200" baseline="0" dirty="0">
              <a:solidFill>
                <a:schemeClr val="bg1"/>
              </a:solidFill>
              <a:latin typeface="Arial" panose="020B0604020202020204" pitchFamily="34" charset="0"/>
              <a:cs typeface="Arial" panose="020B0604020202020204" pitchFamily="34" charset="0"/>
            </a:rPr>
            <a:t>Parties</a:t>
          </a:r>
        </a:p>
      </dsp:txBody>
      <dsp:txXfrm rot="-5400000">
        <a:off x="797083" y="2247436"/>
        <a:ext cx="9766194" cy="808954"/>
      </dsp:txXfrm>
    </dsp:sp>
    <dsp:sp modelId="{0E132CAF-7A77-4A6E-AACF-78B4C0524B2A}">
      <dsp:nvSpPr>
        <dsp:cNvPr id="0" name=""/>
        <dsp:cNvSpPr/>
      </dsp:nvSpPr>
      <dsp:spPr>
        <a:xfrm rot="5400000">
          <a:off x="-200372" y="3545777"/>
          <a:ext cx="1197829" cy="797083"/>
        </a:xfrm>
        <a:prstGeom prst="chevron">
          <a:avLst/>
        </a:prstGeom>
        <a:noFill/>
        <a:ln w="28575" cap="flat" cmpd="sng" algn="ctr">
          <a:solidFill>
            <a:srgbClr val="F3B32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baseline="0" dirty="0">
              <a:solidFill>
                <a:schemeClr val="bg1"/>
              </a:solidFill>
              <a:latin typeface="Arial" panose="020B0604020202020204" pitchFamily="34" charset="0"/>
              <a:cs typeface="Arial" panose="020B0604020202020204" pitchFamily="34" charset="0"/>
            </a:rPr>
            <a:t>Post Win</a:t>
          </a:r>
        </a:p>
      </dsp:txBody>
      <dsp:txXfrm rot="-5400000">
        <a:off x="2" y="3743946"/>
        <a:ext cx="797083" cy="400746"/>
      </dsp:txXfrm>
    </dsp:sp>
    <dsp:sp modelId="{B2B272A6-37CA-424E-AFF0-1BEEAE656825}">
      <dsp:nvSpPr>
        <dsp:cNvPr id="0" name=""/>
        <dsp:cNvSpPr/>
      </dsp:nvSpPr>
      <dsp:spPr>
        <a:xfrm rot="5400000">
          <a:off x="5285943" y="-1169898"/>
          <a:ext cx="832236" cy="9809956"/>
        </a:xfrm>
        <a:prstGeom prst="round2SameRect">
          <a:avLst/>
        </a:prstGeom>
        <a:solidFill>
          <a:schemeClr val="bg1">
            <a:lumMod val="95000"/>
            <a:alpha val="0"/>
          </a:schemeClr>
        </a:solidFill>
        <a:ln w="28575" cap="flat" cmpd="sng" algn="ctr">
          <a:solidFill>
            <a:srgbClr val="F3B32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b="1" kern="1200" baseline="0" dirty="0">
              <a:solidFill>
                <a:schemeClr val="bg1"/>
              </a:solidFill>
              <a:latin typeface="Arial" panose="020B0604020202020204" pitchFamily="34" charset="0"/>
              <a:cs typeface="Arial" panose="020B0604020202020204" pitchFamily="34" charset="0"/>
            </a:rPr>
            <a:t>Parade </a:t>
          </a:r>
        </a:p>
        <a:p>
          <a:pPr marL="114300" lvl="1" indent="-114300" algn="l" defTabSz="533400">
            <a:lnSpc>
              <a:spcPct val="90000"/>
            </a:lnSpc>
            <a:spcBef>
              <a:spcPct val="0"/>
            </a:spcBef>
            <a:spcAft>
              <a:spcPct val="15000"/>
            </a:spcAft>
            <a:buChar char="•"/>
          </a:pPr>
          <a:r>
            <a:rPr lang="en-US" sz="1200" b="1" kern="1200" baseline="0" dirty="0">
              <a:solidFill>
                <a:schemeClr val="bg1"/>
              </a:solidFill>
              <a:latin typeface="Arial" panose="020B0604020202020204" pitchFamily="34" charset="0"/>
              <a:cs typeface="Arial" panose="020B0604020202020204" pitchFamily="34" charset="0"/>
            </a:rPr>
            <a:t>NFL Draft</a:t>
          </a:r>
        </a:p>
        <a:p>
          <a:pPr marL="114300" lvl="1" indent="-114300" algn="l" defTabSz="533400">
            <a:lnSpc>
              <a:spcPct val="90000"/>
            </a:lnSpc>
            <a:spcBef>
              <a:spcPct val="0"/>
            </a:spcBef>
            <a:spcAft>
              <a:spcPct val="15000"/>
            </a:spcAft>
            <a:buChar char="•"/>
          </a:pPr>
          <a:r>
            <a:rPr lang="en-US" sz="1200" b="1" kern="1200" baseline="0" dirty="0">
              <a:solidFill>
                <a:schemeClr val="bg1"/>
              </a:solidFill>
              <a:latin typeface="Arial" panose="020B0604020202020204" pitchFamily="34" charset="0"/>
              <a:cs typeface="Arial" panose="020B0604020202020204" pitchFamily="34" charset="0"/>
            </a:rPr>
            <a:t>White House Visit</a:t>
          </a:r>
        </a:p>
        <a:p>
          <a:pPr marL="114300" lvl="1" indent="-114300" algn="l" defTabSz="533400">
            <a:lnSpc>
              <a:spcPct val="90000"/>
            </a:lnSpc>
            <a:spcBef>
              <a:spcPct val="0"/>
            </a:spcBef>
            <a:spcAft>
              <a:spcPct val="15000"/>
            </a:spcAft>
            <a:buChar char="•"/>
          </a:pPr>
          <a:r>
            <a:rPr lang="en-US" sz="1200" b="1" kern="1200" baseline="0" dirty="0">
              <a:solidFill>
                <a:schemeClr val="bg1"/>
              </a:solidFill>
              <a:latin typeface="Arial" panose="020B0604020202020204" pitchFamily="34" charset="0"/>
              <a:cs typeface="Arial" panose="020B0604020202020204" pitchFamily="34" charset="0"/>
            </a:rPr>
            <a:t>Ring Ceremony</a:t>
          </a:r>
        </a:p>
      </dsp:txBody>
      <dsp:txXfrm rot="-5400000">
        <a:off x="797083" y="3359588"/>
        <a:ext cx="9769330" cy="7509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91A2A-C043-421E-BB93-34AC0429798E}">
      <dsp:nvSpPr>
        <dsp:cNvPr id="0" name=""/>
        <dsp:cNvSpPr/>
      </dsp:nvSpPr>
      <dsp:spPr>
        <a:xfrm>
          <a:off x="3209558" y="0"/>
          <a:ext cx="3262060" cy="1400731"/>
        </a:xfrm>
        <a:prstGeom prst="trapezoid">
          <a:avLst>
            <a:gd name="adj" fmla="val 116441"/>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b"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Token</a:t>
          </a:r>
        </a:p>
      </dsp:txBody>
      <dsp:txXfrm>
        <a:off x="3209558" y="0"/>
        <a:ext cx="3262060" cy="1400731"/>
      </dsp:txXfrm>
    </dsp:sp>
    <dsp:sp modelId="{02E56EE5-D86D-4C48-872B-BAD8B7DEF73C}">
      <dsp:nvSpPr>
        <dsp:cNvPr id="0" name=""/>
        <dsp:cNvSpPr/>
      </dsp:nvSpPr>
      <dsp:spPr>
        <a:xfrm>
          <a:off x="1631030" y="1400731"/>
          <a:ext cx="6419116" cy="1355641"/>
        </a:xfrm>
        <a:prstGeom prst="trapezoid">
          <a:avLst>
            <a:gd name="adj" fmla="val 116441"/>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Cryptocurrency</a:t>
          </a:r>
        </a:p>
      </dsp:txBody>
      <dsp:txXfrm>
        <a:off x="2754375" y="1400731"/>
        <a:ext cx="4172425" cy="1355641"/>
      </dsp:txXfrm>
    </dsp:sp>
    <dsp:sp modelId="{72F156AB-F6EB-467A-8CF6-563745FA9ACE}">
      <dsp:nvSpPr>
        <dsp:cNvPr id="0" name=""/>
        <dsp:cNvSpPr/>
      </dsp:nvSpPr>
      <dsp:spPr>
        <a:xfrm>
          <a:off x="0" y="2756372"/>
          <a:ext cx="9681177" cy="1400731"/>
        </a:xfrm>
        <a:prstGeom prst="trapezoid">
          <a:avLst>
            <a:gd name="adj" fmla="val 116441"/>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latin typeface="Arial" panose="020B0604020202020204" pitchFamily="34" charset="0"/>
              <a:cs typeface="Arial" panose="020B0604020202020204" pitchFamily="34" charset="0"/>
            </a:rPr>
            <a:t>Blockchain</a:t>
          </a:r>
        </a:p>
      </dsp:txBody>
      <dsp:txXfrm>
        <a:off x="1694205" y="2756372"/>
        <a:ext cx="6292765" cy="14007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4AE9B-8A21-4000-97BC-5725603E61A5}">
      <dsp:nvSpPr>
        <dsp:cNvPr id="0" name=""/>
        <dsp:cNvSpPr/>
      </dsp:nvSpPr>
      <dsp:spPr>
        <a:xfrm>
          <a:off x="53234" y="2660"/>
          <a:ext cx="2808344" cy="207535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a:noFill/>
        </a:ln>
        <a:effectLst/>
      </dsp:spPr>
      <dsp:style>
        <a:lnRef idx="0">
          <a:scrgbClr r="0" g="0" b="0"/>
        </a:lnRef>
        <a:fillRef idx="1">
          <a:scrgbClr r="0" g="0" b="0"/>
        </a:fillRef>
        <a:effectRef idx="0">
          <a:scrgbClr r="0" g="0" b="0"/>
        </a:effectRef>
        <a:fontRef idx="minor"/>
      </dsp:style>
    </dsp:sp>
    <dsp:sp modelId="{3A16D7E4-27F5-4BAB-81A3-DEE2F06240AF}">
      <dsp:nvSpPr>
        <dsp:cNvPr id="0" name=""/>
        <dsp:cNvSpPr/>
      </dsp:nvSpPr>
      <dsp:spPr>
        <a:xfrm>
          <a:off x="620878" y="1701716"/>
          <a:ext cx="2419956" cy="581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5000"/>
            </a:spcAft>
            <a:buNone/>
          </a:pPr>
          <a:r>
            <a:rPr lang="en-US" sz="3000" kern="1200" dirty="0">
              <a:solidFill>
                <a:schemeClr val="tx1"/>
              </a:solidFill>
            </a:rPr>
            <a:t>Peer to Peer</a:t>
          </a:r>
        </a:p>
      </dsp:txBody>
      <dsp:txXfrm>
        <a:off x="620878" y="1701716"/>
        <a:ext cx="2419956" cy="581555"/>
      </dsp:txXfrm>
    </dsp:sp>
    <dsp:sp modelId="{81863599-1DD1-44E0-86F2-0854E2B02CD2}">
      <dsp:nvSpPr>
        <dsp:cNvPr id="0" name=""/>
        <dsp:cNvSpPr/>
      </dsp:nvSpPr>
      <dsp:spPr>
        <a:xfrm>
          <a:off x="3339933" y="2660"/>
          <a:ext cx="2808344" cy="207535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a:noFill/>
        </a:ln>
        <a:effectLst/>
      </dsp:spPr>
      <dsp:style>
        <a:lnRef idx="0">
          <a:scrgbClr r="0" g="0" b="0"/>
        </a:lnRef>
        <a:fillRef idx="1">
          <a:scrgbClr r="0" g="0" b="0"/>
        </a:fillRef>
        <a:effectRef idx="0">
          <a:scrgbClr r="0" g="0" b="0"/>
        </a:effectRef>
        <a:fontRef idx="minor"/>
      </dsp:style>
    </dsp:sp>
    <dsp:sp modelId="{9C6BAC9D-6F96-48B3-BA6B-A52EED8217F0}">
      <dsp:nvSpPr>
        <dsp:cNvPr id="0" name=""/>
        <dsp:cNvSpPr/>
      </dsp:nvSpPr>
      <dsp:spPr>
        <a:xfrm>
          <a:off x="3907577" y="1701716"/>
          <a:ext cx="2419956" cy="581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5000"/>
            </a:spcAft>
            <a:buNone/>
          </a:pPr>
          <a:r>
            <a:rPr lang="en-US" sz="3000" kern="1200" dirty="0">
              <a:solidFill>
                <a:schemeClr val="tx1"/>
              </a:solidFill>
            </a:rPr>
            <a:t>Borderless</a:t>
          </a:r>
        </a:p>
      </dsp:txBody>
      <dsp:txXfrm>
        <a:off x="3907577" y="1701716"/>
        <a:ext cx="2419956" cy="581555"/>
      </dsp:txXfrm>
    </dsp:sp>
    <dsp:sp modelId="{02A84040-0E2A-4F21-BCDE-01A7372A4F97}">
      <dsp:nvSpPr>
        <dsp:cNvPr id="0" name=""/>
        <dsp:cNvSpPr/>
      </dsp:nvSpPr>
      <dsp:spPr>
        <a:xfrm>
          <a:off x="53234" y="2582032"/>
          <a:ext cx="2808344" cy="2075356"/>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4908" t="158" r="-9090" b="21760"/>
          </a:stretch>
        </a:blipFill>
        <a:ln>
          <a:noFill/>
        </a:ln>
        <a:effectLst/>
      </dsp:spPr>
      <dsp:style>
        <a:lnRef idx="0">
          <a:scrgbClr r="0" g="0" b="0"/>
        </a:lnRef>
        <a:fillRef idx="1">
          <a:scrgbClr r="0" g="0" b="0"/>
        </a:fillRef>
        <a:effectRef idx="0">
          <a:scrgbClr r="0" g="0" b="0"/>
        </a:effectRef>
        <a:fontRef idx="minor"/>
      </dsp:style>
    </dsp:sp>
    <dsp:sp modelId="{92241C32-0BF3-4D9A-B40D-55B9C56CD118}">
      <dsp:nvSpPr>
        <dsp:cNvPr id="0" name=""/>
        <dsp:cNvSpPr/>
      </dsp:nvSpPr>
      <dsp:spPr>
        <a:xfrm>
          <a:off x="620878" y="4281087"/>
          <a:ext cx="2419956" cy="581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5000"/>
            </a:spcAft>
            <a:buNone/>
          </a:pPr>
          <a:r>
            <a:rPr lang="en-US" sz="3000" kern="1200" dirty="0">
              <a:solidFill>
                <a:schemeClr val="tx1"/>
              </a:solidFill>
            </a:rPr>
            <a:t>Permissionless</a:t>
          </a:r>
        </a:p>
      </dsp:txBody>
      <dsp:txXfrm>
        <a:off x="620878" y="4281087"/>
        <a:ext cx="2419956" cy="581555"/>
      </dsp:txXfrm>
    </dsp:sp>
    <dsp:sp modelId="{B4589E6C-DB49-4631-96BB-85AD9D7828AC}">
      <dsp:nvSpPr>
        <dsp:cNvPr id="0" name=""/>
        <dsp:cNvSpPr/>
      </dsp:nvSpPr>
      <dsp:spPr>
        <a:xfrm>
          <a:off x="3339933" y="2582032"/>
          <a:ext cx="2808344" cy="2075356"/>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a:noFill/>
        </a:ln>
        <a:effectLst/>
      </dsp:spPr>
      <dsp:style>
        <a:lnRef idx="0">
          <a:scrgbClr r="0" g="0" b="0"/>
        </a:lnRef>
        <a:fillRef idx="1">
          <a:scrgbClr r="0" g="0" b="0"/>
        </a:fillRef>
        <a:effectRef idx="0">
          <a:scrgbClr r="0" g="0" b="0"/>
        </a:effectRef>
        <a:fontRef idx="minor"/>
      </dsp:style>
    </dsp:sp>
    <dsp:sp modelId="{77F673AD-F8E7-48F6-83AF-35A8510CAC79}">
      <dsp:nvSpPr>
        <dsp:cNvPr id="0" name=""/>
        <dsp:cNvSpPr/>
      </dsp:nvSpPr>
      <dsp:spPr>
        <a:xfrm>
          <a:off x="3907577" y="4281087"/>
          <a:ext cx="2419956" cy="581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5000"/>
            </a:spcAft>
            <a:buNone/>
          </a:pPr>
          <a:r>
            <a:rPr lang="en-US" sz="3000" kern="1200" dirty="0">
              <a:solidFill>
                <a:schemeClr val="tx1"/>
              </a:solidFill>
            </a:rPr>
            <a:t>Transparent</a:t>
          </a:r>
        </a:p>
      </dsp:txBody>
      <dsp:txXfrm>
        <a:off x="3907577" y="4281087"/>
        <a:ext cx="2419956" cy="5815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1B40C-211C-4954-B158-332B5101F3D1}">
      <dsp:nvSpPr>
        <dsp:cNvPr id="0" name=""/>
        <dsp:cNvSpPr/>
      </dsp:nvSpPr>
      <dsp:spPr>
        <a:xfrm>
          <a:off x="0" y="949763"/>
          <a:ext cx="2809240" cy="106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Custody Policy</a:t>
          </a:r>
        </a:p>
      </dsp:txBody>
      <dsp:txXfrm>
        <a:off x="0" y="949763"/>
        <a:ext cx="2809240" cy="1069200"/>
      </dsp:txXfrm>
    </dsp:sp>
    <dsp:sp modelId="{38A431FD-5645-4986-AB28-564F8426E591}">
      <dsp:nvSpPr>
        <dsp:cNvPr id="0" name=""/>
        <dsp:cNvSpPr/>
      </dsp:nvSpPr>
      <dsp:spPr>
        <a:xfrm>
          <a:off x="2809239" y="47626"/>
          <a:ext cx="561848" cy="2873474"/>
        </a:xfrm>
        <a:prstGeom prst="leftBrace">
          <a:avLst>
            <a:gd name="adj1" fmla="val 35000"/>
            <a:gd name="adj2" fmla="val 5000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89CD7C-E57C-4F18-82C9-0946DF07D797}">
      <dsp:nvSpPr>
        <dsp:cNvPr id="0" name=""/>
        <dsp:cNvSpPr/>
      </dsp:nvSpPr>
      <dsp:spPr>
        <a:xfrm>
          <a:off x="3595827" y="47626"/>
          <a:ext cx="7641132" cy="2873474"/>
        </a:xfrm>
        <a:prstGeom prst="rect">
          <a:avLst/>
        </a:prstGeom>
        <a:solidFill>
          <a:srgbClr val="89B2C4"/>
        </a:solidFill>
        <a:ln w="12700" cap="flat" cmpd="sng" algn="ctr">
          <a:solidFill>
            <a:srgbClr val="89B2C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Self-Custody</a:t>
          </a:r>
        </a:p>
        <a:p>
          <a:pPr marL="457200" lvl="2"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Hot or cold wallet?</a:t>
          </a:r>
        </a:p>
        <a:p>
          <a:pPr marL="457200" lvl="2"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Multi-signature wallet?</a:t>
          </a:r>
        </a:p>
        <a:p>
          <a:pPr marL="457200" lvl="2"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Who has access?</a:t>
          </a:r>
        </a:p>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Qualified Custodian</a:t>
          </a:r>
        </a:p>
        <a:p>
          <a:pPr marL="457200" lvl="2"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SOC 1/2  Reports</a:t>
          </a:r>
        </a:p>
        <a:p>
          <a:pPr marL="457200" lvl="2"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Two-Factor Authentication</a:t>
          </a:r>
        </a:p>
        <a:p>
          <a:pPr marL="457200" lvl="2"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Who has access?</a:t>
          </a:r>
        </a:p>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Types of Assets to Accept</a:t>
          </a:r>
        </a:p>
      </dsp:txBody>
      <dsp:txXfrm>
        <a:off x="3595827" y="47626"/>
        <a:ext cx="7641132" cy="2873474"/>
      </dsp:txXfrm>
    </dsp:sp>
    <dsp:sp modelId="{07FE2E5E-0E42-4F83-AA80-A864FE406525}">
      <dsp:nvSpPr>
        <dsp:cNvPr id="0" name=""/>
        <dsp:cNvSpPr/>
      </dsp:nvSpPr>
      <dsp:spPr>
        <a:xfrm>
          <a:off x="0" y="3115501"/>
          <a:ext cx="2809240" cy="106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Conversion Policy</a:t>
          </a:r>
        </a:p>
      </dsp:txBody>
      <dsp:txXfrm>
        <a:off x="0" y="3115501"/>
        <a:ext cx="2809240" cy="1069200"/>
      </dsp:txXfrm>
    </dsp:sp>
    <dsp:sp modelId="{32D69C52-627D-4181-8BD9-A99719093AAD}">
      <dsp:nvSpPr>
        <dsp:cNvPr id="0" name=""/>
        <dsp:cNvSpPr/>
      </dsp:nvSpPr>
      <dsp:spPr>
        <a:xfrm>
          <a:off x="2809239" y="3115501"/>
          <a:ext cx="561848" cy="1069200"/>
        </a:xfrm>
        <a:prstGeom prst="leftBrace">
          <a:avLst>
            <a:gd name="adj1" fmla="val 35000"/>
            <a:gd name="adj2" fmla="val 5000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2E4075-FD2C-4601-A84C-408337F24D5F}">
      <dsp:nvSpPr>
        <dsp:cNvPr id="0" name=""/>
        <dsp:cNvSpPr/>
      </dsp:nvSpPr>
      <dsp:spPr>
        <a:xfrm>
          <a:off x="3595827" y="3115501"/>
          <a:ext cx="7641132" cy="1069200"/>
        </a:xfrm>
        <a:prstGeom prst="rect">
          <a:avLst/>
        </a:prstGeom>
        <a:solidFill>
          <a:srgbClr val="5489A3"/>
        </a:solidFill>
        <a:ln w="12700" cap="flat" cmpd="sng" algn="ctr">
          <a:solidFill>
            <a:srgbClr val="5489A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Acceptable hold periods and volatility triggers</a:t>
          </a:r>
        </a:p>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Convert immediately</a:t>
          </a:r>
        </a:p>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Who is approved to direct trading/transactions?</a:t>
          </a:r>
        </a:p>
      </dsp:txBody>
      <dsp:txXfrm>
        <a:off x="3595827" y="3115501"/>
        <a:ext cx="7641132" cy="1069200"/>
      </dsp:txXfrm>
    </dsp:sp>
    <dsp:sp modelId="{14453081-07F8-4A16-8B5E-9008D3235BF8}">
      <dsp:nvSpPr>
        <dsp:cNvPr id="0" name=""/>
        <dsp:cNvSpPr/>
      </dsp:nvSpPr>
      <dsp:spPr>
        <a:xfrm>
          <a:off x="0" y="4379101"/>
          <a:ext cx="2809240" cy="106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Record Retention Policy</a:t>
          </a:r>
        </a:p>
      </dsp:txBody>
      <dsp:txXfrm>
        <a:off x="0" y="4379101"/>
        <a:ext cx="2809240" cy="1069200"/>
      </dsp:txXfrm>
    </dsp:sp>
    <dsp:sp modelId="{6078DCA7-81C7-4E52-9EB3-6540A24B10ED}">
      <dsp:nvSpPr>
        <dsp:cNvPr id="0" name=""/>
        <dsp:cNvSpPr/>
      </dsp:nvSpPr>
      <dsp:spPr>
        <a:xfrm>
          <a:off x="2809239" y="4379101"/>
          <a:ext cx="561848" cy="1069200"/>
        </a:xfrm>
        <a:prstGeom prst="leftBrace">
          <a:avLst>
            <a:gd name="adj1" fmla="val 35000"/>
            <a:gd name="adj2" fmla="val 5000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32843F-D5E2-4498-99CE-35F037B82938}">
      <dsp:nvSpPr>
        <dsp:cNvPr id="0" name=""/>
        <dsp:cNvSpPr/>
      </dsp:nvSpPr>
      <dsp:spPr>
        <a:xfrm>
          <a:off x="3595827" y="4379101"/>
          <a:ext cx="7641132" cy="1069200"/>
        </a:xfrm>
        <a:prstGeom prst="rect">
          <a:avLst/>
        </a:prstGeom>
        <a:solidFill>
          <a:srgbClr val="34657F"/>
        </a:solidFill>
        <a:ln w="12700" cap="flat" cmpd="sng" algn="ctr">
          <a:solidFill>
            <a:srgbClr val="34657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How will you record &amp; reconcile the FMV of gift received?</a:t>
          </a:r>
        </a:p>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Roll forward controls</a:t>
          </a:r>
        </a:p>
        <a:p>
          <a:pPr marL="228600" lvl="1" indent="-228600" algn="l" defTabSz="889000">
            <a:lnSpc>
              <a:spcPct val="90000"/>
            </a:lnSpc>
            <a:spcBef>
              <a:spcPct val="0"/>
            </a:spcBef>
            <a:spcAft>
              <a:spcPct val="15000"/>
            </a:spcAft>
            <a:buChar char="•"/>
          </a:pPr>
          <a:r>
            <a:rPr lang="en-US" sz="2000" kern="1200" dirty="0">
              <a:latin typeface="Arial" panose="020B0604020202020204" pitchFamily="34" charset="0"/>
              <a:cs typeface="Arial" panose="020B0604020202020204" pitchFamily="34" charset="0"/>
            </a:rPr>
            <a:t>IRS Form 8282</a:t>
          </a:r>
        </a:p>
      </dsp:txBody>
      <dsp:txXfrm>
        <a:off x="3595827" y="4379101"/>
        <a:ext cx="7641132" cy="10692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412B2-1E73-4B3F-BBDA-6F035EC7997A}">
      <dsp:nvSpPr>
        <dsp:cNvPr id="0" name=""/>
        <dsp:cNvSpPr/>
      </dsp:nvSpPr>
      <dsp:spPr>
        <a:xfrm>
          <a:off x="451631" y="1680"/>
          <a:ext cx="2175514" cy="1087757"/>
        </a:xfrm>
        <a:prstGeom prst="roundRect">
          <a:avLst>
            <a:gd name="adj" fmla="val 10000"/>
          </a:avLst>
        </a:prstGeom>
        <a:solidFill>
          <a:srgbClr val="34657F"/>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ysClr val="window" lastClr="FFFFFF"/>
              </a:solidFill>
              <a:latin typeface="Arial" panose="020B0604020202020204" pitchFamily="34" charset="0"/>
              <a:ea typeface="+mn-ea"/>
              <a:cs typeface="Arial" panose="020B0604020202020204" pitchFamily="34" charset="0"/>
            </a:rPr>
            <a:t>$250 - $499</a:t>
          </a:r>
        </a:p>
      </dsp:txBody>
      <dsp:txXfrm>
        <a:off x="483490" y="33539"/>
        <a:ext cx="2111796" cy="1024039"/>
      </dsp:txXfrm>
    </dsp:sp>
    <dsp:sp modelId="{C4674D18-0942-442D-AE65-3DDC0D67B7E8}">
      <dsp:nvSpPr>
        <dsp:cNvPr id="0" name=""/>
        <dsp:cNvSpPr/>
      </dsp:nvSpPr>
      <dsp:spPr>
        <a:xfrm>
          <a:off x="669183" y="1089437"/>
          <a:ext cx="217551" cy="815818"/>
        </a:xfrm>
        <a:custGeom>
          <a:avLst/>
          <a:gdLst/>
          <a:ahLst/>
          <a:cxnLst/>
          <a:rect l="0" t="0" r="0" b="0"/>
          <a:pathLst>
            <a:path>
              <a:moveTo>
                <a:pt x="0" y="0"/>
              </a:moveTo>
              <a:lnTo>
                <a:pt x="0" y="815818"/>
              </a:lnTo>
              <a:lnTo>
                <a:pt x="217551" y="815818"/>
              </a:lnTo>
            </a:path>
          </a:pathLst>
        </a:custGeom>
        <a:noFill/>
        <a:ln w="12700" cap="flat" cmpd="sng" algn="ctr">
          <a:solidFill>
            <a:srgbClr val="44546A">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9B10D2E-BB4B-49FC-A8BB-90F6F4E3D0DA}">
      <dsp:nvSpPr>
        <dsp:cNvPr id="0" name=""/>
        <dsp:cNvSpPr/>
      </dsp:nvSpPr>
      <dsp:spPr>
        <a:xfrm>
          <a:off x="886734" y="1361377"/>
          <a:ext cx="1740411" cy="1087757"/>
        </a:xfrm>
        <a:prstGeom prst="roundRect">
          <a:avLst>
            <a:gd name="adj" fmla="val 10000"/>
          </a:avLst>
        </a:prstGeom>
        <a:solidFill>
          <a:srgbClr val="E7E6E6">
            <a:alpha val="90000"/>
            <a:hueOff val="0"/>
            <a:satOff val="0"/>
            <a:lumOff val="0"/>
            <a:alphaOff val="0"/>
          </a:srgbClr>
        </a:solidFill>
        <a:ln w="12700" cap="flat" cmpd="sng" algn="ctr">
          <a:solidFill>
            <a:srgbClr val="44546A">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Standard non-cash donation receipt</a:t>
          </a:r>
        </a:p>
      </dsp:txBody>
      <dsp:txXfrm>
        <a:off x="918593" y="1393236"/>
        <a:ext cx="1676693" cy="1024039"/>
      </dsp:txXfrm>
    </dsp:sp>
    <dsp:sp modelId="{A81F0482-600C-4B5A-B730-0A309C444D74}">
      <dsp:nvSpPr>
        <dsp:cNvPr id="0" name=""/>
        <dsp:cNvSpPr/>
      </dsp:nvSpPr>
      <dsp:spPr>
        <a:xfrm>
          <a:off x="3171025" y="1680"/>
          <a:ext cx="2175514" cy="1087757"/>
        </a:xfrm>
        <a:prstGeom prst="roundRect">
          <a:avLst>
            <a:gd name="adj" fmla="val 10000"/>
          </a:avLst>
        </a:prstGeom>
        <a:solidFill>
          <a:srgbClr val="34657F"/>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ysClr val="window" lastClr="FFFFFF"/>
              </a:solidFill>
              <a:latin typeface="Arial" panose="020B0604020202020204" pitchFamily="34" charset="0"/>
              <a:ea typeface="+mn-ea"/>
              <a:cs typeface="Arial" panose="020B0604020202020204" pitchFamily="34" charset="0"/>
            </a:rPr>
            <a:t>$500 - $4,999</a:t>
          </a:r>
        </a:p>
      </dsp:txBody>
      <dsp:txXfrm>
        <a:off x="3202884" y="33539"/>
        <a:ext cx="2111796" cy="1024039"/>
      </dsp:txXfrm>
    </dsp:sp>
    <dsp:sp modelId="{7EBBD079-8549-41E6-A1AA-163F96E8A20D}">
      <dsp:nvSpPr>
        <dsp:cNvPr id="0" name=""/>
        <dsp:cNvSpPr/>
      </dsp:nvSpPr>
      <dsp:spPr>
        <a:xfrm>
          <a:off x="3388577" y="1089437"/>
          <a:ext cx="217551" cy="815818"/>
        </a:xfrm>
        <a:custGeom>
          <a:avLst/>
          <a:gdLst/>
          <a:ahLst/>
          <a:cxnLst/>
          <a:rect l="0" t="0" r="0" b="0"/>
          <a:pathLst>
            <a:path>
              <a:moveTo>
                <a:pt x="0" y="0"/>
              </a:moveTo>
              <a:lnTo>
                <a:pt x="0" y="815818"/>
              </a:lnTo>
              <a:lnTo>
                <a:pt x="217551" y="815818"/>
              </a:lnTo>
            </a:path>
          </a:pathLst>
        </a:custGeom>
        <a:noFill/>
        <a:ln w="12700" cap="flat" cmpd="sng" algn="ctr">
          <a:solidFill>
            <a:srgbClr val="44546A">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6A61007-65EC-450A-9E08-698B00AD1BB6}">
      <dsp:nvSpPr>
        <dsp:cNvPr id="0" name=""/>
        <dsp:cNvSpPr/>
      </dsp:nvSpPr>
      <dsp:spPr>
        <a:xfrm>
          <a:off x="3606128" y="1361377"/>
          <a:ext cx="1740411" cy="1087757"/>
        </a:xfrm>
        <a:prstGeom prst="roundRect">
          <a:avLst>
            <a:gd name="adj" fmla="val 10000"/>
          </a:avLst>
        </a:prstGeom>
        <a:solidFill>
          <a:srgbClr val="E7E6E6">
            <a:alpha val="90000"/>
            <a:hueOff val="0"/>
            <a:satOff val="0"/>
            <a:lumOff val="0"/>
            <a:alphaOff val="0"/>
          </a:srgbClr>
        </a:solidFill>
        <a:ln w="12700" cap="flat" cmpd="sng" algn="ctr">
          <a:solidFill>
            <a:srgbClr val="44546A">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Standard non-cash donation receipt</a:t>
          </a:r>
        </a:p>
      </dsp:txBody>
      <dsp:txXfrm>
        <a:off x="3637987" y="1393236"/>
        <a:ext cx="1676693" cy="1024039"/>
      </dsp:txXfrm>
    </dsp:sp>
    <dsp:sp modelId="{879DFF60-2C41-4BB6-8505-F80F0DA30B63}">
      <dsp:nvSpPr>
        <dsp:cNvPr id="0" name=""/>
        <dsp:cNvSpPr/>
      </dsp:nvSpPr>
      <dsp:spPr>
        <a:xfrm>
          <a:off x="3388577" y="1089437"/>
          <a:ext cx="217551" cy="2175514"/>
        </a:xfrm>
        <a:custGeom>
          <a:avLst/>
          <a:gdLst/>
          <a:ahLst/>
          <a:cxnLst/>
          <a:rect l="0" t="0" r="0" b="0"/>
          <a:pathLst>
            <a:path>
              <a:moveTo>
                <a:pt x="0" y="0"/>
              </a:moveTo>
              <a:lnTo>
                <a:pt x="0" y="2175514"/>
              </a:lnTo>
              <a:lnTo>
                <a:pt x="217551" y="2175514"/>
              </a:lnTo>
            </a:path>
          </a:pathLst>
        </a:custGeom>
        <a:noFill/>
        <a:ln w="12700" cap="flat" cmpd="sng" algn="ctr">
          <a:solidFill>
            <a:srgbClr val="44546A">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9796AC2-994D-4C2B-8024-96875812EBBF}">
      <dsp:nvSpPr>
        <dsp:cNvPr id="0" name=""/>
        <dsp:cNvSpPr/>
      </dsp:nvSpPr>
      <dsp:spPr>
        <a:xfrm>
          <a:off x="3606128" y="2721074"/>
          <a:ext cx="1740411" cy="1087757"/>
        </a:xfrm>
        <a:prstGeom prst="roundRect">
          <a:avLst>
            <a:gd name="adj" fmla="val 10000"/>
          </a:avLst>
        </a:prstGeom>
        <a:solidFill>
          <a:srgbClr val="E7E6E6">
            <a:alpha val="90000"/>
            <a:hueOff val="0"/>
            <a:satOff val="0"/>
            <a:lumOff val="0"/>
            <a:alphaOff val="0"/>
          </a:srgbClr>
        </a:solidFill>
        <a:ln w="12700" cap="flat" cmpd="sng" algn="ctr">
          <a:solidFill>
            <a:srgbClr val="44546A">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Donor must file Form 8283</a:t>
          </a:r>
        </a:p>
      </dsp:txBody>
      <dsp:txXfrm>
        <a:off x="3637987" y="2752933"/>
        <a:ext cx="1676693" cy="1024039"/>
      </dsp:txXfrm>
    </dsp:sp>
    <dsp:sp modelId="{FB0406E2-496F-41DD-8138-484AB482F55D}">
      <dsp:nvSpPr>
        <dsp:cNvPr id="0" name=""/>
        <dsp:cNvSpPr/>
      </dsp:nvSpPr>
      <dsp:spPr>
        <a:xfrm>
          <a:off x="5890419" y="1680"/>
          <a:ext cx="2175514" cy="1087757"/>
        </a:xfrm>
        <a:prstGeom prst="roundRect">
          <a:avLst>
            <a:gd name="adj" fmla="val 10000"/>
          </a:avLst>
        </a:prstGeom>
        <a:solidFill>
          <a:srgbClr val="34657F"/>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ysClr val="window" lastClr="FFFFFF"/>
              </a:solidFill>
              <a:latin typeface="Arial" panose="020B0604020202020204" pitchFamily="34" charset="0"/>
              <a:ea typeface="+mn-ea"/>
              <a:cs typeface="Arial" panose="020B0604020202020204" pitchFamily="34" charset="0"/>
            </a:rPr>
            <a:t>$5,000 - $499,999</a:t>
          </a:r>
        </a:p>
      </dsp:txBody>
      <dsp:txXfrm>
        <a:off x="5922278" y="33539"/>
        <a:ext cx="2111796" cy="1024039"/>
      </dsp:txXfrm>
    </dsp:sp>
    <dsp:sp modelId="{8754EAB9-5BDC-48A1-81A6-84441D478D41}">
      <dsp:nvSpPr>
        <dsp:cNvPr id="0" name=""/>
        <dsp:cNvSpPr/>
      </dsp:nvSpPr>
      <dsp:spPr>
        <a:xfrm>
          <a:off x="6107970" y="1089437"/>
          <a:ext cx="217551" cy="815818"/>
        </a:xfrm>
        <a:custGeom>
          <a:avLst/>
          <a:gdLst/>
          <a:ahLst/>
          <a:cxnLst/>
          <a:rect l="0" t="0" r="0" b="0"/>
          <a:pathLst>
            <a:path>
              <a:moveTo>
                <a:pt x="0" y="0"/>
              </a:moveTo>
              <a:lnTo>
                <a:pt x="0" y="815818"/>
              </a:lnTo>
              <a:lnTo>
                <a:pt x="217551" y="815818"/>
              </a:lnTo>
            </a:path>
          </a:pathLst>
        </a:custGeom>
        <a:noFill/>
        <a:ln w="12700" cap="flat" cmpd="sng" algn="ctr">
          <a:solidFill>
            <a:srgbClr val="44546A">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8733755-0656-4951-B9E2-D9B13DFB3850}">
      <dsp:nvSpPr>
        <dsp:cNvPr id="0" name=""/>
        <dsp:cNvSpPr/>
      </dsp:nvSpPr>
      <dsp:spPr>
        <a:xfrm>
          <a:off x="6325522" y="1361377"/>
          <a:ext cx="1740411" cy="1087757"/>
        </a:xfrm>
        <a:prstGeom prst="roundRect">
          <a:avLst>
            <a:gd name="adj" fmla="val 10000"/>
          </a:avLst>
        </a:prstGeom>
        <a:solidFill>
          <a:srgbClr val="E7E6E6">
            <a:alpha val="90000"/>
            <a:hueOff val="0"/>
            <a:satOff val="0"/>
            <a:lumOff val="0"/>
            <a:alphaOff val="0"/>
          </a:srgbClr>
        </a:solidFill>
        <a:ln w="12700" cap="flat" cmpd="sng" algn="ctr">
          <a:solidFill>
            <a:srgbClr val="44546A">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Standard non-cash donation receipt</a:t>
          </a:r>
        </a:p>
      </dsp:txBody>
      <dsp:txXfrm>
        <a:off x="6357381" y="1393236"/>
        <a:ext cx="1676693" cy="1024039"/>
      </dsp:txXfrm>
    </dsp:sp>
    <dsp:sp modelId="{EDE861E2-BB83-4229-9828-CFBE94120495}">
      <dsp:nvSpPr>
        <dsp:cNvPr id="0" name=""/>
        <dsp:cNvSpPr/>
      </dsp:nvSpPr>
      <dsp:spPr>
        <a:xfrm>
          <a:off x="6107970" y="1089437"/>
          <a:ext cx="217551" cy="2175514"/>
        </a:xfrm>
        <a:custGeom>
          <a:avLst/>
          <a:gdLst/>
          <a:ahLst/>
          <a:cxnLst/>
          <a:rect l="0" t="0" r="0" b="0"/>
          <a:pathLst>
            <a:path>
              <a:moveTo>
                <a:pt x="0" y="0"/>
              </a:moveTo>
              <a:lnTo>
                <a:pt x="0" y="2175514"/>
              </a:lnTo>
              <a:lnTo>
                <a:pt x="217551" y="2175514"/>
              </a:lnTo>
            </a:path>
          </a:pathLst>
        </a:custGeom>
        <a:noFill/>
        <a:ln w="12700" cap="flat" cmpd="sng" algn="ctr">
          <a:solidFill>
            <a:srgbClr val="44546A">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2745E3B-5D68-4AA0-9EC0-3DBA398352B0}">
      <dsp:nvSpPr>
        <dsp:cNvPr id="0" name=""/>
        <dsp:cNvSpPr/>
      </dsp:nvSpPr>
      <dsp:spPr>
        <a:xfrm>
          <a:off x="6325522" y="2721074"/>
          <a:ext cx="1740411" cy="1087757"/>
        </a:xfrm>
        <a:prstGeom prst="roundRect">
          <a:avLst>
            <a:gd name="adj" fmla="val 10000"/>
          </a:avLst>
        </a:prstGeom>
        <a:solidFill>
          <a:srgbClr val="E7E6E6">
            <a:alpha val="90000"/>
            <a:hueOff val="0"/>
            <a:satOff val="0"/>
            <a:lumOff val="0"/>
            <a:alphaOff val="0"/>
          </a:srgbClr>
        </a:solidFill>
        <a:ln w="12700" cap="flat" cmpd="sng" algn="ctr">
          <a:solidFill>
            <a:srgbClr val="44546A">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Form 8283 signed by Org &amp; Qualified Appraiser</a:t>
          </a:r>
        </a:p>
      </dsp:txBody>
      <dsp:txXfrm>
        <a:off x="6357381" y="2752933"/>
        <a:ext cx="1676693" cy="1024039"/>
      </dsp:txXfrm>
    </dsp:sp>
    <dsp:sp modelId="{92C75274-3CEE-4C86-BD46-86278905965B}">
      <dsp:nvSpPr>
        <dsp:cNvPr id="0" name=""/>
        <dsp:cNvSpPr/>
      </dsp:nvSpPr>
      <dsp:spPr>
        <a:xfrm>
          <a:off x="6107970" y="1089437"/>
          <a:ext cx="217551" cy="3535211"/>
        </a:xfrm>
        <a:custGeom>
          <a:avLst/>
          <a:gdLst/>
          <a:ahLst/>
          <a:cxnLst/>
          <a:rect l="0" t="0" r="0" b="0"/>
          <a:pathLst>
            <a:path>
              <a:moveTo>
                <a:pt x="0" y="0"/>
              </a:moveTo>
              <a:lnTo>
                <a:pt x="0" y="3535211"/>
              </a:lnTo>
              <a:lnTo>
                <a:pt x="217551" y="3535211"/>
              </a:lnTo>
            </a:path>
          </a:pathLst>
        </a:custGeom>
        <a:noFill/>
        <a:ln w="12700" cap="flat" cmpd="sng" algn="ctr">
          <a:solidFill>
            <a:srgbClr val="44546A">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7CCF5BC-CF40-4CEA-9E6C-90E1208FD992}">
      <dsp:nvSpPr>
        <dsp:cNvPr id="0" name=""/>
        <dsp:cNvSpPr/>
      </dsp:nvSpPr>
      <dsp:spPr>
        <a:xfrm>
          <a:off x="6325522" y="4080771"/>
          <a:ext cx="1740411" cy="1087757"/>
        </a:xfrm>
        <a:prstGeom prst="roundRect">
          <a:avLst>
            <a:gd name="adj" fmla="val 10000"/>
          </a:avLst>
        </a:prstGeom>
        <a:solidFill>
          <a:srgbClr val="E7E6E6">
            <a:alpha val="90000"/>
            <a:hueOff val="0"/>
            <a:satOff val="0"/>
            <a:lumOff val="0"/>
            <a:alphaOff val="0"/>
          </a:srgbClr>
        </a:solidFill>
        <a:ln w="12700" cap="flat" cmpd="sng" algn="ctr">
          <a:solidFill>
            <a:srgbClr val="44546A">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Qualified Appraisal</a:t>
          </a:r>
        </a:p>
      </dsp:txBody>
      <dsp:txXfrm>
        <a:off x="6357381" y="4112630"/>
        <a:ext cx="1676693" cy="1024039"/>
      </dsp:txXfrm>
    </dsp:sp>
    <dsp:sp modelId="{5CAEBE0D-3EEE-43EF-9BA7-7CA846574BA3}">
      <dsp:nvSpPr>
        <dsp:cNvPr id="0" name=""/>
        <dsp:cNvSpPr/>
      </dsp:nvSpPr>
      <dsp:spPr>
        <a:xfrm>
          <a:off x="8609813" y="1680"/>
          <a:ext cx="2175514" cy="1087757"/>
        </a:xfrm>
        <a:prstGeom prst="roundRect">
          <a:avLst>
            <a:gd name="adj" fmla="val 10000"/>
          </a:avLst>
        </a:prstGeom>
        <a:solidFill>
          <a:srgbClr val="34657F"/>
        </a:solidFill>
        <a:ln w="12700" cap="flat" cmpd="sng" algn="ctr">
          <a:solidFill>
            <a:srgbClr val="E7E6E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ysClr val="window" lastClr="FFFFFF"/>
              </a:solidFill>
              <a:latin typeface="Arial" panose="020B0604020202020204" pitchFamily="34" charset="0"/>
              <a:ea typeface="+mn-ea"/>
              <a:cs typeface="Arial" panose="020B0604020202020204" pitchFamily="34" charset="0"/>
            </a:rPr>
            <a:t>$500,000 or more</a:t>
          </a:r>
        </a:p>
      </dsp:txBody>
      <dsp:txXfrm>
        <a:off x="8641672" y="33539"/>
        <a:ext cx="2111796" cy="1024039"/>
      </dsp:txXfrm>
    </dsp:sp>
    <dsp:sp modelId="{3D823563-7C00-4F46-9EDB-7B208BD42ADA}">
      <dsp:nvSpPr>
        <dsp:cNvPr id="0" name=""/>
        <dsp:cNvSpPr/>
      </dsp:nvSpPr>
      <dsp:spPr>
        <a:xfrm>
          <a:off x="8827364" y="1089437"/>
          <a:ext cx="217551" cy="815818"/>
        </a:xfrm>
        <a:custGeom>
          <a:avLst/>
          <a:gdLst/>
          <a:ahLst/>
          <a:cxnLst/>
          <a:rect l="0" t="0" r="0" b="0"/>
          <a:pathLst>
            <a:path>
              <a:moveTo>
                <a:pt x="0" y="0"/>
              </a:moveTo>
              <a:lnTo>
                <a:pt x="0" y="815818"/>
              </a:lnTo>
              <a:lnTo>
                <a:pt x="217551" y="815818"/>
              </a:lnTo>
            </a:path>
          </a:pathLst>
        </a:custGeom>
        <a:noFill/>
        <a:ln w="12700" cap="flat" cmpd="sng" algn="ctr">
          <a:solidFill>
            <a:srgbClr val="44546A">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75C9F4BD-B9F5-48F1-8E5E-8165CDE5386F}">
      <dsp:nvSpPr>
        <dsp:cNvPr id="0" name=""/>
        <dsp:cNvSpPr/>
      </dsp:nvSpPr>
      <dsp:spPr>
        <a:xfrm>
          <a:off x="9044916" y="1361377"/>
          <a:ext cx="1740411" cy="1087757"/>
        </a:xfrm>
        <a:prstGeom prst="roundRect">
          <a:avLst>
            <a:gd name="adj" fmla="val 10000"/>
          </a:avLst>
        </a:prstGeom>
        <a:solidFill>
          <a:srgbClr val="E7E6E6">
            <a:alpha val="90000"/>
            <a:hueOff val="0"/>
            <a:satOff val="0"/>
            <a:lumOff val="0"/>
            <a:alphaOff val="0"/>
          </a:srgbClr>
        </a:solidFill>
        <a:ln w="12700" cap="flat" cmpd="sng" algn="ctr">
          <a:solidFill>
            <a:srgbClr val="44546A">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Standard non-cash donation receipt</a:t>
          </a:r>
          <a:endPar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9076775" y="1393236"/>
        <a:ext cx="1676693" cy="1024039"/>
      </dsp:txXfrm>
    </dsp:sp>
    <dsp:sp modelId="{999142C3-5621-480B-AA8D-CAD5693CB29C}">
      <dsp:nvSpPr>
        <dsp:cNvPr id="0" name=""/>
        <dsp:cNvSpPr/>
      </dsp:nvSpPr>
      <dsp:spPr>
        <a:xfrm>
          <a:off x="8827364" y="1089437"/>
          <a:ext cx="217551" cy="2175514"/>
        </a:xfrm>
        <a:custGeom>
          <a:avLst/>
          <a:gdLst/>
          <a:ahLst/>
          <a:cxnLst/>
          <a:rect l="0" t="0" r="0" b="0"/>
          <a:pathLst>
            <a:path>
              <a:moveTo>
                <a:pt x="0" y="0"/>
              </a:moveTo>
              <a:lnTo>
                <a:pt x="0" y="2175514"/>
              </a:lnTo>
              <a:lnTo>
                <a:pt x="217551" y="2175514"/>
              </a:lnTo>
            </a:path>
          </a:pathLst>
        </a:custGeom>
        <a:noFill/>
        <a:ln w="12700" cap="flat" cmpd="sng" algn="ctr">
          <a:solidFill>
            <a:srgbClr val="44546A">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EF83441-9800-4694-B532-E1CA72D6524E}">
      <dsp:nvSpPr>
        <dsp:cNvPr id="0" name=""/>
        <dsp:cNvSpPr/>
      </dsp:nvSpPr>
      <dsp:spPr>
        <a:xfrm>
          <a:off x="9044916" y="2721074"/>
          <a:ext cx="1740411" cy="1087757"/>
        </a:xfrm>
        <a:prstGeom prst="roundRect">
          <a:avLst>
            <a:gd name="adj" fmla="val 10000"/>
          </a:avLst>
        </a:prstGeom>
        <a:solidFill>
          <a:srgbClr val="E7E6E6">
            <a:alpha val="90000"/>
            <a:hueOff val="0"/>
            <a:satOff val="0"/>
            <a:lumOff val="0"/>
            <a:alphaOff val="0"/>
          </a:srgbClr>
        </a:solidFill>
        <a:ln w="12700" cap="flat" cmpd="sng" algn="ctr">
          <a:solidFill>
            <a:srgbClr val="44546A">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Form 8283 signed by Org &amp; Qualified Appraiser &amp; submitted to IRS</a:t>
          </a:r>
        </a:p>
      </dsp:txBody>
      <dsp:txXfrm>
        <a:off x="9076775" y="2752933"/>
        <a:ext cx="1676693" cy="1024039"/>
      </dsp:txXfrm>
    </dsp:sp>
    <dsp:sp modelId="{A30E59FB-C0EF-4D67-8A5B-D70A338A33BC}">
      <dsp:nvSpPr>
        <dsp:cNvPr id="0" name=""/>
        <dsp:cNvSpPr/>
      </dsp:nvSpPr>
      <dsp:spPr>
        <a:xfrm>
          <a:off x="8827364" y="1089437"/>
          <a:ext cx="217551" cy="3535211"/>
        </a:xfrm>
        <a:custGeom>
          <a:avLst/>
          <a:gdLst/>
          <a:ahLst/>
          <a:cxnLst/>
          <a:rect l="0" t="0" r="0" b="0"/>
          <a:pathLst>
            <a:path>
              <a:moveTo>
                <a:pt x="0" y="0"/>
              </a:moveTo>
              <a:lnTo>
                <a:pt x="0" y="3535211"/>
              </a:lnTo>
              <a:lnTo>
                <a:pt x="217551" y="3535211"/>
              </a:lnTo>
            </a:path>
          </a:pathLst>
        </a:custGeom>
        <a:noFill/>
        <a:ln w="12700" cap="flat" cmpd="sng" algn="ctr">
          <a:solidFill>
            <a:srgbClr val="44546A">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0FBEB5C0-A19E-476B-888D-A41F46E0F554}">
      <dsp:nvSpPr>
        <dsp:cNvPr id="0" name=""/>
        <dsp:cNvSpPr/>
      </dsp:nvSpPr>
      <dsp:spPr>
        <a:xfrm>
          <a:off x="9044916" y="4080771"/>
          <a:ext cx="1740411" cy="1087757"/>
        </a:xfrm>
        <a:prstGeom prst="roundRect">
          <a:avLst>
            <a:gd name="adj" fmla="val 10000"/>
          </a:avLst>
        </a:prstGeom>
        <a:solidFill>
          <a:srgbClr val="E7E6E6">
            <a:alpha val="90000"/>
            <a:hueOff val="0"/>
            <a:satOff val="0"/>
            <a:lumOff val="0"/>
            <a:alphaOff val="0"/>
          </a:srgbClr>
        </a:solidFill>
        <a:ln w="12700" cap="flat" cmpd="sng" algn="ctr">
          <a:solidFill>
            <a:srgbClr val="44546A">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Qualified Appraisal</a:t>
          </a:r>
        </a:p>
      </dsp:txBody>
      <dsp:txXfrm>
        <a:off x="9076775" y="4112630"/>
        <a:ext cx="1676693" cy="10240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5273C-36AE-4D56-858E-B4D6C2443713}">
      <dsp:nvSpPr>
        <dsp:cNvPr id="0" name=""/>
        <dsp:cNvSpPr/>
      </dsp:nvSpPr>
      <dsp:spPr>
        <a:xfrm>
          <a:off x="5500" y="363969"/>
          <a:ext cx="3287855" cy="1315142"/>
        </a:xfrm>
        <a:prstGeom prst="chevron">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latin typeface="Arial" panose="020B0604020202020204" pitchFamily="34" charset="0"/>
              <a:ea typeface="Open Sans Extrabold" pitchFamily="2" charset="0"/>
              <a:cs typeface="Arial" panose="020B0604020202020204" pitchFamily="34" charset="0"/>
            </a:rPr>
            <a:t>Public Entities &amp; NFP Conduit Bond Obligors</a:t>
          </a:r>
          <a:endParaRPr lang="en-US" sz="1300" kern="1200" baseline="30000" dirty="0">
            <a:solidFill>
              <a:schemeClr val="tx1"/>
            </a:solidFill>
            <a:latin typeface="Arial" panose="020B0604020202020204" pitchFamily="34" charset="0"/>
            <a:ea typeface="Open Sans" pitchFamily="2" charset="0"/>
            <a:cs typeface="Arial" panose="020B0604020202020204" pitchFamily="34" charset="0"/>
          </a:endParaRPr>
        </a:p>
        <a:p>
          <a:pPr marL="0" lvl="0" indent="0" algn="ctr" defTabSz="577850">
            <a:lnSpc>
              <a:spcPct val="90000"/>
            </a:lnSpc>
            <a:spcBef>
              <a:spcPct val="0"/>
            </a:spcBef>
            <a:spcAft>
              <a:spcPct val="35000"/>
            </a:spcAft>
            <a:buNone/>
          </a:pPr>
          <a:r>
            <a:rPr lang="en-US" sz="1300" kern="1200" dirty="0">
              <a:solidFill>
                <a:schemeClr val="tx1"/>
              </a:solidFill>
              <a:latin typeface="Arial" panose="020B0604020202020204" pitchFamily="34" charset="0"/>
              <a:ea typeface="Open Sans" pitchFamily="2" charset="0"/>
              <a:cs typeface="Arial" panose="020B0604020202020204" pitchFamily="34" charset="0"/>
            </a:rPr>
            <a:t>Annual &amp; interim reporting periods beginning after December 15, 2018</a:t>
          </a:r>
        </a:p>
      </dsp:txBody>
      <dsp:txXfrm>
        <a:off x="663071" y="363969"/>
        <a:ext cx="1972713" cy="1315142"/>
      </dsp:txXfrm>
    </dsp:sp>
    <dsp:sp modelId="{016EA8EC-4917-4974-88B4-00A480B66BB5}">
      <dsp:nvSpPr>
        <dsp:cNvPr id="0" name=""/>
        <dsp:cNvSpPr/>
      </dsp:nvSpPr>
      <dsp:spPr>
        <a:xfrm>
          <a:off x="2964569" y="363969"/>
          <a:ext cx="3287855" cy="1315142"/>
        </a:xfrm>
        <a:prstGeom prst="chevron">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latin typeface="Arial" panose="020B0604020202020204" pitchFamily="34" charset="0"/>
              <a:ea typeface="Open Sans Extrabold" pitchFamily="2" charset="0"/>
              <a:cs typeface="Arial" panose="020B0604020202020204" pitchFamily="34" charset="0"/>
            </a:rPr>
            <a:t>All Other</a:t>
          </a:r>
        </a:p>
        <a:p>
          <a:pPr marL="0" lvl="0" indent="0" algn="ctr" defTabSz="577850">
            <a:lnSpc>
              <a:spcPct val="90000"/>
            </a:lnSpc>
            <a:spcBef>
              <a:spcPct val="0"/>
            </a:spcBef>
            <a:spcAft>
              <a:spcPct val="35000"/>
            </a:spcAft>
            <a:buNone/>
          </a:pPr>
          <a:r>
            <a:rPr lang="en-US" sz="1300" kern="1200" dirty="0">
              <a:solidFill>
                <a:schemeClr val="tx1"/>
              </a:solidFill>
              <a:latin typeface="Arial" panose="020B0604020202020204" pitchFamily="34" charset="0"/>
              <a:ea typeface="Open Sans" pitchFamily="2" charset="0"/>
              <a:cs typeface="Arial" panose="020B0604020202020204" pitchFamily="34" charset="0"/>
            </a:rPr>
            <a:t>Annual reporting periods beginning after </a:t>
          </a:r>
          <a:br>
            <a:rPr lang="en-US" sz="1300" kern="1200" dirty="0">
              <a:solidFill>
                <a:schemeClr val="tx1"/>
              </a:solidFill>
              <a:latin typeface="Arial" panose="020B0604020202020204" pitchFamily="34" charset="0"/>
              <a:ea typeface="Open Sans" pitchFamily="2" charset="0"/>
              <a:cs typeface="Arial" panose="020B0604020202020204" pitchFamily="34" charset="0"/>
            </a:rPr>
          </a:br>
          <a:r>
            <a:rPr lang="en-US" sz="1300" kern="1200" dirty="0">
              <a:solidFill>
                <a:schemeClr val="tx1"/>
              </a:solidFill>
              <a:latin typeface="Arial" panose="020B0604020202020204" pitchFamily="34" charset="0"/>
              <a:ea typeface="Open Sans" pitchFamily="2" charset="0"/>
              <a:cs typeface="Arial" panose="020B0604020202020204" pitchFamily="34" charset="0"/>
            </a:rPr>
            <a:t>December 15, 2020</a:t>
          </a:r>
        </a:p>
      </dsp:txBody>
      <dsp:txXfrm>
        <a:off x="3622140" y="363969"/>
        <a:ext cx="1972713" cy="13151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5273C-36AE-4D56-858E-B4D6C2443713}">
      <dsp:nvSpPr>
        <dsp:cNvPr id="0" name=""/>
        <dsp:cNvSpPr/>
      </dsp:nvSpPr>
      <dsp:spPr>
        <a:xfrm>
          <a:off x="5500" y="333984"/>
          <a:ext cx="3287855" cy="1315142"/>
        </a:xfrm>
        <a:prstGeom prst="chevron">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latin typeface="Arial" panose="020B0604020202020204" pitchFamily="34" charset="0"/>
              <a:ea typeface="Open Sans Extrabold" pitchFamily="2" charset="0"/>
              <a:cs typeface="Arial" panose="020B0604020202020204" pitchFamily="34" charset="0"/>
            </a:rPr>
            <a:t>Public NFPs &amp; NFP Conduit Bond Obligors</a:t>
          </a:r>
          <a:endParaRPr lang="en-US" sz="1300" kern="1200" baseline="30000" dirty="0">
            <a:solidFill>
              <a:schemeClr val="tx1"/>
            </a:solidFill>
            <a:latin typeface="Arial" panose="020B0604020202020204" pitchFamily="34" charset="0"/>
            <a:ea typeface="Open Sans" pitchFamily="2" charset="0"/>
            <a:cs typeface="Arial" panose="020B0604020202020204" pitchFamily="34" charset="0"/>
          </a:endParaRPr>
        </a:p>
        <a:p>
          <a:pPr marL="0" lvl="0" indent="0" algn="ctr" defTabSz="577850">
            <a:lnSpc>
              <a:spcPct val="90000"/>
            </a:lnSpc>
            <a:spcBef>
              <a:spcPct val="0"/>
            </a:spcBef>
            <a:spcAft>
              <a:spcPct val="35000"/>
            </a:spcAft>
            <a:buNone/>
          </a:pPr>
          <a:r>
            <a:rPr lang="en-US" sz="1300" kern="1200" dirty="0">
              <a:solidFill>
                <a:schemeClr val="tx1"/>
              </a:solidFill>
              <a:latin typeface="Arial" panose="020B0604020202020204" pitchFamily="34" charset="0"/>
              <a:ea typeface="Open Sans" pitchFamily="2" charset="0"/>
              <a:cs typeface="Arial" panose="020B0604020202020204" pitchFamily="34" charset="0"/>
            </a:rPr>
            <a:t>Annual &amp; interim reporting periods beginning after December 15, 2019</a:t>
          </a:r>
        </a:p>
      </dsp:txBody>
      <dsp:txXfrm>
        <a:off x="663071" y="333984"/>
        <a:ext cx="1972713" cy="1315142"/>
      </dsp:txXfrm>
    </dsp:sp>
    <dsp:sp modelId="{016EA8EC-4917-4974-88B4-00A480B66BB5}">
      <dsp:nvSpPr>
        <dsp:cNvPr id="0" name=""/>
        <dsp:cNvSpPr/>
      </dsp:nvSpPr>
      <dsp:spPr>
        <a:xfrm>
          <a:off x="2964569" y="333984"/>
          <a:ext cx="3287855" cy="1315142"/>
        </a:xfrm>
        <a:prstGeom prst="chevron">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latin typeface="Arial" panose="020B0604020202020204" pitchFamily="34" charset="0"/>
              <a:ea typeface="Open Sans Extrabold" pitchFamily="2" charset="0"/>
              <a:cs typeface="Arial" panose="020B0604020202020204" pitchFamily="34" charset="0"/>
            </a:rPr>
            <a:t>Private Companies &amp; NFPs</a:t>
          </a:r>
        </a:p>
        <a:p>
          <a:pPr marL="0" lvl="0" indent="0" algn="ctr" defTabSz="577850">
            <a:lnSpc>
              <a:spcPct val="90000"/>
            </a:lnSpc>
            <a:spcBef>
              <a:spcPct val="0"/>
            </a:spcBef>
            <a:spcAft>
              <a:spcPct val="35000"/>
            </a:spcAft>
            <a:buNone/>
          </a:pPr>
          <a:r>
            <a:rPr lang="en-US" sz="1300" b="1" kern="1200" dirty="0">
              <a:solidFill>
                <a:schemeClr val="tx1"/>
              </a:solidFill>
              <a:latin typeface="Arial" panose="020B0604020202020204" pitchFamily="34" charset="0"/>
              <a:ea typeface="Open Sans Extrabold" pitchFamily="2" charset="0"/>
              <a:cs typeface="Arial" panose="020B0604020202020204" pitchFamily="34" charset="0"/>
            </a:rPr>
            <a:t>Annual reporting periods beginning after </a:t>
          </a:r>
          <a:br>
            <a:rPr lang="en-US" sz="1300" b="1" kern="1200" dirty="0">
              <a:solidFill>
                <a:schemeClr val="tx1"/>
              </a:solidFill>
              <a:latin typeface="Arial" panose="020B0604020202020204" pitchFamily="34" charset="0"/>
              <a:ea typeface="Open Sans Extrabold" pitchFamily="2" charset="0"/>
              <a:cs typeface="Arial" panose="020B0604020202020204" pitchFamily="34" charset="0"/>
            </a:rPr>
          </a:br>
          <a:r>
            <a:rPr lang="en-US" sz="1300" b="1" kern="1200" dirty="0">
              <a:solidFill>
                <a:schemeClr val="tx1"/>
              </a:solidFill>
              <a:latin typeface="Arial" panose="020B0604020202020204" pitchFamily="34" charset="0"/>
              <a:ea typeface="Open Sans Extrabold" pitchFamily="2" charset="0"/>
              <a:cs typeface="Arial" panose="020B0604020202020204" pitchFamily="34" charset="0"/>
            </a:rPr>
            <a:t>December 15, 2021</a:t>
          </a:r>
        </a:p>
      </dsp:txBody>
      <dsp:txXfrm>
        <a:off x="3622140" y="333984"/>
        <a:ext cx="1972713" cy="131514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2C16F0-2C72-4455-AFC5-11D5356272A9}" type="datetimeFigureOut">
              <a:rPr lang="en-US" smtClean="0"/>
              <a:t>5/23/2023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830F9E-F2FB-4266-8AFE-DDBF7D194BD1}" type="slidenum">
              <a:rPr lang="en-US" smtClean="0"/>
              <a:t>‹#›</a:t>
            </a:fld>
            <a:endParaRPr lang="en-US"/>
          </a:p>
        </p:txBody>
      </p:sp>
    </p:spTree>
    <p:extLst>
      <p:ext uri="{BB962C8B-B14F-4D97-AF65-F5344CB8AC3E}">
        <p14:creationId xmlns:p14="http://schemas.microsoft.com/office/powerpoint/2010/main" val="2571959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cs typeface="Calibri"/>
              </a:rPr>
              <a:t>Three ways to accept crypto for NFPs</a:t>
            </a:r>
            <a:endParaRPr lang="en-US"/>
          </a:p>
          <a:p>
            <a:pPr lvl="1" indent="-228600">
              <a:buAutoNum type="arabicPeriod"/>
            </a:pPr>
            <a:r>
              <a:rPr lang="en-US">
                <a:cs typeface="Calibri"/>
              </a:rPr>
              <a:t>Services like Every.org are intermediate 501c3s and will allow the NFP to accept crypto/convert/receive cash without ever having to custody it. This is also cost effective because Every.org is a nonprofit and does not charge fees. (Every.org uses Coinbase as its custodian). They also handle donor reporting. </a:t>
            </a:r>
          </a:p>
          <a:p>
            <a:pPr lvl="1" indent="-228600">
              <a:buAutoNum type="arabicPeriod"/>
            </a:pPr>
            <a:r>
              <a:rPr lang="en-US">
                <a:cs typeface="Calibri"/>
              </a:rPr>
              <a:t>Services like </a:t>
            </a:r>
            <a:r>
              <a:rPr lang="en-US" err="1">
                <a:cs typeface="Calibri"/>
              </a:rPr>
              <a:t>GivingBlock</a:t>
            </a:r>
            <a:r>
              <a:rPr lang="en-US">
                <a:cs typeface="Calibri"/>
              </a:rPr>
              <a:t> and </a:t>
            </a:r>
            <a:r>
              <a:rPr lang="en-US" err="1">
                <a:cs typeface="Calibri"/>
              </a:rPr>
              <a:t>Engiven</a:t>
            </a:r>
            <a:r>
              <a:rPr lang="en-US">
                <a:cs typeface="Calibri"/>
              </a:rPr>
              <a:t> will allow NFPs to accept crypto and either convert or hold. They are geared toward NFPs so they handle tax reporting as well. </a:t>
            </a:r>
            <a:endParaRPr lang="en-US"/>
          </a:p>
          <a:p>
            <a:pPr lvl="1" indent="-228600">
              <a:buAutoNum type="arabicPeriod"/>
            </a:pPr>
            <a:r>
              <a:rPr lang="en-US">
                <a:cs typeface="Calibri"/>
              </a:rPr>
              <a:t>Crypto exchanges are cost effective; however require more active work on the part of the NFP in terms of reporting, managing the liquidation of assets, etc. </a:t>
            </a:r>
            <a:endParaRPr lang="en-US"/>
          </a:p>
          <a:p>
            <a:pPr marL="228600" indent="-228600">
              <a:buAutoNum type="arabicPeriod"/>
            </a:pPr>
            <a:r>
              <a:rPr lang="en-US"/>
              <a:t>Point out that Coinbase and others have institutional accounts and has Soc 1 Type 2 and Soc 2 Type 2 reports</a:t>
            </a:r>
            <a:endParaRPr lang="en-US">
              <a:cs typeface="Calibri"/>
            </a:endParaRPr>
          </a:p>
          <a:p>
            <a:pPr marL="228600" indent="-228600">
              <a:buAutoNum type="arabicPeriod"/>
            </a:pPr>
            <a:r>
              <a:rPr lang="en-US">
                <a:cs typeface="Calibri"/>
              </a:rPr>
              <a:t>Also point out that if you transact in NY, you'll need a service that has a NY DFS </a:t>
            </a:r>
            <a:r>
              <a:rPr lang="en-US" err="1">
                <a:cs typeface="Calibri"/>
              </a:rPr>
              <a:t>Bitlicense</a:t>
            </a:r>
            <a:r>
              <a:rPr lang="en-US">
                <a:cs typeface="Calibri"/>
              </a:rPr>
              <a:t>. </a:t>
            </a:r>
          </a:p>
          <a:p>
            <a:pPr marL="228600" indent="-228600">
              <a:buAutoNum type="arabicPeriod"/>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CCB1A7-1EDA-45BD-B636-6D59ECF5EF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638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533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147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93345"/>
                </a:solidFill>
                <a:effectLst/>
                <a:latin typeface="acumin-pro"/>
              </a:rPr>
              <a:t>The purpose of the ASU 2020-07 is to clarify the presentation and disclosure of contributed nonfinancial assets with an intention to provide the reader of the financial statements a clearer understanding of what type of nonfinancial assets were received and how they are used and recognized by the NFP.</a:t>
            </a:r>
          </a:p>
          <a:p>
            <a:endParaRPr lang="en-US" b="0" i="0" dirty="0">
              <a:solidFill>
                <a:srgbClr val="293345"/>
              </a:solidFill>
              <a:effectLst/>
              <a:latin typeface="acumin-pro"/>
            </a:endParaRPr>
          </a:p>
          <a:p>
            <a:r>
              <a:rPr lang="en-US" dirty="0"/>
              <a:t>Present contributed nonfinancial assets as a separate line item in the statement of activities, apart from contributions of cash and other financial assets. </a:t>
            </a:r>
          </a:p>
          <a:p>
            <a:endParaRPr lang="en-US" dirty="0"/>
          </a:p>
          <a:p>
            <a:r>
              <a:rPr lang="en-US" dirty="0"/>
              <a:t>2. Disclose: a. A disaggregation of the amount of contributed nonfinancial assets recognized within the statement of activities by category that depicts the type of contributed nonfinancial assets. b. For each category of contributed nonfinancial assets recognized (as identified in (a)): </a:t>
            </a:r>
            <a:r>
              <a:rPr lang="en-US" dirty="0" err="1"/>
              <a:t>i</a:t>
            </a:r>
            <a:r>
              <a:rPr lang="en-US" dirty="0"/>
              <a:t>. Qualitative information about whether the contributed nonfinancial assets were either monetized or utilized during the reporting period. If utilized, an NFP will disclose a description </a:t>
            </a:r>
          </a:p>
          <a:p>
            <a:r>
              <a:rPr lang="en-US" dirty="0"/>
              <a:t>of the programs or other activities in which those assets were used. ii. The NFP’s policy (if any) about monetizing rather than utilizing contributed nonfinancial assets. iii. A description of any donor-imposed restrictions associated with the contributed nonfinancial assets. iv. A description of the valuation techniques and inputs used to arrive at a fair value measure, in accordance with the requirements in Topic 820, Fair Value Measurement, at initial recognition. v. The principal market (or most advantageous market) used to arrive at a fair value measure if it is a market in which the recipient NFP is prohibited by a donor-imposed restriction from selling or using the contributed nonfinancial assets.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424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638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44444"/>
                </a:solidFill>
                <a:effectLst/>
                <a:latin typeface="Arial" panose="020B0604020202020204" pitchFamily="34" charset="0"/>
              </a:rPr>
              <a:t>FASB ASC Topic 326, </a:t>
            </a:r>
            <a:r>
              <a:rPr lang="en-US" b="0" i="1" dirty="0">
                <a:solidFill>
                  <a:srgbClr val="444444"/>
                </a:solidFill>
                <a:effectLst/>
                <a:latin typeface="Arial" panose="020B0604020202020204" pitchFamily="34" charset="0"/>
              </a:rPr>
              <a:t>Financial Instrument — Credit Losses</a:t>
            </a:r>
            <a:r>
              <a:rPr lang="en-US" b="0" i="0" dirty="0">
                <a:solidFill>
                  <a:srgbClr val="444444"/>
                </a:solidFill>
                <a:effectLst/>
                <a:latin typeface="Arial" panose="020B0604020202020204" pitchFamily="34" charset="0"/>
              </a:rPr>
              <a:t>,</a:t>
            </a:r>
          </a:p>
          <a:p>
            <a:r>
              <a:rPr lang="en-US" b="0" i="0" dirty="0">
                <a:solidFill>
                  <a:srgbClr val="212427"/>
                </a:solidFill>
                <a:effectLst/>
                <a:latin typeface="Helvetica Neue"/>
              </a:rPr>
              <a:t>ASU 2016-13, </a:t>
            </a:r>
            <a:r>
              <a:rPr lang="en-US" b="0" i="1" dirty="0">
                <a:solidFill>
                  <a:srgbClr val="212427"/>
                </a:solidFill>
                <a:effectLst/>
                <a:latin typeface="Helvetica Neue"/>
              </a:rPr>
              <a:t>Measurement of Credit Losses on Financial Instruments</a:t>
            </a:r>
            <a:endParaRPr lang="en-US" b="0" i="0" dirty="0">
              <a:solidFill>
                <a:srgbClr val="444444"/>
              </a:solidFill>
              <a:effectLst/>
              <a:latin typeface="Arial" panose="020B0604020202020204" pitchFamily="34" charset="0"/>
            </a:endParaRPr>
          </a:p>
          <a:p>
            <a:endParaRPr lang="en-US" b="0" i="0" dirty="0">
              <a:solidFill>
                <a:srgbClr val="444444"/>
              </a:solidFill>
              <a:effectLst/>
              <a:latin typeface="Arial" panose="020B0604020202020204" pitchFamily="34" charset="0"/>
            </a:endParaRPr>
          </a:p>
          <a:p>
            <a:r>
              <a:rPr lang="en-US" b="0" i="0" dirty="0">
                <a:solidFill>
                  <a:srgbClr val="444444"/>
                </a:solidFill>
                <a:effectLst/>
                <a:latin typeface="Arial" panose="020B0604020202020204" pitchFamily="34" charset="0"/>
              </a:rPr>
              <a:t>Mainly a financial services standard but student receivables and loans are in scope.</a:t>
            </a:r>
          </a:p>
          <a:p>
            <a:endParaRPr lang="en-US" b="0" i="0" dirty="0">
              <a:solidFill>
                <a:srgbClr val="444444"/>
              </a:solidFill>
              <a:effectLst/>
              <a:latin typeface="Arial" panose="020B0604020202020204" pitchFamily="34" charset="0"/>
            </a:endParaRPr>
          </a:p>
          <a:p>
            <a:r>
              <a:rPr lang="en-US" b="0" i="0" dirty="0">
                <a:solidFill>
                  <a:srgbClr val="212427"/>
                </a:solidFill>
                <a:effectLst/>
                <a:latin typeface="Helvetica Neue"/>
              </a:rPr>
              <a:t>ASU 2016-13 introduced the “current expected credit losses” (CECL) model, which requires organizations to estimate credit losses immediately upon exposure. The guidance applies to financial assets measured at amortized cost including financing receivables (loans) and trade receivables also includes held to maturity debt securities. Most independent institutions already reflect an estimate of credit losses in their allowances for doubtful accounts at the time loans and receivables are recorded. As a result, 2016-13 is not expected to have a significant impact on financial position.</a:t>
            </a:r>
          </a:p>
          <a:p>
            <a:endParaRPr lang="en-US" b="0" i="0" dirty="0">
              <a:solidFill>
                <a:srgbClr val="212427"/>
              </a:solidFill>
              <a:effectLst/>
              <a:latin typeface="Helvetica Neue"/>
            </a:endParaRPr>
          </a:p>
          <a:p>
            <a:r>
              <a:rPr lang="en-US" b="0" i="0" dirty="0">
                <a:solidFill>
                  <a:srgbClr val="000000"/>
                </a:solidFill>
                <a:effectLst/>
                <a:latin typeface="Open Sans" panose="020B0606030504020204" pitchFamily="34" charset="0"/>
              </a:rPr>
              <a:t>The current expected credit loss (CECL) model under Accounting Standards Update (ASU) 2016-13 aims to simplify US GAAP and provide for more timely recognition of credit losses. The ASU adds to US GAAP an impairment model known as the current expected credit loss (CECL) model, which is based on expected losses rather than incurred losses. </a:t>
            </a:r>
          </a:p>
          <a:p>
            <a:endParaRPr lang="en-US" b="0" i="0" dirty="0">
              <a:solidFill>
                <a:srgbClr val="000000"/>
              </a:solidFill>
              <a:effectLst/>
              <a:latin typeface="Open Sans" panose="020B0606030504020204" pitchFamily="34" charset="0"/>
            </a:endParaRPr>
          </a:p>
          <a:p>
            <a:r>
              <a:rPr lang="en-US" b="0" i="0" dirty="0">
                <a:solidFill>
                  <a:srgbClr val="212529"/>
                </a:solidFill>
                <a:effectLst/>
                <a:latin typeface="ITC FRANKLIN GOTHIC STD BOOK"/>
              </a:rPr>
              <a:t>Current GAAP requires an “incurred loss” methodology for recognizing credit losses that delays recognition until it is probable a loss has been incurred. This model has been criticized for restricting an organization’s ability to record credit losses that are expected, but do not yet meet the “probable” threshold.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52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to clarify presentation and disclosure of contributed nonfinancial assets and to provider reader a clearer understanding of what type of nonfinancial assets were received, how they are used and recognized</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744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330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90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Crypto – </a:t>
            </a:r>
            <a:r>
              <a:rPr lang="en-US" b="0" i="0" dirty="0">
                <a:solidFill>
                  <a:srgbClr val="040C28"/>
                </a:solidFill>
                <a:effectLst/>
                <a:latin typeface="Google Sans"/>
              </a:rPr>
              <a:t>There is no specific US GAAP on crypto assets</a:t>
            </a:r>
            <a:r>
              <a:rPr lang="en-US" b="0" i="0" dirty="0">
                <a:solidFill>
                  <a:srgbClr val="202124"/>
                </a:solidFill>
                <a:effectLst/>
                <a:latin typeface="Google Sans"/>
              </a:rPr>
              <a:t>. Most crypto assets meet the definition of, and are therefore accounted for as, intangible assets, held at cost and evaluated for impairment.</a:t>
            </a:r>
          </a:p>
          <a:p>
            <a:endParaRPr lang="en-US" b="0" i="0" dirty="0">
              <a:solidFill>
                <a:srgbClr val="202124"/>
              </a:solidFill>
              <a:effectLst/>
              <a:latin typeface="Google Sans"/>
            </a:endParaRPr>
          </a:p>
          <a:p>
            <a:pPr algn="l"/>
            <a:r>
              <a:rPr lang="en-US" b="0" i="0" dirty="0">
                <a:solidFill>
                  <a:srgbClr val="212529"/>
                </a:solidFill>
                <a:effectLst/>
                <a:latin typeface="ITC Franklin Gothic Std"/>
              </a:rPr>
              <a:t>Software Costs – last update 1/26/2023</a:t>
            </a:r>
          </a:p>
          <a:p>
            <a:pPr algn="l"/>
            <a:r>
              <a:rPr lang="en-US" b="0" i="0" dirty="0">
                <a:solidFill>
                  <a:srgbClr val="212529"/>
                </a:solidFill>
                <a:effectLst/>
                <a:latin typeface="ITC Franklin Gothic Std"/>
              </a:rPr>
              <a:t>https://www.fasb.org/Page/ProjectPage?metadata=fasb-Accounting-for-and-Disclosure-of-Software-Costs</a:t>
            </a:r>
          </a:p>
          <a:p>
            <a:pPr algn="l"/>
            <a:r>
              <a:rPr lang="en-US" b="0" i="0" dirty="0">
                <a:solidFill>
                  <a:srgbClr val="212529"/>
                </a:solidFill>
                <a:effectLst/>
                <a:latin typeface="ITC Franklin Gothic Std"/>
              </a:rPr>
              <a:t>Objective:</a:t>
            </a:r>
          </a:p>
          <a:p>
            <a:r>
              <a:rPr lang="en-US" b="0" i="0" dirty="0">
                <a:solidFill>
                  <a:srgbClr val="212529"/>
                </a:solidFill>
                <a:effectLst/>
                <a:latin typeface="ITC FRANKLIN GOTHIC STD BOOK"/>
              </a:rPr>
              <a:t>The objectives of this project are to (1) modernize the accounting for software costs and (2) enhance the transparency about an entity’s software costs.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472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93ABB-00C2-4470-ADEF-4069A0BCA0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438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022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see a lot but there is so much more I do not see!  Be sure you are concerned and engaged at all times, not just when someone is looking. </a:t>
            </a:r>
          </a:p>
          <a:p>
            <a:endParaRPr lang="en-US" dirty="0"/>
          </a:p>
          <a:p>
            <a:r>
              <a:rPr lang="en-US" dirty="0"/>
              <a:t>Economy is turning down / recession – don’t cut budgets in Cyber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93ABB-00C2-4470-ADEF-4069A0BCA0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465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FBI’s – Internet Crime Compliant Center 2021 Report – $2.4B lost to BEC</a:t>
            </a:r>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6E6C39A9-B548-4D68-8077-7D7824CD581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649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7729">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6C39A9-B548-4D68-8077-7D7824CD581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83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https://www.ic3.gov/Media/PDF/AnnualReport/2021_IC3Report.pdf</a:t>
            </a:r>
          </a:p>
        </p:txBody>
      </p:sp>
    </p:spTree>
    <p:extLst>
      <p:ext uri="{BB962C8B-B14F-4D97-AF65-F5344CB8AC3E}">
        <p14:creationId xmlns:p14="http://schemas.microsoft.com/office/powerpoint/2010/main" val="3481463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BEC/EAC is a sophisticated scam targeting both businesses and individuals performing transfers of funds. The scam is frequently carried out when a subject compromises legitimate business email accounts through social engineering or computer intrusion techniques to conduct unauthorized transfers of funds. The scheme has evolved from simple hacking or spoofing of business and personal email accounts and a request to send wire payments to fraudulent bank accounts. These schemes historically involved compromised vendor emails, requests for W-2 information, targeting of the real estate sector, and fraudulent requests for large amounts of gift cards. Now, fraudsters are using virtual meeting platforms to hack emails and spoof business leaders’ credentials to initiate the fraudulent wire transfers. These fraudulent wire transfers are often immediately transferred to cryptocurrency wallets and quickly dispersed, making recovery efforts more difficult.</a:t>
            </a:r>
          </a:p>
          <a:p>
            <a:endParaRPr lang="en-US" dirty="0"/>
          </a:p>
          <a:p>
            <a:r>
              <a:rPr lang="en-US" dirty="0"/>
              <a:t>They do so by compromising an employer or financial director’s email, such as a CEO or CFO, which would then be used to request employees to participate in virtual meeting platforms. In those meetings, the fraudster would insert a still picture of the CEO with no audio, or a “deep fake” audio through which fraudsters, acting as business executives, would then claim their audio/video was not working properly. The fraudsters would then use the virtual meeting platforms to directly instruct employees to initiate wire transfers or use the executives’ compromised email to provide wiring instructions.</a:t>
            </a:r>
          </a:p>
        </p:txBody>
      </p:sp>
    </p:spTree>
    <p:extLst>
      <p:ext uri="{BB962C8B-B14F-4D97-AF65-F5344CB8AC3E}">
        <p14:creationId xmlns:p14="http://schemas.microsoft.com/office/powerpoint/2010/main" val="1046075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6C39A9-B548-4D68-8077-7D7824CD58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792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FCE49-5A04-4457-8E68-77E107A9CF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439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Discord are scams and phishing attacks. Scammers often create fake profiles and try to friend people to steal their personal information. They may also create fake gaming servers to trick people into joining and stealing their information.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FCE49-5A04-4457-8E68-77E107A9CF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447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6C39A9-B548-4D68-8077-7D7824CD58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7835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higher the role level given, the greater the risk if there are insufficient preventive and detective controls to guard against the consequences of system errors and failures.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5852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445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Schools - Vice Society stole roughly 500 gigabytes of data and posted about 250,000 files on the dark web, some containing Social Security numbers, contracts, W-9 tax forms, invoices and passports, according to data observed by threat researchers at Check Point.</a:t>
            </a:r>
          </a:p>
          <a:p>
            <a:endParaRPr lang="en-US" dirty="0"/>
          </a:p>
          <a:p>
            <a:r>
              <a:rPr lang="en-US" dirty="0"/>
              <a:t>U.S Marshall Service hit by ransomware as well. Down 10 weeks.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FFCE49-5A04-4457-8E68-77E107A9CF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439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93ABB-00C2-4470-ADEF-4069A0BCA0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55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36A0F-2151-4AAB-9EB9-0F717633D3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061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17550"/>
            <a:ext cx="6376987" cy="3586163"/>
          </a:xfrm>
        </p:spPr>
      </p:sp>
      <p:sp>
        <p:nvSpPr>
          <p:cNvPr id="3" name="Notes Placeholder 2"/>
          <p:cNvSpPr>
            <a:spLocks noGrp="1"/>
          </p:cNvSpPr>
          <p:nvPr>
            <p:ph type="body" idx="1"/>
          </p:nvPr>
        </p:nvSpPr>
        <p:spPr/>
        <p:txBody>
          <a:bodyPr/>
          <a:lstStyle/>
          <a:p>
            <a:pPr marL="239454" indent="-239454">
              <a:buAutoNum type="arabicPeriod"/>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223B7-9C75-4B39-8641-B9DE240DF5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294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17550"/>
            <a:ext cx="6376987" cy="3586163"/>
          </a:xfrm>
        </p:spPr>
      </p:sp>
      <p:sp>
        <p:nvSpPr>
          <p:cNvPr id="3" name="Notes Placeholder 2"/>
          <p:cNvSpPr>
            <a:spLocks noGrp="1"/>
          </p:cNvSpPr>
          <p:nvPr>
            <p:ph type="body" idx="1"/>
          </p:nvPr>
        </p:nvSpPr>
        <p:spPr/>
        <p:txBody>
          <a:bodyPr/>
          <a:lstStyle/>
          <a:p>
            <a:pPr marL="239454" indent="-239454">
              <a:buAutoNum type="arabicPeriod"/>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223B7-9C75-4B39-8641-B9DE240DF5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971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17550"/>
            <a:ext cx="6376987" cy="3586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223B7-9C75-4B39-8641-B9DE240DF5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873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  Validate!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6C39A9-B548-4D68-8077-7D7824CD58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6239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action.  You may be the only one who does.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A93ABB-00C2-4470-ADEF-4069A0BCA0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4652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6C39A9-B548-4D68-8077-7D7824CD58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311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Tondee  and Rene  (2.5 min)</a:t>
            </a:r>
          </a:p>
          <a:p>
            <a:endParaRPr lang="en-US" dirty="0"/>
          </a:p>
          <a:p>
            <a:r>
              <a:rPr lang="en-US" dirty="0"/>
              <a:t>Introductions – who we are and why innovation matters to us..</a:t>
            </a:r>
          </a:p>
          <a:p>
            <a:endParaRPr lang="en-US" dirty="0"/>
          </a:p>
          <a:p>
            <a:r>
              <a:rPr lang="en-US" dirty="0"/>
              <a:t>My story about my interaction with Holly Buckendahl… how change happens.  Not by staying in the box!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603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783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Rene (45 sec)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8511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Tondee (5 min)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0537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Tondee</a:t>
            </a:r>
          </a:p>
          <a:p>
            <a:endParaRPr lang="en-US" dirty="0"/>
          </a:p>
          <a:p>
            <a:r>
              <a:rPr lang="en-US" dirty="0"/>
              <a:t>Have someone count how many different ducks we have and how many are the same?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adult brain puts parameters that can sometime limit creativity</a:t>
            </a:r>
          </a:p>
          <a:p>
            <a:endParaRPr lang="en-US" dirty="0"/>
          </a:p>
          <a:p>
            <a:r>
              <a:rPr lang="en-US" dirty="0"/>
              <a:t>Shows us how many different ways there are to solve the same problem</a:t>
            </a:r>
          </a:p>
          <a:p>
            <a:endParaRPr lang="en-US" dirty="0"/>
          </a:p>
          <a:p>
            <a:r>
              <a:rPr lang="en-US" dirty="0"/>
              <a:t>Play is an excellent lead-in to innovation (discussions and activities)</a:t>
            </a:r>
          </a:p>
          <a:p>
            <a:pPr marL="171450" indent="-171450">
              <a:buFontTx/>
              <a:buChar char="-"/>
            </a:pPr>
            <a:r>
              <a:rPr lang="en-US" dirty="0"/>
              <a:t>Helps unleash creative thinking that can accelerate innovation</a:t>
            </a:r>
          </a:p>
          <a:p>
            <a:pPr marL="171450" indent="-171450">
              <a:buFontTx/>
              <a:buChar char="-"/>
            </a:pPr>
            <a:r>
              <a:rPr lang="en-US" dirty="0"/>
              <a:t>It gets the brains primed and juiced – so now they are ready for 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4068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Rene (30 sec) We are going to challenge you to think irrationally – crazy talk for a bunch of accountant types I know.  Irrational thought is the beginning of free thinking.  Free thinking is what starts to develop truly innovative ideas.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7707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Rene (1.25 min)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2770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Rene (2 min)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6769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Rene (2 min) I always start at the end. And always felt bad in doing so like I was cheating.  Can build on this with #21.  If we want to get truly uncomfortable with a room of rule followers - what if we look at another angle and tore down the barriers instead of just finding the path of least resistance.  Not load bearing ones of course!  Just see and think differently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2792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Rene (1.25 min) </a:t>
            </a:r>
          </a:p>
          <a:p>
            <a:endParaRPr lang="en-US" dirty="0"/>
          </a:p>
          <a:p>
            <a:r>
              <a:rPr lang="en-US" dirty="0"/>
              <a:t>Channel your inner child – will help you arrive at THE problem to solve, not A problem to solve.  Solving at the right level ensures you aren’t just elevating a new problem.  This helps you identify the root cause of an issue.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9353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a:t>
            </a:r>
          </a:p>
          <a:p>
            <a:endParaRPr lang="en-US" dirty="0"/>
          </a:p>
          <a:p>
            <a:r>
              <a:rPr lang="en-US" dirty="0"/>
              <a:t>Channel your inner child – will help you arrive at THE problem to solve, not A problem to solve.  Solving at the right level ensures you aren’t just elevating a new problem.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06840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Tondee (2 min to talk about, 3 min for exercise)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773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2984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Tondee (2 min to talk about, 3 min for exercise)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Table Exercise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With your table, list as many ideas as possible for the worst possible shopping cart – 60 seconds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Transform these ideas to the positive – 60-90 seconds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Don’t just do this translation idea by idea, but see if you can combine many negative ideas to generate a single positive solution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Have people share after each breakout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90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2422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848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803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066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266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998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eg"/><Relationship Id="rId1" Type="http://schemas.openxmlformats.org/officeDocument/2006/relationships/slideMaster" Target="../slideMasters/slideMaster3.xml"/><Relationship Id="rId4" Type="http://schemas.openxmlformats.org/officeDocument/2006/relationships/image" Target="../media/image4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jpeg"/><Relationship Id="rId1" Type="http://schemas.openxmlformats.org/officeDocument/2006/relationships/slideMaster" Target="../slideMasters/slideMaster4.xml"/><Relationship Id="rId4" Type="http://schemas.openxmlformats.org/officeDocument/2006/relationships/image" Target="../media/image4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03053-523D-492F-8F77-A1395FEE8F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AFDCB6-87F4-44CF-95E1-1C7112BD97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ED9683-08FF-46B2-8A41-537550636D75}"/>
              </a:ext>
            </a:extLst>
          </p:cNvPr>
          <p:cNvSpPr>
            <a:spLocks noGrp="1"/>
          </p:cNvSpPr>
          <p:nvPr>
            <p:ph type="dt" sz="half" idx="10"/>
          </p:nvPr>
        </p:nvSpPr>
        <p:spPr/>
        <p:txBody>
          <a:bodyPr/>
          <a:lstStyle/>
          <a:p>
            <a:fld id="{27DEC2FC-530D-4687-919B-1BF22D84C107}" type="datetimeFigureOut">
              <a:rPr lang="en-US" smtClean="0"/>
              <a:t>5/23/2023</a:t>
            </a:fld>
            <a:endParaRPr lang="en-US" dirty="0"/>
          </a:p>
        </p:txBody>
      </p:sp>
      <p:sp>
        <p:nvSpPr>
          <p:cNvPr id="5" name="Footer Placeholder 4">
            <a:extLst>
              <a:ext uri="{FF2B5EF4-FFF2-40B4-BE49-F238E27FC236}">
                <a16:creationId xmlns:a16="http://schemas.microsoft.com/office/drawing/2014/main" id="{CE7CDC44-90D9-4424-B831-729354271B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5E3AB0-BFC4-4D71-A25D-D36A141ADA69}"/>
              </a:ext>
            </a:extLst>
          </p:cNvPr>
          <p:cNvSpPr>
            <a:spLocks noGrp="1"/>
          </p:cNvSpPr>
          <p:nvPr>
            <p:ph type="sldNum" sz="quarter" idx="12"/>
          </p:nvPr>
        </p:nvSpPr>
        <p:spPr/>
        <p:txBody>
          <a:bodyPr/>
          <a:lstStyle/>
          <a:p>
            <a:fld id="{5DC0BBD7-945B-48F6-9246-479FB093D858}" type="slidenum">
              <a:rPr lang="en-US" smtClean="0"/>
              <a:t>‹#›</a:t>
            </a:fld>
            <a:endParaRPr lang="en-US" dirty="0"/>
          </a:p>
        </p:txBody>
      </p:sp>
    </p:spTree>
    <p:extLst>
      <p:ext uri="{BB962C8B-B14F-4D97-AF65-F5344CB8AC3E}">
        <p14:creationId xmlns:p14="http://schemas.microsoft.com/office/powerpoint/2010/main" val="3400482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DE868-9140-4621-A7BF-46FC6C50CC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2246EA-5B84-4849-BADF-6EE7F6464D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EC3EA-6EFF-4DD0-8D02-459ADB6AEEF8}"/>
              </a:ext>
            </a:extLst>
          </p:cNvPr>
          <p:cNvSpPr>
            <a:spLocks noGrp="1"/>
          </p:cNvSpPr>
          <p:nvPr>
            <p:ph type="dt" sz="half" idx="10"/>
          </p:nvPr>
        </p:nvSpPr>
        <p:spPr/>
        <p:txBody>
          <a:bodyPr/>
          <a:lstStyle/>
          <a:p>
            <a:fld id="{27DEC2FC-530D-4687-919B-1BF22D84C107}" type="datetimeFigureOut">
              <a:rPr lang="en-US" smtClean="0"/>
              <a:t>5/23/2023</a:t>
            </a:fld>
            <a:endParaRPr lang="en-US" dirty="0"/>
          </a:p>
        </p:txBody>
      </p:sp>
      <p:sp>
        <p:nvSpPr>
          <p:cNvPr id="5" name="Footer Placeholder 4">
            <a:extLst>
              <a:ext uri="{FF2B5EF4-FFF2-40B4-BE49-F238E27FC236}">
                <a16:creationId xmlns:a16="http://schemas.microsoft.com/office/drawing/2014/main" id="{C95F17FD-FC4A-45AD-A1A6-B26EB3A433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6F701A-345D-4C84-B849-2854847C2EE5}"/>
              </a:ext>
            </a:extLst>
          </p:cNvPr>
          <p:cNvSpPr>
            <a:spLocks noGrp="1"/>
          </p:cNvSpPr>
          <p:nvPr>
            <p:ph type="sldNum" sz="quarter" idx="12"/>
          </p:nvPr>
        </p:nvSpPr>
        <p:spPr/>
        <p:txBody>
          <a:bodyPr/>
          <a:lstStyle/>
          <a:p>
            <a:fld id="{5DC0BBD7-945B-48F6-9246-479FB093D858}" type="slidenum">
              <a:rPr lang="en-US" smtClean="0"/>
              <a:t>‹#›</a:t>
            </a:fld>
            <a:endParaRPr lang="en-US" dirty="0"/>
          </a:p>
        </p:txBody>
      </p:sp>
    </p:spTree>
    <p:extLst>
      <p:ext uri="{BB962C8B-B14F-4D97-AF65-F5344CB8AC3E}">
        <p14:creationId xmlns:p14="http://schemas.microsoft.com/office/powerpoint/2010/main" val="11514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05D5E6-E69E-4141-A8F5-85F832D354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A68C59-5EAF-49AB-B291-57FF151FB0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B582B-7E98-4439-91C1-60724B34AE1A}"/>
              </a:ext>
            </a:extLst>
          </p:cNvPr>
          <p:cNvSpPr>
            <a:spLocks noGrp="1"/>
          </p:cNvSpPr>
          <p:nvPr>
            <p:ph type="dt" sz="half" idx="10"/>
          </p:nvPr>
        </p:nvSpPr>
        <p:spPr/>
        <p:txBody>
          <a:bodyPr/>
          <a:lstStyle/>
          <a:p>
            <a:fld id="{27DEC2FC-530D-4687-919B-1BF22D84C107}" type="datetimeFigureOut">
              <a:rPr lang="en-US" smtClean="0"/>
              <a:t>5/23/2023</a:t>
            </a:fld>
            <a:endParaRPr lang="en-US" dirty="0"/>
          </a:p>
        </p:txBody>
      </p:sp>
      <p:sp>
        <p:nvSpPr>
          <p:cNvPr id="5" name="Footer Placeholder 4">
            <a:extLst>
              <a:ext uri="{FF2B5EF4-FFF2-40B4-BE49-F238E27FC236}">
                <a16:creationId xmlns:a16="http://schemas.microsoft.com/office/drawing/2014/main" id="{81565E87-BF65-4101-BCC3-075CC85320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A21358-7C50-4676-AE80-E83C3B8D7309}"/>
              </a:ext>
            </a:extLst>
          </p:cNvPr>
          <p:cNvSpPr>
            <a:spLocks noGrp="1"/>
          </p:cNvSpPr>
          <p:nvPr>
            <p:ph type="sldNum" sz="quarter" idx="12"/>
          </p:nvPr>
        </p:nvSpPr>
        <p:spPr/>
        <p:txBody>
          <a:bodyPr/>
          <a:lstStyle/>
          <a:p>
            <a:fld id="{5DC0BBD7-945B-48F6-9246-479FB093D858}" type="slidenum">
              <a:rPr lang="en-US" smtClean="0"/>
              <a:t>‹#›</a:t>
            </a:fld>
            <a:endParaRPr lang="en-US" dirty="0"/>
          </a:p>
        </p:txBody>
      </p:sp>
    </p:spTree>
    <p:extLst>
      <p:ext uri="{BB962C8B-B14F-4D97-AF65-F5344CB8AC3E}">
        <p14:creationId xmlns:p14="http://schemas.microsoft.com/office/powerpoint/2010/main" val="2515003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
            <a:ext cx="7401896" cy="5582264"/>
          </a:xfrm>
        </p:spPr>
        <p:txBody>
          <a:bodyPr tIns="0" bIns="0" anchor="ctr" anchorCtr="0">
            <a:noAutofit/>
          </a:bodyPr>
          <a:lstStyle>
            <a:lvl1pPr algn="l">
              <a:defRPr sz="6000">
                <a:solidFill>
                  <a:schemeClr val="bg1"/>
                </a:solidFill>
              </a:defRPr>
            </a:lvl1pPr>
          </a:lstStyle>
          <a:p>
            <a:r>
              <a:rPr lang="en-US" dirty="0"/>
              <a:t>Click to edit Master title style</a:t>
            </a:r>
          </a:p>
        </p:txBody>
      </p:sp>
      <p:pic>
        <p:nvPicPr>
          <p:cNvPr id="6" name="Picture 5" descr="A red and black logo&#10;&#10;Description automatically generated with low confidence">
            <a:extLst>
              <a:ext uri="{FF2B5EF4-FFF2-40B4-BE49-F238E27FC236}">
                <a16:creationId xmlns:a16="http://schemas.microsoft.com/office/drawing/2014/main" id="{2DB7F521-96BD-101D-DDEA-BC42A048B0A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87839" y="5732922"/>
            <a:ext cx="2263848" cy="442595"/>
          </a:xfrm>
          <a:prstGeom prst="rect">
            <a:avLst/>
          </a:prstGeom>
        </p:spPr>
      </p:pic>
      <p:sp>
        <p:nvSpPr>
          <p:cNvPr id="4" name="TextBox 3">
            <a:extLst>
              <a:ext uri="{FF2B5EF4-FFF2-40B4-BE49-F238E27FC236}">
                <a16:creationId xmlns:a16="http://schemas.microsoft.com/office/drawing/2014/main" id="{C6ACEFC9-10D0-7144-C754-1E0129D8E277}"/>
              </a:ext>
            </a:extLst>
          </p:cNvPr>
          <p:cNvSpPr txBox="1"/>
          <p:nvPr userDrawn="1"/>
        </p:nvSpPr>
        <p:spPr>
          <a:xfrm>
            <a:off x="8777323" y="6358663"/>
            <a:ext cx="3484880" cy="153888"/>
          </a:xfrm>
          <a:prstGeom prst="rect">
            <a:avLst/>
          </a:prstGeom>
          <a:noFill/>
        </p:spPr>
        <p:txBody>
          <a:bodyPr wrap="square" lIns="0" tIns="0" rIns="0" bIns="0" rtlCol="0" anchor="b" anchorCtr="0">
            <a:spAutoFit/>
          </a:bodyPr>
          <a:lstStyle/>
          <a:p>
            <a:pPr algn="ctr"/>
            <a:r>
              <a:rPr lang="en-US" sz="1000" b="1" i="0" dirty="0">
                <a:solidFill>
                  <a:srgbClr val="606264"/>
                </a:solidFill>
                <a:latin typeface="Arial" panose="020B0604020202020204" pitchFamily="34" charset="0"/>
                <a:cs typeface="Arial" panose="020B0604020202020204" pitchFamily="34" charset="0"/>
              </a:rPr>
              <a:t>Assurance  /  Tax  /  Advisory</a:t>
            </a:r>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5527413"/>
            <a:ext cx="3484880" cy="307777"/>
          </a:xfrm>
          <a:prstGeom prst="rect">
            <a:avLst/>
          </a:prstGeom>
          <a:noFill/>
        </p:spPr>
        <p:txBody>
          <a:bodyPr wrap="square" lIns="0" tIns="0" rIns="0" bIns="0" rtlCol="0" anchor="b" anchorCtr="0">
            <a:spAutoFit/>
          </a:bodyPr>
          <a:lstStyle/>
          <a:p>
            <a:pPr algn="l"/>
            <a:r>
              <a:rPr lang="en-US" sz="2000" b="1" i="0" dirty="0" err="1">
                <a:solidFill>
                  <a:schemeClr val="bg1"/>
                </a:solidFill>
                <a:latin typeface="Arial" panose="020B0604020202020204" pitchFamily="34" charset="0"/>
                <a:cs typeface="Arial" panose="020B0604020202020204" pitchFamily="34" charset="0"/>
              </a:rPr>
              <a:t>forvis.com</a:t>
            </a:r>
            <a:endParaRPr lang="en-US" sz="20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9347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5439979"/>
            <a:ext cx="11236960" cy="785035"/>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6225014"/>
            <a:ext cx="11236959" cy="40011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678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Option 1 - Industr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5439979"/>
            <a:ext cx="11236960" cy="785035"/>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6225014"/>
            <a:ext cx="11236959" cy="40011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BF313090-510A-55D3-B9C7-715E9E3AEF57}"/>
              </a:ext>
            </a:extLst>
          </p:cNvPr>
          <p:cNvSpPr>
            <a:spLocks noGrp="1"/>
          </p:cNvSpPr>
          <p:nvPr>
            <p:ph type="body" sz="quarter" idx="11" hasCustomPrompt="1"/>
          </p:nvPr>
        </p:nvSpPr>
        <p:spPr>
          <a:xfrm>
            <a:off x="4572000" y="4507023"/>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Tree>
    <p:extLst>
      <p:ext uri="{BB962C8B-B14F-4D97-AF65-F5344CB8AC3E}">
        <p14:creationId xmlns:p14="http://schemas.microsoft.com/office/powerpoint/2010/main" val="2092740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5123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AB3BCA-AB00-260B-68A9-8998CA20DB7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FFF9F61C-5A69-ED64-2B37-82F1D25CA6B6}"/>
              </a:ext>
            </a:extLst>
          </p:cNvPr>
          <p:cNvSpPr>
            <a:spLocks noGrp="1"/>
          </p:cNvSpPr>
          <p:nvPr>
            <p:ph type="title" hasCustomPrompt="1"/>
          </p:nvPr>
        </p:nvSpPr>
        <p:spPr>
          <a:xfrm>
            <a:off x="0" y="370839"/>
            <a:ext cx="2703443" cy="620395"/>
          </a:xfrm>
        </p:spPr>
        <p:txBody>
          <a:bodyPr/>
          <a:lstStyle>
            <a:lvl1pPr algn="ctr">
              <a:defRPr>
                <a:solidFill>
                  <a:schemeClr val="bg1"/>
                </a:solidFill>
              </a:defRPr>
            </a:lvl1pPr>
          </a:lstStyle>
          <a:p>
            <a:r>
              <a:rPr lang="en-US" dirty="0"/>
              <a:t>Agenda</a:t>
            </a:r>
          </a:p>
        </p:txBody>
      </p:sp>
      <p:sp>
        <p:nvSpPr>
          <p:cNvPr id="3" name="Content Placeholder 2">
            <a:extLst>
              <a:ext uri="{FF2B5EF4-FFF2-40B4-BE49-F238E27FC236}">
                <a16:creationId xmlns:a16="http://schemas.microsoft.com/office/drawing/2014/main" id="{E4DB107F-26EA-9E45-462D-AD2F1242205F}"/>
              </a:ext>
            </a:extLst>
          </p:cNvPr>
          <p:cNvSpPr>
            <a:spLocks noGrp="1"/>
          </p:cNvSpPr>
          <p:nvPr>
            <p:ph idx="1"/>
          </p:nvPr>
        </p:nvSpPr>
        <p:spPr>
          <a:xfrm>
            <a:off x="3064748" y="1264977"/>
            <a:ext cx="8649732" cy="5112327"/>
          </a:xfrm>
        </p:spPr>
        <p:txBody>
          <a:bodyPr>
            <a:normAutofit/>
          </a:bodyPr>
          <a:lstStyle>
            <a:lvl1pPr marL="0" indent="0">
              <a:spcAft>
                <a:spcPts val="3000"/>
              </a:spcAft>
              <a:buNone/>
              <a:defRPr sz="2000"/>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a:t>
            </a:fld>
            <a:endParaRPr lang="en-US"/>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FADCC08C-B55C-9AED-651C-5DA27B7481B7}"/>
              </a:ext>
            </a:extLst>
          </p:cNvPr>
          <p:cNvSpPr>
            <a:spLocks noGrp="1"/>
          </p:cNvSpPr>
          <p:nvPr>
            <p:ph idx="13"/>
          </p:nvPr>
        </p:nvSpPr>
        <p:spPr>
          <a:xfrm>
            <a:off x="238539" y="1264977"/>
            <a:ext cx="2137896" cy="5112327"/>
          </a:xfrm>
        </p:spPr>
        <p:txBody>
          <a:bodyPr>
            <a:normAutofit/>
          </a:bodyPr>
          <a:lstStyle>
            <a:lvl1pPr marL="0" indent="0" algn="r">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Rectangle 9">
            <a:extLst>
              <a:ext uri="{FF2B5EF4-FFF2-40B4-BE49-F238E27FC236}">
                <a16:creationId xmlns:a16="http://schemas.microsoft.com/office/drawing/2014/main" id="{200700C7-8850-6CD7-4D16-45C6CEC77327}"/>
              </a:ext>
            </a:extLst>
          </p:cNvPr>
          <p:cNvSpPr/>
          <p:nvPr userDrawn="1"/>
        </p:nvSpPr>
        <p:spPr>
          <a:xfrm>
            <a:off x="5618480"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8021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Slide Op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311874-DB7E-C41F-0951-4E8CE98DEDF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p:txBody>
          <a:bodyPr/>
          <a:lstStyle>
            <a:lvl1pPr>
              <a:defRPr>
                <a:solidFill>
                  <a:schemeClr val="bg1"/>
                </a:solidFill>
              </a:defRPr>
            </a:lvl1pPr>
          </a:lstStyle>
          <a:p>
            <a:fld id="{B212C38A-D241-7041-9EFC-6446870ABFAA}" type="slidenum">
              <a:rPr lang="en-US" smtClean="0"/>
              <a:pPr/>
              <a:t>‹#›</a:t>
            </a:fld>
            <a:endParaRPr lang="en-US" dirty="0"/>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414B05A9-E987-D1DF-83EF-D59B43A24892}"/>
              </a:ext>
            </a:extLst>
          </p:cNvPr>
          <p:cNvSpPr txBox="1">
            <a:spLocks/>
          </p:cNvSpPr>
          <p:nvPr userDrawn="1"/>
        </p:nvSpPr>
        <p:spPr>
          <a:xfrm>
            <a:off x="477520" y="1"/>
            <a:ext cx="7731760" cy="160528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r>
              <a:rPr lang="en-US" dirty="0"/>
              <a:t>Agenda</a:t>
            </a:r>
          </a:p>
        </p:txBody>
      </p:sp>
      <p:sp>
        <p:nvSpPr>
          <p:cNvPr id="12" name="Content Placeholder 2">
            <a:extLst>
              <a:ext uri="{FF2B5EF4-FFF2-40B4-BE49-F238E27FC236}">
                <a16:creationId xmlns:a16="http://schemas.microsoft.com/office/drawing/2014/main" id="{9249B6EC-7E38-5D3A-815E-EBD1852A3F09}"/>
              </a:ext>
            </a:extLst>
          </p:cNvPr>
          <p:cNvSpPr>
            <a:spLocks noGrp="1"/>
          </p:cNvSpPr>
          <p:nvPr>
            <p:ph idx="1"/>
          </p:nvPr>
        </p:nvSpPr>
        <p:spPr>
          <a:xfrm>
            <a:off x="477520" y="1869440"/>
            <a:ext cx="11236959" cy="416792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A red and black logo&#10;&#10;Description automatically generated with low confidence">
            <a:extLst>
              <a:ext uri="{FF2B5EF4-FFF2-40B4-BE49-F238E27FC236}">
                <a16:creationId xmlns:a16="http://schemas.microsoft.com/office/drawing/2014/main" id="{CF069490-6DE8-4164-40D4-8003E3BC3DC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1" name="Rectangle 10">
            <a:extLst>
              <a:ext uri="{FF2B5EF4-FFF2-40B4-BE49-F238E27FC236}">
                <a16:creationId xmlns:a16="http://schemas.microsoft.com/office/drawing/2014/main" id="{7A69186C-5399-A21F-446E-5635703C9771}"/>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2178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Slide Option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311874-DB7E-C41F-0951-4E8CE98DEDF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p:txBody>
          <a:bodyPr/>
          <a:lstStyle>
            <a:lvl1pPr>
              <a:defRPr>
                <a:solidFill>
                  <a:schemeClr val="bg1"/>
                </a:solidFill>
              </a:defRPr>
            </a:lvl1pPr>
          </a:lstStyle>
          <a:p>
            <a:fld id="{B212C38A-D241-7041-9EFC-6446870ABFAA}" type="slidenum">
              <a:rPr lang="en-US" smtClean="0"/>
              <a:pPr/>
              <a:t>‹#›</a:t>
            </a:fld>
            <a:endParaRPr lang="en-US" dirty="0"/>
          </a:p>
        </p:txBody>
      </p:sp>
      <p:sp>
        <p:nvSpPr>
          <p:cNvPr id="10" name="Title 1">
            <a:extLst>
              <a:ext uri="{FF2B5EF4-FFF2-40B4-BE49-F238E27FC236}">
                <a16:creationId xmlns:a16="http://schemas.microsoft.com/office/drawing/2014/main" id="{414B05A9-E987-D1DF-83EF-D59B43A24892}"/>
              </a:ext>
            </a:extLst>
          </p:cNvPr>
          <p:cNvSpPr txBox="1">
            <a:spLocks/>
          </p:cNvSpPr>
          <p:nvPr userDrawn="1"/>
        </p:nvSpPr>
        <p:spPr>
          <a:xfrm>
            <a:off x="477520" y="1"/>
            <a:ext cx="7731760" cy="160528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r>
              <a:rPr lang="en-US" dirty="0"/>
              <a:t>Agenda</a:t>
            </a:r>
          </a:p>
        </p:txBody>
      </p:sp>
      <p:sp>
        <p:nvSpPr>
          <p:cNvPr id="12" name="Content Placeholder 2">
            <a:extLst>
              <a:ext uri="{FF2B5EF4-FFF2-40B4-BE49-F238E27FC236}">
                <a16:creationId xmlns:a16="http://schemas.microsoft.com/office/drawing/2014/main" id="{9249B6EC-7E38-5D3A-815E-EBD1852A3F09}"/>
              </a:ext>
            </a:extLst>
          </p:cNvPr>
          <p:cNvSpPr>
            <a:spLocks noGrp="1"/>
          </p:cNvSpPr>
          <p:nvPr>
            <p:ph idx="1"/>
          </p:nvPr>
        </p:nvSpPr>
        <p:spPr>
          <a:xfrm>
            <a:off x="477520" y="1869440"/>
            <a:ext cx="11236959" cy="416792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A red and black logo&#10;&#10;Description automatically generated with low confidence">
            <a:extLst>
              <a:ext uri="{FF2B5EF4-FFF2-40B4-BE49-F238E27FC236}">
                <a16:creationId xmlns:a16="http://schemas.microsoft.com/office/drawing/2014/main" id="{CF069490-6DE8-4164-40D4-8003E3BC3DC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1" name="Rectangle 10">
            <a:extLst>
              <a:ext uri="{FF2B5EF4-FFF2-40B4-BE49-F238E27FC236}">
                <a16:creationId xmlns:a16="http://schemas.microsoft.com/office/drawing/2014/main" id="{7A69186C-5399-A21F-446E-5635703C9771}"/>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2330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ternative Layou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CA0C01-F7FE-22E4-04C5-E81981FD8660}"/>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564D8BDC-FB7A-6A02-DBF1-16A0D4638BEB}"/>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5037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19C0-33DF-4EE3-AF79-C5B12101F5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3DA849-5D24-4BE3-A8BB-E9F87ABCFC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91C8-146E-4C21-9E2F-75F46E950EFE}"/>
              </a:ext>
            </a:extLst>
          </p:cNvPr>
          <p:cNvSpPr>
            <a:spLocks noGrp="1"/>
          </p:cNvSpPr>
          <p:nvPr>
            <p:ph type="dt" sz="half" idx="10"/>
          </p:nvPr>
        </p:nvSpPr>
        <p:spPr/>
        <p:txBody>
          <a:bodyPr/>
          <a:lstStyle/>
          <a:p>
            <a:fld id="{27DEC2FC-530D-4687-919B-1BF22D84C107}" type="datetimeFigureOut">
              <a:rPr lang="en-US" smtClean="0"/>
              <a:t>5/23/2023</a:t>
            </a:fld>
            <a:endParaRPr lang="en-US" dirty="0"/>
          </a:p>
        </p:txBody>
      </p:sp>
      <p:sp>
        <p:nvSpPr>
          <p:cNvPr id="5" name="Footer Placeholder 4">
            <a:extLst>
              <a:ext uri="{FF2B5EF4-FFF2-40B4-BE49-F238E27FC236}">
                <a16:creationId xmlns:a16="http://schemas.microsoft.com/office/drawing/2014/main" id="{0B1214FC-0D2F-4ECC-8359-26FECF0F37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582D99-725A-4074-8FC5-65F38853373E}"/>
              </a:ext>
            </a:extLst>
          </p:cNvPr>
          <p:cNvSpPr>
            <a:spLocks noGrp="1"/>
          </p:cNvSpPr>
          <p:nvPr>
            <p:ph type="sldNum" sz="quarter" idx="12"/>
          </p:nvPr>
        </p:nvSpPr>
        <p:spPr/>
        <p:txBody>
          <a:bodyPr/>
          <a:lstStyle/>
          <a:p>
            <a:fld id="{5DC0BBD7-945B-48F6-9246-479FB093D858}" type="slidenum">
              <a:rPr lang="en-US" smtClean="0"/>
              <a:t>‹#›</a:t>
            </a:fld>
            <a:endParaRPr lang="en-US" dirty="0"/>
          </a:p>
        </p:txBody>
      </p:sp>
    </p:spTree>
    <p:extLst>
      <p:ext uri="{BB962C8B-B14F-4D97-AF65-F5344CB8AC3E}">
        <p14:creationId xmlns:p14="http://schemas.microsoft.com/office/powerpoint/2010/main" val="4252185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lternative Layou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3AA135-9E19-69F3-1233-089A7EA6C45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1"/>
            <a:ext cx="11236960" cy="1574800"/>
          </a:xfrm>
        </p:spPr>
        <p:txBody>
          <a:bodyPr/>
          <a:lstStyle>
            <a:lvl1pPr>
              <a:defRPr>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838960"/>
            <a:ext cx="11236959" cy="419840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8BB06BA-F47B-A211-DA0A-9ED757401BD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3750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lternative Layou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51E0B7-44D0-A77E-026E-AC0C4E1F2BA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18" y="229313"/>
            <a:ext cx="3535680" cy="903445"/>
          </a:xfrm>
        </p:spPr>
        <p:txBody>
          <a:bodyPr/>
          <a:lstStyle>
            <a:lvl1pPr>
              <a:defRPr>
                <a:solidFill>
                  <a:schemeClr val="bg1"/>
                </a:solidFill>
              </a:defRPr>
            </a:lvl1pPr>
          </a:lstStyle>
          <a:p>
            <a:r>
              <a:rPr lang="en-US" dirty="0"/>
              <a:t>Sidebar</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846320" y="229313"/>
            <a:ext cx="6868159" cy="5808053"/>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7518" y="6181723"/>
            <a:ext cx="1461595" cy="282575"/>
          </a:xfrm>
          <a:prstGeom prst="rect">
            <a:avLst/>
          </a:prstGeom>
        </p:spPr>
      </p:pic>
      <p:sp>
        <p:nvSpPr>
          <p:cNvPr id="9" name="Content Placeholder 2">
            <a:extLst>
              <a:ext uri="{FF2B5EF4-FFF2-40B4-BE49-F238E27FC236}">
                <a16:creationId xmlns:a16="http://schemas.microsoft.com/office/drawing/2014/main" id="{0378B196-8888-2487-DCA4-C945AC17871A}"/>
              </a:ext>
            </a:extLst>
          </p:cNvPr>
          <p:cNvSpPr>
            <a:spLocks noGrp="1"/>
          </p:cNvSpPr>
          <p:nvPr>
            <p:ph idx="13"/>
          </p:nvPr>
        </p:nvSpPr>
        <p:spPr>
          <a:xfrm>
            <a:off x="477518" y="1253331"/>
            <a:ext cx="3535679" cy="4784035"/>
          </a:xfrm>
        </p:spPr>
        <p:txBody>
          <a:bodyPr>
            <a:normAutofit/>
          </a:bodyPr>
          <a:lstStyle>
            <a:lvl1pPr marL="0" indent="0" algn="l">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Rectangle 10">
            <a:extLst>
              <a:ext uri="{FF2B5EF4-FFF2-40B4-BE49-F238E27FC236}">
                <a16:creationId xmlns:a16="http://schemas.microsoft.com/office/drawing/2014/main" id="{E7FFD8CA-83AB-B2F6-D4F2-2BB5F8D510C9}"/>
              </a:ext>
            </a:extLst>
          </p:cNvPr>
          <p:cNvSpPr/>
          <p:nvPr userDrawn="1"/>
        </p:nvSpPr>
        <p:spPr>
          <a:xfrm>
            <a:off x="5618479"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8703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lternative Layout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546D4B-E89E-95C5-9CCF-A280406AC388}"/>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p:spPr>
        <p:txBody>
          <a:bodyPr>
            <a:normAutofit/>
          </a:bodyPr>
          <a:lstStyle>
            <a:lvl1pPr>
              <a:defRPr sz="3000">
                <a:solidFill>
                  <a:schemeClr val="tx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p:spPr>
        <p:txBody>
          <a:bodyPr tIns="0" bIns="0" anchor="ctr" anchorCtr="0">
            <a:normAutofit/>
          </a:bodyPr>
          <a:lstStyle>
            <a:lvl1pPr marL="0" indent="0">
              <a:spcAft>
                <a:spcPts val="300"/>
              </a:spcAft>
              <a:buNone/>
              <a:defRPr sz="2500" b="1" i="0">
                <a:solidFill>
                  <a:schemeClr val="bg1"/>
                </a:solidFill>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rcRect/>
          <a:stretch/>
        </p:blipFill>
        <p:spPr>
          <a:xfrm>
            <a:off x="10450324" y="480675"/>
            <a:ext cx="1213831" cy="1965959"/>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C548AB90-4F34-4CA9-C328-0023F2709A7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0132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lternative Layout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2AAA1B-B93F-0B79-C046-3502808D4A0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p:spPr>
        <p:txBody>
          <a:bodyPr>
            <a:normAutofit/>
          </a:bodyPr>
          <a:lstStyle>
            <a:lvl1pPr>
              <a:defRPr sz="3000">
                <a:solidFill>
                  <a:srgbClr val="D42B1E"/>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p:spPr>
        <p:txBody>
          <a:bodyPr tIns="0" bIns="0" anchor="ctr" anchorCtr="0">
            <a:normAutofit/>
          </a:bodyPr>
          <a:lstStyle>
            <a:lvl1pPr marL="0" indent="0">
              <a:spcAft>
                <a:spcPts val="300"/>
              </a:spcAft>
              <a:buNone/>
              <a:defRPr sz="25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descr="Shape, background pattern&#10;&#10;Description automatically generated">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50324" y="480675"/>
            <a:ext cx="1213831" cy="1965960"/>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E855D0FC-E4D6-147E-F010-37435EF5166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5962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olling Quest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9CB58B-30FC-570D-7D17-06C6FFFE83D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2C9FC29-F210-ACE0-3839-AFB26854AB5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21" y="580942"/>
            <a:ext cx="2411454" cy="440193"/>
          </a:xfrm>
        </p:spPr>
        <p:txBody>
          <a:bodyPr tIns="0" bIns="0">
            <a:noAutofit/>
          </a:bodyPr>
          <a:lstStyle>
            <a:lvl1pPr>
              <a:defRPr sz="4000" spc="300">
                <a:solidFill>
                  <a:schemeClr val="bg1"/>
                </a:solidFill>
              </a:defRPr>
            </a:lvl1pPr>
          </a:lstStyle>
          <a:p>
            <a:r>
              <a:rPr lang="en-US" dirty="0"/>
              <a:t>Polling</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3366496" y="568407"/>
            <a:ext cx="8653670" cy="465263"/>
          </a:xfrm>
        </p:spPr>
        <p:txBody>
          <a:bodyPr tIns="0" bIns="0" anchor="ctr" anchorCtr="0">
            <a:noAutofit/>
          </a:bodyPr>
          <a:lstStyle>
            <a:lvl1pPr marL="0" indent="0">
              <a:spcAft>
                <a:spcPts val="300"/>
              </a:spcAft>
              <a:buNone/>
              <a:defRPr sz="40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25" name="Rectangle 24">
            <a:extLst>
              <a:ext uri="{FF2B5EF4-FFF2-40B4-BE49-F238E27FC236}">
                <a16:creationId xmlns:a16="http://schemas.microsoft.com/office/drawing/2014/main" id="{76356A77-01EA-6FF5-0C67-E73D92DCA67E}"/>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A2B7650B-5FD4-4A41-2B9E-CE17D8134240}"/>
              </a:ext>
            </a:extLst>
          </p:cNvPr>
          <p:cNvSpPr>
            <a:spLocks noGrp="1"/>
          </p:cNvSpPr>
          <p:nvPr>
            <p:ph idx="1"/>
          </p:nvPr>
        </p:nvSpPr>
        <p:spPr>
          <a:xfrm>
            <a:off x="477520" y="1775792"/>
            <a:ext cx="11236959" cy="1060174"/>
          </a:xfrm>
        </p:spPr>
        <p:txBody>
          <a:bodyPr anchor="ctr" anchorCtr="0">
            <a:normAutofit/>
          </a:bodyPr>
          <a:lstStyle>
            <a:lvl1pPr marL="0" indent="0">
              <a:spcAft>
                <a:spcPts val="300"/>
              </a:spcAft>
              <a:buNone/>
              <a:defRPr sz="2500" b="1"/>
            </a:lvl1pPr>
            <a:lvl2pPr>
              <a:spcAft>
                <a:spcPts val="300"/>
              </a:spcAft>
              <a:defRPr/>
            </a:lvl2pPr>
          </a:lstStyle>
          <a:p>
            <a:pPr lvl="0"/>
            <a:r>
              <a:rPr lang="en-US" dirty="0"/>
              <a:t>Click to edit Master text styles</a:t>
            </a:r>
          </a:p>
        </p:txBody>
      </p:sp>
      <p:sp>
        <p:nvSpPr>
          <p:cNvPr id="9" name="Content Placeholder 2">
            <a:extLst>
              <a:ext uri="{FF2B5EF4-FFF2-40B4-BE49-F238E27FC236}">
                <a16:creationId xmlns:a16="http://schemas.microsoft.com/office/drawing/2014/main" id="{7B887D18-9BFB-AA70-C927-8189F93C4775}"/>
              </a:ext>
            </a:extLst>
          </p:cNvPr>
          <p:cNvSpPr>
            <a:spLocks noGrp="1"/>
          </p:cNvSpPr>
          <p:nvPr>
            <p:ph idx="14"/>
          </p:nvPr>
        </p:nvSpPr>
        <p:spPr>
          <a:xfrm>
            <a:off x="1364974" y="3045763"/>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10" name="Picture 9">
            <a:extLst>
              <a:ext uri="{FF2B5EF4-FFF2-40B4-BE49-F238E27FC236}">
                <a16:creationId xmlns:a16="http://schemas.microsoft.com/office/drawing/2014/main" id="{B2FA7472-B8BC-9F93-DFE8-CCFC5ED7772D}"/>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31754" y="3175000"/>
            <a:ext cx="217511" cy="352287"/>
          </a:xfrm>
          <a:prstGeom prst="rect">
            <a:avLst/>
          </a:prstGeom>
        </p:spPr>
      </p:pic>
      <p:sp>
        <p:nvSpPr>
          <p:cNvPr id="13" name="Content Placeholder 2">
            <a:extLst>
              <a:ext uri="{FF2B5EF4-FFF2-40B4-BE49-F238E27FC236}">
                <a16:creationId xmlns:a16="http://schemas.microsoft.com/office/drawing/2014/main" id="{9857DB1E-12D2-6461-0D33-42432007AC83}"/>
              </a:ext>
            </a:extLst>
          </p:cNvPr>
          <p:cNvSpPr>
            <a:spLocks noGrp="1"/>
          </p:cNvSpPr>
          <p:nvPr>
            <p:ph idx="15"/>
          </p:nvPr>
        </p:nvSpPr>
        <p:spPr>
          <a:xfrm>
            <a:off x="1364974" y="3807763"/>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sp>
        <p:nvSpPr>
          <p:cNvPr id="26" name="Content Placeholder 2">
            <a:extLst>
              <a:ext uri="{FF2B5EF4-FFF2-40B4-BE49-F238E27FC236}">
                <a16:creationId xmlns:a16="http://schemas.microsoft.com/office/drawing/2014/main" id="{4C379A3B-03DA-6D53-8F97-55E16CFB0504}"/>
              </a:ext>
            </a:extLst>
          </p:cNvPr>
          <p:cNvSpPr>
            <a:spLocks noGrp="1"/>
          </p:cNvSpPr>
          <p:nvPr>
            <p:ph idx="16"/>
          </p:nvPr>
        </p:nvSpPr>
        <p:spPr>
          <a:xfrm>
            <a:off x="1364974" y="4565110"/>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sp>
        <p:nvSpPr>
          <p:cNvPr id="27" name="Content Placeholder 2">
            <a:extLst>
              <a:ext uri="{FF2B5EF4-FFF2-40B4-BE49-F238E27FC236}">
                <a16:creationId xmlns:a16="http://schemas.microsoft.com/office/drawing/2014/main" id="{7266D694-45C4-FC18-408C-1B82AEB9331F}"/>
              </a:ext>
            </a:extLst>
          </p:cNvPr>
          <p:cNvSpPr>
            <a:spLocks noGrp="1"/>
          </p:cNvSpPr>
          <p:nvPr>
            <p:ph idx="17"/>
          </p:nvPr>
        </p:nvSpPr>
        <p:spPr>
          <a:xfrm>
            <a:off x="1364974" y="5344408"/>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sp>
        <p:nvSpPr>
          <p:cNvPr id="28" name="Content Placeholder 2">
            <a:extLst>
              <a:ext uri="{FF2B5EF4-FFF2-40B4-BE49-F238E27FC236}">
                <a16:creationId xmlns:a16="http://schemas.microsoft.com/office/drawing/2014/main" id="{18883F43-E605-8767-2E4C-CE65375A3502}"/>
              </a:ext>
            </a:extLst>
          </p:cNvPr>
          <p:cNvSpPr>
            <a:spLocks noGrp="1"/>
          </p:cNvSpPr>
          <p:nvPr>
            <p:ph idx="18"/>
          </p:nvPr>
        </p:nvSpPr>
        <p:spPr>
          <a:xfrm>
            <a:off x="477520" y="3045763"/>
            <a:ext cx="467043" cy="608883"/>
          </a:xfrm>
        </p:spPr>
        <p:txBody>
          <a:bodyPr anchor="ctr" anchorCtr="0">
            <a:normAutofit/>
          </a:bodyPr>
          <a:lstStyle>
            <a:lvl1pPr marL="0" indent="0">
              <a:spcAft>
                <a:spcPts val="300"/>
              </a:spcAft>
              <a:buNone/>
              <a:defRPr sz="2000" b="1"/>
            </a:lvl1pPr>
            <a:lvl2pPr>
              <a:spcAft>
                <a:spcPts val="300"/>
              </a:spcAft>
              <a:defRPr/>
            </a:lvl2pPr>
          </a:lstStyle>
          <a:p>
            <a:pPr lvl="0"/>
            <a:r>
              <a:rPr lang="en-US" dirty="0"/>
              <a:t>Click to edit Master text styles</a:t>
            </a:r>
          </a:p>
        </p:txBody>
      </p:sp>
      <p:pic>
        <p:nvPicPr>
          <p:cNvPr id="29" name="Picture 28">
            <a:extLst>
              <a:ext uri="{FF2B5EF4-FFF2-40B4-BE49-F238E27FC236}">
                <a16:creationId xmlns:a16="http://schemas.microsoft.com/office/drawing/2014/main" id="{C5F77703-3815-5DF3-E8EC-D614AC360DD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31754" y="3937000"/>
            <a:ext cx="217511" cy="352287"/>
          </a:xfrm>
          <a:prstGeom prst="rect">
            <a:avLst/>
          </a:prstGeom>
        </p:spPr>
      </p:pic>
      <p:sp>
        <p:nvSpPr>
          <p:cNvPr id="30" name="Content Placeholder 2">
            <a:extLst>
              <a:ext uri="{FF2B5EF4-FFF2-40B4-BE49-F238E27FC236}">
                <a16:creationId xmlns:a16="http://schemas.microsoft.com/office/drawing/2014/main" id="{93B517FE-BB80-34D9-9AD6-F34C5A2FBDEF}"/>
              </a:ext>
            </a:extLst>
          </p:cNvPr>
          <p:cNvSpPr>
            <a:spLocks noGrp="1"/>
          </p:cNvSpPr>
          <p:nvPr>
            <p:ph idx="19"/>
          </p:nvPr>
        </p:nvSpPr>
        <p:spPr>
          <a:xfrm>
            <a:off x="477520" y="3807763"/>
            <a:ext cx="467043" cy="608883"/>
          </a:xfrm>
        </p:spPr>
        <p:txBody>
          <a:bodyPr anchor="ctr" anchorCtr="0">
            <a:normAutofit/>
          </a:bodyPr>
          <a:lstStyle>
            <a:lvl1pPr marL="0" indent="0">
              <a:spcAft>
                <a:spcPts val="300"/>
              </a:spcAft>
              <a:buNone/>
              <a:defRPr sz="2000" b="1"/>
            </a:lvl1pPr>
            <a:lvl2pPr>
              <a:spcAft>
                <a:spcPts val="300"/>
              </a:spcAft>
              <a:defRPr/>
            </a:lvl2pPr>
          </a:lstStyle>
          <a:p>
            <a:pPr lvl="0"/>
            <a:r>
              <a:rPr lang="en-US" dirty="0"/>
              <a:t>Click to edit Master text styles</a:t>
            </a:r>
          </a:p>
        </p:txBody>
      </p:sp>
      <p:pic>
        <p:nvPicPr>
          <p:cNvPr id="31" name="Picture 30">
            <a:extLst>
              <a:ext uri="{FF2B5EF4-FFF2-40B4-BE49-F238E27FC236}">
                <a16:creationId xmlns:a16="http://schemas.microsoft.com/office/drawing/2014/main" id="{AEB255AF-80A6-1F11-932B-A1E40507F807}"/>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31754" y="4688580"/>
            <a:ext cx="217511" cy="352287"/>
          </a:xfrm>
          <a:prstGeom prst="rect">
            <a:avLst/>
          </a:prstGeom>
        </p:spPr>
      </p:pic>
      <p:sp>
        <p:nvSpPr>
          <p:cNvPr id="32" name="Content Placeholder 2">
            <a:extLst>
              <a:ext uri="{FF2B5EF4-FFF2-40B4-BE49-F238E27FC236}">
                <a16:creationId xmlns:a16="http://schemas.microsoft.com/office/drawing/2014/main" id="{BE8327CE-E56D-7328-8608-54E95C47FCD1}"/>
              </a:ext>
            </a:extLst>
          </p:cNvPr>
          <p:cNvSpPr>
            <a:spLocks noGrp="1"/>
          </p:cNvSpPr>
          <p:nvPr>
            <p:ph idx="20"/>
          </p:nvPr>
        </p:nvSpPr>
        <p:spPr>
          <a:xfrm>
            <a:off x="477520" y="4559343"/>
            <a:ext cx="467043" cy="608883"/>
          </a:xfrm>
        </p:spPr>
        <p:txBody>
          <a:bodyPr anchor="ctr" anchorCtr="0">
            <a:normAutofit/>
          </a:bodyPr>
          <a:lstStyle>
            <a:lvl1pPr marL="0" indent="0">
              <a:spcAft>
                <a:spcPts val="300"/>
              </a:spcAft>
              <a:buNone/>
              <a:defRPr sz="2000" b="1"/>
            </a:lvl1pPr>
            <a:lvl2pPr>
              <a:spcAft>
                <a:spcPts val="300"/>
              </a:spcAft>
              <a:defRPr/>
            </a:lvl2pPr>
          </a:lstStyle>
          <a:p>
            <a:pPr lvl="0"/>
            <a:r>
              <a:rPr lang="en-US" dirty="0"/>
              <a:t>Click to edit Master text styles</a:t>
            </a:r>
          </a:p>
        </p:txBody>
      </p:sp>
      <p:pic>
        <p:nvPicPr>
          <p:cNvPr id="33" name="Picture 32">
            <a:extLst>
              <a:ext uri="{FF2B5EF4-FFF2-40B4-BE49-F238E27FC236}">
                <a16:creationId xmlns:a16="http://schemas.microsoft.com/office/drawing/2014/main" id="{E7B98A67-1FC2-004A-2292-87A805846FE8}"/>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31754" y="5472374"/>
            <a:ext cx="217511" cy="352287"/>
          </a:xfrm>
          <a:prstGeom prst="rect">
            <a:avLst/>
          </a:prstGeom>
        </p:spPr>
      </p:pic>
      <p:sp>
        <p:nvSpPr>
          <p:cNvPr id="34" name="Content Placeholder 2">
            <a:extLst>
              <a:ext uri="{FF2B5EF4-FFF2-40B4-BE49-F238E27FC236}">
                <a16:creationId xmlns:a16="http://schemas.microsoft.com/office/drawing/2014/main" id="{6C3364A6-1514-72D8-F5ED-156C75CD8995}"/>
              </a:ext>
            </a:extLst>
          </p:cNvPr>
          <p:cNvSpPr>
            <a:spLocks noGrp="1"/>
          </p:cNvSpPr>
          <p:nvPr>
            <p:ph idx="21"/>
          </p:nvPr>
        </p:nvSpPr>
        <p:spPr>
          <a:xfrm>
            <a:off x="477520" y="5343137"/>
            <a:ext cx="467043" cy="608883"/>
          </a:xfrm>
        </p:spPr>
        <p:txBody>
          <a:bodyPr anchor="ctr" anchorCtr="0">
            <a:normAutofit/>
          </a:bodyPr>
          <a:lstStyle>
            <a:lvl1pPr marL="0" indent="0">
              <a:spcAft>
                <a:spcPts val="300"/>
              </a:spcAft>
              <a:buNone/>
              <a:defRPr sz="2000" b="1"/>
            </a:lvl1pPr>
            <a:lvl2pPr>
              <a:spcAft>
                <a:spcPts val="300"/>
              </a:spcAft>
              <a:defRPr/>
            </a:lvl2pPr>
          </a:lstStyle>
          <a:p>
            <a:pPr lvl="0"/>
            <a:r>
              <a:rPr lang="en-US" dirty="0"/>
              <a:t>Click to edit Master text styles</a:t>
            </a:r>
          </a:p>
        </p:txBody>
      </p:sp>
    </p:spTree>
    <p:extLst>
      <p:ext uri="{BB962C8B-B14F-4D97-AF65-F5344CB8AC3E}">
        <p14:creationId xmlns:p14="http://schemas.microsoft.com/office/powerpoint/2010/main" val="2843597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Slide Option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851E25-1C9B-8DD7-3BA1-413C8E97D80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308861"/>
            <a:ext cx="6114083" cy="1712636"/>
          </a:xfrm>
        </p:spPr>
        <p:txBody>
          <a:bodyPr tIns="0" bIns="0" anchor="b" anchorCtr="0">
            <a:noAutofit/>
          </a:bodyPr>
          <a:lstStyle>
            <a:lvl1pPr algn="l">
              <a:defRPr sz="6000"/>
            </a:lvl1pPr>
          </a:lstStyle>
          <a:p>
            <a:r>
              <a:rPr lang="en-US" dirty="0"/>
              <a:t>Click to edit Master title style</a:t>
            </a:r>
          </a:p>
        </p:txBody>
      </p:sp>
      <p:pic>
        <p:nvPicPr>
          <p:cNvPr id="9" name="Picture 8" descr="A red and black logo&#10;&#10;Description automatically generated with low confidence">
            <a:extLst>
              <a:ext uri="{FF2B5EF4-FFF2-40B4-BE49-F238E27FC236}">
                <a16:creationId xmlns:a16="http://schemas.microsoft.com/office/drawing/2014/main" id="{B37EAEE5-589F-1610-357C-DB11E582B4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cxnSp>
        <p:nvCxnSpPr>
          <p:cNvPr id="11" name="Straight Connector 10">
            <a:extLst>
              <a:ext uri="{FF2B5EF4-FFF2-40B4-BE49-F238E27FC236}">
                <a16:creationId xmlns:a16="http://schemas.microsoft.com/office/drawing/2014/main" id="{69DB3C1B-BCC2-B0D9-E70F-9DD8043BF5D4}"/>
              </a:ext>
            </a:extLst>
          </p:cNvPr>
          <p:cNvCxnSpPr/>
          <p:nvPr userDrawn="1"/>
        </p:nvCxnSpPr>
        <p:spPr>
          <a:xfrm>
            <a:off x="477519" y="3429000"/>
            <a:ext cx="5618481"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41CC8D3-2B7D-4BBD-1C77-EF0573CE5D60}"/>
              </a:ext>
            </a:extLst>
          </p:cNvPr>
          <p:cNvSpPr/>
          <p:nvPr userDrawn="1"/>
        </p:nvSpPr>
        <p:spPr>
          <a:xfrm>
            <a:off x="477519" y="6508115"/>
            <a:ext cx="6096000" cy="349885"/>
          </a:xfrm>
          <a:prstGeom prst="rect">
            <a:avLst/>
          </a:prstGeom>
        </p:spPr>
        <p:txBody>
          <a:bodyPr lIns="0" tIns="0" rIns="0" bIns="0" anchor="ctr" anchorCtr="0">
            <a:no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61994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Slide Optio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851E25-1C9B-8DD7-3BA1-413C8E97D80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308861"/>
            <a:ext cx="6114083" cy="1712636"/>
          </a:xfrm>
        </p:spPr>
        <p:txBody>
          <a:bodyPr tIns="0" bIns="0" anchor="b" anchorCtr="0">
            <a:noAutofit/>
          </a:bodyPr>
          <a:lstStyle>
            <a:lvl1pPr algn="l">
              <a:defRPr sz="6000"/>
            </a:lvl1pPr>
          </a:lstStyle>
          <a:p>
            <a:r>
              <a:rPr lang="en-US" dirty="0"/>
              <a:t>Click to edit Master title style</a:t>
            </a:r>
          </a:p>
        </p:txBody>
      </p:sp>
      <p:pic>
        <p:nvPicPr>
          <p:cNvPr id="9" name="Picture 8" descr="A red and black logo&#10;&#10;Description automatically generated with low confidence">
            <a:extLst>
              <a:ext uri="{FF2B5EF4-FFF2-40B4-BE49-F238E27FC236}">
                <a16:creationId xmlns:a16="http://schemas.microsoft.com/office/drawing/2014/main" id="{B37EAEE5-589F-1610-357C-DB11E582B4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cxnSp>
        <p:nvCxnSpPr>
          <p:cNvPr id="11" name="Straight Connector 10">
            <a:extLst>
              <a:ext uri="{FF2B5EF4-FFF2-40B4-BE49-F238E27FC236}">
                <a16:creationId xmlns:a16="http://schemas.microsoft.com/office/drawing/2014/main" id="{69DB3C1B-BCC2-B0D9-E70F-9DD8043BF5D4}"/>
              </a:ext>
            </a:extLst>
          </p:cNvPr>
          <p:cNvCxnSpPr/>
          <p:nvPr userDrawn="1"/>
        </p:nvCxnSpPr>
        <p:spPr>
          <a:xfrm>
            <a:off x="477519" y="3429000"/>
            <a:ext cx="5618481"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41CC8D3-2B7D-4BBD-1C77-EF0573CE5D60}"/>
              </a:ext>
            </a:extLst>
          </p:cNvPr>
          <p:cNvSpPr/>
          <p:nvPr userDrawn="1"/>
        </p:nvSpPr>
        <p:spPr>
          <a:xfrm>
            <a:off x="477519" y="6508115"/>
            <a:ext cx="6096000" cy="349885"/>
          </a:xfrm>
          <a:prstGeom prst="rect">
            <a:avLst/>
          </a:prstGeom>
        </p:spPr>
        <p:txBody>
          <a:bodyPr lIns="0" tIns="0" rIns="0" bIns="0" anchor="ctr" anchorCtr="0">
            <a:no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771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392645-FC65-3BF8-CEA6-C4BF2C90B0C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0"/>
            <a:ext cx="7401896" cy="6857999"/>
          </a:xfrm>
        </p:spPr>
        <p:txBody>
          <a:bodyPr tIns="0" bIns="0" anchor="ctr" anchorCtr="0">
            <a:noAutofit/>
          </a:bodyPr>
          <a:lstStyle>
            <a:lvl1pPr algn="l">
              <a:defRPr sz="6000">
                <a:solidFill>
                  <a:schemeClr val="bg1"/>
                </a:solidFill>
              </a:defRPr>
            </a:lvl1pPr>
          </a:lstStyle>
          <a:p>
            <a:r>
              <a:rPr lang="en-US" dirty="0"/>
              <a:t>Click to edit Master title style</a:t>
            </a:r>
          </a:p>
        </p:txBody>
      </p:sp>
      <p:pic>
        <p:nvPicPr>
          <p:cNvPr id="6" name="Picture 5" descr="A red and black logo&#10;&#10;Description automatically generated with low confidence">
            <a:extLst>
              <a:ext uri="{FF2B5EF4-FFF2-40B4-BE49-F238E27FC236}">
                <a16:creationId xmlns:a16="http://schemas.microsoft.com/office/drawing/2014/main" id="{2DB7F521-96BD-101D-DDEA-BC42A048B0A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87839" y="5732922"/>
            <a:ext cx="2263848" cy="442595"/>
          </a:xfrm>
          <a:prstGeom prst="rect">
            <a:avLst/>
          </a:prstGeom>
        </p:spPr>
      </p:pic>
      <p:sp>
        <p:nvSpPr>
          <p:cNvPr id="4" name="TextBox 3">
            <a:extLst>
              <a:ext uri="{FF2B5EF4-FFF2-40B4-BE49-F238E27FC236}">
                <a16:creationId xmlns:a16="http://schemas.microsoft.com/office/drawing/2014/main" id="{C6ACEFC9-10D0-7144-C754-1E0129D8E277}"/>
              </a:ext>
            </a:extLst>
          </p:cNvPr>
          <p:cNvSpPr txBox="1"/>
          <p:nvPr userDrawn="1"/>
        </p:nvSpPr>
        <p:spPr>
          <a:xfrm>
            <a:off x="8777323" y="6358663"/>
            <a:ext cx="3484880" cy="153888"/>
          </a:xfrm>
          <a:prstGeom prst="rect">
            <a:avLst/>
          </a:prstGeom>
          <a:noFill/>
        </p:spPr>
        <p:txBody>
          <a:bodyPr wrap="square" lIns="0" tIns="0" rIns="0" bIns="0" rtlCol="0" anchor="b" anchorCtr="0">
            <a:spAutoFit/>
          </a:bodyPr>
          <a:lstStyle/>
          <a:p>
            <a:pPr algn="ctr"/>
            <a:r>
              <a:rPr lang="en-US" sz="1000" b="1" i="0" dirty="0">
                <a:solidFill>
                  <a:srgbClr val="606264"/>
                </a:solidFill>
                <a:latin typeface="Arial" panose="020B0604020202020204" pitchFamily="34" charset="0"/>
                <a:cs typeface="Arial" panose="020B0604020202020204" pitchFamily="34" charset="0"/>
              </a:rPr>
              <a:t>Assurance  /  Tax  /  Advisory</a:t>
            </a:r>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5527413"/>
            <a:ext cx="3484880" cy="307777"/>
          </a:xfrm>
          <a:prstGeom prst="rect">
            <a:avLst/>
          </a:prstGeom>
          <a:noFill/>
        </p:spPr>
        <p:txBody>
          <a:bodyPr wrap="square" lIns="0" tIns="0" rIns="0" bIns="0" rtlCol="0" anchor="b" anchorCtr="0">
            <a:spAutoFit/>
          </a:bodyPr>
          <a:lstStyle/>
          <a:p>
            <a:pPr algn="l"/>
            <a:r>
              <a:rPr lang="en-US" sz="2000" b="1" i="0" dirty="0" err="1">
                <a:solidFill>
                  <a:schemeClr val="bg1"/>
                </a:solidFill>
                <a:latin typeface="Arial" panose="020B0604020202020204" pitchFamily="34" charset="0"/>
                <a:cs typeface="Arial" panose="020B0604020202020204" pitchFamily="34" charset="0"/>
              </a:rPr>
              <a:t>forvis.com</a:t>
            </a:r>
            <a:endParaRPr lang="en-US" sz="20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517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392645-FC65-3BF8-CEA6-C4BF2C90B0C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0"/>
            <a:ext cx="7401896" cy="5527413"/>
          </a:xfrm>
        </p:spPr>
        <p:txBody>
          <a:bodyPr tIns="0" bIns="0" anchor="ctr" anchorCtr="0">
            <a:noAutofit/>
          </a:bodyPr>
          <a:lstStyle>
            <a:lvl1pPr algn="l">
              <a:defRPr sz="6000">
                <a:solidFill>
                  <a:schemeClr val="bg1"/>
                </a:solidFill>
              </a:defRPr>
            </a:lvl1pPr>
          </a:lstStyle>
          <a:p>
            <a:r>
              <a:rPr lang="en-US" dirty="0"/>
              <a:t>Click to edit Master title style</a:t>
            </a:r>
          </a:p>
        </p:txBody>
      </p:sp>
      <p:pic>
        <p:nvPicPr>
          <p:cNvPr id="6" name="Picture 5" descr="A red and black logo&#10;&#10;Description automatically generated with low confidence">
            <a:extLst>
              <a:ext uri="{FF2B5EF4-FFF2-40B4-BE49-F238E27FC236}">
                <a16:creationId xmlns:a16="http://schemas.microsoft.com/office/drawing/2014/main" id="{2DB7F521-96BD-101D-DDEA-BC42A048B0A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87839" y="5732922"/>
            <a:ext cx="2263848" cy="442595"/>
          </a:xfrm>
          <a:prstGeom prst="rect">
            <a:avLst/>
          </a:prstGeom>
        </p:spPr>
      </p:pic>
      <p:sp>
        <p:nvSpPr>
          <p:cNvPr id="4" name="TextBox 3">
            <a:extLst>
              <a:ext uri="{FF2B5EF4-FFF2-40B4-BE49-F238E27FC236}">
                <a16:creationId xmlns:a16="http://schemas.microsoft.com/office/drawing/2014/main" id="{C6ACEFC9-10D0-7144-C754-1E0129D8E277}"/>
              </a:ext>
            </a:extLst>
          </p:cNvPr>
          <p:cNvSpPr txBox="1"/>
          <p:nvPr userDrawn="1"/>
        </p:nvSpPr>
        <p:spPr>
          <a:xfrm>
            <a:off x="8777323" y="6358663"/>
            <a:ext cx="3484880" cy="153888"/>
          </a:xfrm>
          <a:prstGeom prst="rect">
            <a:avLst/>
          </a:prstGeom>
          <a:noFill/>
        </p:spPr>
        <p:txBody>
          <a:bodyPr wrap="square" lIns="0" tIns="0" rIns="0" bIns="0" rtlCol="0" anchor="b" anchorCtr="0">
            <a:spAutoFit/>
          </a:bodyPr>
          <a:lstStyle/>
          <a:p>
            <a:pPr algn="ctr"/>
            <a:r>
              <a:rPr lang="en-US" sz="1000" b="1" i="0" dirty="0">
                <a:solidFill>
                  <a:srgbClr val="606264"/>
                </a:solidFill>
                <a:latin typeface="Arial" panose="020B0604020202020204" pitchFamily="34" charset="0"/>
                <a:cs typeface="Arial" panose="020B0604020202020204" pitchFamily="34" charset="0"/>
              </a:rPr>
              <a:t>Assurance  /  Tax  /  Advisory</a:t>
            </a:r>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5527413"/>
            <a:ext cx="3484880" cy="307777"/>
          </a:xfrm>
          <a:prstGeom prst="rect">
            <a:avLst/>
          </a:prstGeom>
          <a:noFill/>
        </p:spPr>
        <p:txBody>
          <a:bodyPr wrap="square" lIns="0" tIns="0" rIns="0" bIns="0" rtlCol="0" anchor="b" anchorCtr="0">
            <a:spAutoFit/>
          </a:bodyPr>
          <a:lstStyle/>
          <a:p>
            <a:pPr algn="l"/>
            <a:r>
              <a:rPr lang="en-US" sz="2000" b="1" i="0" dirty="0" err="1">
                <a:solidFill>
                  <a:schemeClr val="bg1"/>
                </a:solidFill>
                <a:latin typeface="Arial" panose="020B0604020202020204" pitchFamily="34" charset="0"/>
                <a:cs typeface="Arial" panose="020B0604020202020204" pitchFamily="34" charset="0"/>
              </a:rPr>
              <a:t>forvis.com</a:t>
            </a:r>
            <a:endParaRPr lang="en-US" sz="20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1777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B41D7D6-E33F-7C8F-44B4-5D592F2780EA}"/>
              </a:ext>
            </a:extLst>
          </p:cNvPr>
          <p:cNvSpPr/>
          <p:nvPr userDrawn="1"/>
        </p:nvSpPr>
        <p:spPr>
          <a:xfrm>
            <a:off x="0" y="0"/>
            <a:ext cx="12192000" cy="6858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25DEAE3-0CEE-D7BB-7CAD-0CEC1056D2A3}"/>
              </a:ext>
            </a:extLst>
          </p:cNvPr>
          <p:cNvSpPr/>
          <p:nvPr userDrawn="1"/>
        </p:nvSpPr>
        <p:spPr>
          <a:xfrm>
            <a:off x="0" y="0"/>
            <a:ext cx="12192000" cy="1046202"/>
          </a:xfrm>
          <a:prstGeom prst="rect">
            <a:avLst/>
          </a:prstGeom>
          <a:solidFill>
            <a:schemeClr val="tx2"/>
          </a:solidFill>
          <a:ln>
            <a:noFill/>
          </a:ln>
          <a:effectLst>
            <a:outerShdw blurRad="50800" dist="50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8E716A4-D7AC-63F1-FCFC-197379E5F46A}"/>
              </a:ext>
            </a:extLst>
          </p:cNvPr>
          <p:cNvSpPr txBox="1"/>
          <p:nvPr userDrawn="1"/>
        </p:nvSpPr>
        <p:spPr>
          <a:xfrm>
            <a:off x="535077" y="186448"/>
            <a:ext cx="5323111" cy="646331"/>
          </a:xfrm>
          <a:prstGeom prst="rect">
            <a:avLst/>
          </a:prstGeom>
          <a:noFill/>
        </p:spPr>
        <p:txBody>
          <a:bodyPr wrap="square" lIns="0" rtlCol="0">
            <a:spAutoFit/>
          </a:bodyPr>
          <a:lstStyle/>
          <a:p>
            <a:r>
              <a:rPr lang="en-US" sz="3600" dirty="0">
                <a:solidFill>
                  <a:srgbClr val="FFFFFF"/>
                </a:solidFill>
                <a:latin typeface="Arial" panose="020B0604020202020204" pitchFamily="34" charset="0"/>
                <a:cs typeface="Arial" panose="020B0604020202020204" pitchFamily="34" charset="0"/>
              </a:rPr>
              <a:t>GUIDELINES FOR USE</a:t>
            </a:r>
          </a:p>
        </p:txBody>
      </p:sp>
      <p:sp>
        <p:nvSpPr>
          <p:cNvPr id="20" name="TextBox 19">
            <a:extLst>
              <a:ext uri="{FF2B5EF4-FFF2-40B4-BE49-F238E27FC236}">
                <a16:creationId xmlns:a16="http://schemas.microsoft.com/office/drawing/2014/main" id="{4EEF7435-ED10-93D8-81EC-BC1C078D3AF8}"/>
              </a:ext>
            </a:extLst>
          </p:cNvPr>
          <p:cNvSpPr txBox="1"/>
          <p:nvPr userDrawn="1"/>
        </p:nvSpPr>
        <p:spPr>
          <a:xfrm>
            <a:off x="6096000" y="336195"/>
            <a:ext cx="5495508" cy="340461"/>
          </a:xfrm>
          <a:prstGeom prst="rect">
            <a:avLst/>
          </a:prstGeom>
          <a:solidFill>
            <a:srgbClr val="FFFFFF"/>
          </a:solidFill>
        </p:spPr>
        <p:txBody>
          <a:bodyPr wrap="square" lIns="91440" tIns="0" rIns="91440" bIns="0" rtlCol="0" anchor="ctr" anchorCtr="0">
            <a:noAutofit/>
          </a:bodyPr>
          <a:lstStyle/>
          <a:p>
            <a:pPr algn="ctr"/>
            <a:r>
              <a:rPr lang="en-US" sz="2000" b="1" dirty="0">
                <a:solidFill>
                  <a:srgbClr val="D42B1E"/>
                </a:solidFill>
                <a:latin typeface="Arial" panose="020B0604020202020204" pitchFamily="34" charset="0"/>
                <a:cs typeface="Arial" panose="020B0604020202020204" pitchFamily="34" charset="0"/>
              </a:rPr>
              <a:t>! ! ! DELETE THIS SLIDE WHEN FINAL ! ! !</a:t>
            </a:r>
          </a:p>
        </p:txBody>
      </p:sp>
      <p:pic>
        <p:nvPicPr>
          <p:cNvPr id="5" name="Picture 4">
            <a:extLst>
              <a:ext uri="{FF2B5EF4-FFF2-40B4-BE49-F238E27FC236}">
                <a16:creationId xmlns:a16="http://schemas.microsoft.com/office/drawing/2014/main" id="{5C650D4D-B9FD-4362-856A-DED832448841}"/>
              </a:ext>
            </a:extLst>
          </p:cNvPr>
          <p:cNvPicPr>
            <a:picLocks noChangeAspect="1"/>
          </p:cNvPicPr>
          <p:nvPr userDrawn="1"/>
        </p:nvPicPr>
        <p:blipFill>
          <a:blip r:embed="rId2"/>
          <a:stretch>
            <a:fillRect/>
          </a:stretch>
        </p:blipFill>
        <p:spPr>
          <a:xfrm>
            <a:off x="4626864" y="1241793"/>
            <a:ext cx="6964644" cy="5262325"/>
          </a:xfrm>
          <a:prstGeom prst="rect">
            <a:avLst/>
          </a:prstGeom>
        </p:spPr>
      </p:pic>
      <p:sp>
        <p:nvSpPr>
          <p:cNvPr id="2" name="TextBox 1">
            <a:extLst>
              <a:ext uri="{FF2B5EF4-FFF2-40B4-BE49-F238E27FC236}">
                <a16:creationId xmlns:a16="http://schemas.microsoft.com/office/drawing/2014/main" id="{D028ACF6-AFE7-6865-DDB5-9C6B64145A1B}"/>
              </a:ext>
            </a:extLst>
          </p:cNvPr>
          <p:cNvSpPr txBox="1"/>
          <p:nvPr userDrawn="1"/>
        </p:nvSpPr>
        <p:spPr>
          <a:xfrm>
            <a:off x="535077" y="1241793"/>
            <a:ext cx="4193442" cy="5262325"/>
          </a:xfrm>
          <a:prstGeom prst="rect">
            <a:avLst/>
          </a:prstGeom>
          <a:noFill/>
        </p:spPr>
        <p:txBody>
          <a:bodyPr wrap="square" lIns="0" tIns="0" rIns="0" bIns="0">
            <a:normAutofit fontScale="92500" lnSpcReduction="20000"/>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have inserted all cover slide options available for this template as well as example slides with placeholder text. Please use these as a starting point and delete any layout you do not need for your PowerPoint presentation.</a:t>
            </a:r>
          </a:p>
          <a:p>
            <a:pPr marL="0" marR="0" lvl="0" indent="0" algn="l" defTabSz="914400" rtl="0" eaLnBrk="1" fontAlgn="auto" latinLnBrk="0" hangingPunct="1">
              <a:lnSpc>
                <a:spcPct val="120000"/>
              </a:lnSpc>
              <a:spcBef>
                <a:spcPts val="12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Color Usage</a:t>
            </a:r>
          </a:p>
          <a:p>
            <a:pPr marL="182880" marR="0" lvl="0" indent="-182880" algn="l" defTabSz="914400" rtl="0" eaLnBrk="1" fontAlgn="auto" latinLnBrk="0" hangingPunct="1">
              <a:lnSpc>
                <a:spcPct val="120000"/>
              </a:lnSpc>
              <a:spcBef>
                <a:spcPts val="0"/>
              </a:spcBef>
              <a:spcAft>
                <a:spcPts val="0"/>
              </a:spcAft>
              <a:buClr>
                <a:schemeClr val="tx2"/>
              </a:buClr>
              <a:buSzPct val="110000"/>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 Black, Dark Gray, or FORVIS Red for text. </a:t>
            </a:r>
          </a:p>
          <a:p>
            <a:pPr marL="182880" marR="0" lvl="0" indent="-182880" algn="l" defTabSz="914400" rtl="0" eaLnBrk="1" fontAlgn="auto" latinLnBrk="0" hangingPunct="1">
              <a:lnSpc>
                <a:spcPct val="120000"/>
              </a:lnSpc>
              <a:spcBef>
                <a:spcPts val="0"/>
              </a:spcBef>
              <a:spcAft>
                <a:spcPts val="0"/>
              </a:spcAft>
              <a:buClr>
                <a:schemeClr val="tx2"/>
              </a:buClr>
              <a:buSzPct val="110000"/>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Secondary colors are reserved for data visualization like charts and tables. </a:t>
            </a:r>
          </a:p>
          <a:p>
            <a:pPr marL="182880" marR="0" lvl="0" indent="-182880" algn="l" defTabSz="914400" rtl="0" eaLnBrk="1" fontAlgn="auto" latinLnBrk="0" hangingPunct="1">
              <a:lnSpc>
                <a:spcPct val="120000"/>
              </a:lnSpc>
              <a:spcBef>
                <a:spcPts val="0"/>
              </a:spcBef>
              <a:spcAft>
                <a:spcPts val="0"/>
              </a:spcAft>
              <a:buClr>
                <a:schemeClr val="tx2"/>
              </a:buClr>
              <a:buSzPct val="110000"/>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 not use FORVIS Red or accent colors in charts or tables.</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1200"/>
              </a:spcBef>
              <a:spcAft>
                <a:spcPts val="0"/>
              </a:spcAft>
              <a:buClrTx/>
              <a:buSzTx/>
              <a:buFontTx/>
              <a:buNone/>
              <a:tabLst/>
              <a:defRPr/>
            </a:pPr>
            <a:r>
              <a:rPr kumimoji="0" lang="en-US" sz="1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Fonts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Please only use Arial, Arial Bold, and Arial Black throughout this presentation. </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a:lnSpc>
                <a:spcPct val="120000"/>
              </a:lnSpc>
              <a:spcBef>
                <a:spcPts val="1200"/>
              </a:spcBef>
              <a:spcAft>
                <a:spcPts val="0"/>
              </a:spcAft>
            </a:pPr>
            <a:r>
              <a:rPr lang="en-US" sz="1900" b="1" i="0" dirty="0">
                <a:solidFill>
                  <a:schemeClr val="tx1"/>
                </a:solidFill>
                <a:latin typeface="Arial" panose="020B0604020202020204" pitchFamily="34" charset="0"/>
                <a:cs typeface="Arial" panose="020B0604020202020204" pitchFamily="34" charset="0"/>
              </a:rPr>
              <a:t>Icons</a:t>
            </a:r>
            <a:endParaRPr lang="en-US" sz="1800" b="1" i="0" dirty="0">
              <a:solidFill>
                <a:schemeClr val="tx1"/>
              </a:solidFill>
              <a:latin typeface="Arial" panose="020B0604020202020204" pitchFamily="34" charset="0"/>
              <a:cs typeface="Arial" panose="020B0604020202020204" pitchFamily="34" charset="0"/>
            </a:endParaRPr>
          </a:p>
          <a:p>
            <a:pPr>
              <a:lnSpc>
                <a:spcPct val="120000"/>
              </a:lnSpc>
            </a:pPr>
            <a:r>
              <a:rPr lang="en-US" sz="1700" b="0" i="0" dirty="0">
                <a:solidFill>
                  <a:schemeClr val="tx1"/>
                </a:solidFill>
                <a:latin typeface="Arial" panose="020B0604020202020204" pitchFamily="34" charset="0"/>
                <a:cs typeface="Arial" panose="020B0604020202020204" pitchFamily="34" charset="0"/>
              </a:rPr>
              <a:t>We’ve included a library of icons for your use. Our icons appear in either Dark Gray or White (if on a dark background). Please delete these slides when the presentation is final.</a:t>
            </a:r>
          </a:p>
          <a:p>
            <a:pPr>
              <a:lnSpc>
                <a:spcPct val="120000"/>
              </a:lnSpc>
            </a:pPr>
            <a:endParaRPr lang="en-US" sz="1700" b="0" i="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9935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FD531-7FE2-4698-81F5-71666A8291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298E08-A54C-45F2-AB01-33BAA357D1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C43297-82ED-485C-A764-927FAC816C24}"/>
              </a:ext>
            </a:extLst>
          </p:cNvPr>
          <p:cNvSpPr>
            <a:spLocks noGrp="1"/>
          </p:cNvSpPr>
          <p:nvPr>
            <p:ph type="dt" sz="half" idx="10"/>
          </p:nvPr>
        </p:nvSpPr>
        <p:spPr/>
        <p:txBody>
          <a:bodyPr/>
          <a:lstStyle/>
          <a:p>
            <a:fld id="{27DEC2FC-530D-4687-919B-1BF22D84C107}" type="datetimeFigureOut">
              <a:rPr lang="en-US" smtClean="0"/>
              <a:t>5/23/2023</a:t>
            </a:fld>
            <a:endParaRPr lang="en-US" dirty="0"/>
          </a:p>
        </p:txBody>
      </p:sp>
      <p:sp>
        <p:nvSpPr>
          <p:cNvPr id="5" name="Footer Placeholder 4">
            <a:extLst>
              <a:ext uri="{FF2B5EF4-FFF2-40B4-BE49-F238E27FC236}">
                <a16:creationId xmlns:a16="http://schemas.microsoft.com/office/drawing/2014/main" id="{CDF21496-9C26-4929-ADEC-559971B74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47369E-2409-4146-A553-AA8B5FCF5B99}"/>
              </a:ext>
            </a:extLst>
          </p:cNvPr>
          <p:cNvSpPr>
            <a:spLocks noGrp="1"/>
          </p:cNvSpPr>
          <p:nvPr>
            <p:ph type="sldNum" sz="quarter" idx="12"/>
          </p:nvPr>
        </p:nvSpPr>
        <p:spPr/>
        <p:txBody>
          <a:bodyPr/>
          <a:lstStyle/>
          <a:p>
            <a:fld id="{5DC0BBD7-945B-48F6-9246-479FB093D858}" type="slidenum">
              <a:rPr lang="en-US" smtClean="0"/>
              <a:t>‹#›</a:t>
            </a:fld>
            <a:endParaRPr lang="en-US" dirty="0"/>
          </a:p>
        </p:txBody>
      </p:sp>
    </p:spTree>
    <p:extLst>
      <p:ext uri="{BB962C8B-B14F-4D97-AF65-F5344CB8AC3E}">
        <p14:creationId xmlns:p14="http://schemas.microsoft.com/office/powerpoint/2010/main" val="12337005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85650" cy="6858000"/>
          </a:xfrm>
          <a:prstGeom prst="rect">
            <a:avLst/>
          </a:prstGeom>
        </p:spPr>
      </p:pic>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6157911"/>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10" y="6571138"/>
            <a:ext cx="386632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C33C754E-94CC-51A6-5D74-FB1650ACF214}"/>
              </a:ext>
            </a:extLst>
          </p:cNvPr>
          <p:cNvSpPr>
            <a:spLocks noGrp="1"/>
          </p:cNvSpPr>
          <p:nvPr>
            <p:ph type="ctrTitle"/>
          </p:nvPr>
        </p:nvSpPr>
        <p:spPr>
          <a:xfrm>
            <a:off x="477078" y="1222131"/>
            <a:ext cx="3866322" cy="5146784"/>
          </a:xfrm>
        </p:spPr>
        <p:txBody>
          <a:bodyPr tIns="0" bIns="0" anchor="ctr" anchorCtr="0">
            <a:normAutofit/>
          </a:bodyPr>
          <a:lstStyle>
            <a:lvl1pPr algn="l">
              <a:defRPr sz="4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7007443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Option 3">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6157911"/>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10" y="6571138"/>
            <a:ext cx="386632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C33C754E-94CC-51A6-5D74-FB1650ACF214}"/>
              </a:ext>
            </a:extLst>
          </p:cNvPr>
          <p:cNvSpPr>
            <a:spLocks noGrp="1"/>
          </p:cNvSpPr>
          <p:nvPr>
            <p:ph type="ctrTitle"/>
          </p:nvPr>
        </p:nvSpPr>
        <p:spPr>
          <a:xfrm>
            <a:off x="477078" y="1222131"/>
            <a:ext cx="3866322" cy="5146784"/>
          </a:xfrm>
        </p:spPr>
        <p:txBody>
          <a:bodyPr tIns="0" bIns="0" anchor="ctr" anchorCtr="0">
            <a:normAutofit/>
          </a:bodyPr>
          <a:lstStyle>
            <a:lvl1pPr algn="l">
              <a:defRPr sz="4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46423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Option 4">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087120"/>
            <a:ext cx="4095391" cy="3832291"/>
          </a:xfrm>
        </p:spPr>
        <p:txBody>
          <a:bodyPr anchor="ctr" anchorCtr="0">
            <a:normAutofit/>
          </a:bodyPr>
          <a:lstStyle>
            <a:lvl1pPr marL="0" indent="0">
              <a:buFontTx/>
              <a:buNone/>
              <a:defRPr sz="4000" b="1">
                <a:solidFill>
                  <a:schemeClr val="tx1"/>
                </a:solidFill>
              </a:defRPr>
            </a:lvl1pPr>
          </a:lstStyle>
          <a:p>
            <a:pPr lvl="0"/>
            <a:r>
              <a:rPr lang="en-US" dirty="0"/>
              <a:t>Click to add title</a:t>
            </a:r>
          </a:p>
        </p:txBody>
      </p:sp>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6157911"/>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09" y="6518115"/>
            <a:ext cx="609456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4919412"/>
            <a:ext cx="3091623" cy="123849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Tree>
    <p:extLst>
      <p:ext uri="{BB962C8B-B14F-4D97-AF65-F5344CB8AC3E}">
        <p14:creationId xmlns:p14="http://schemas.microsoft.com/office/powerpoint/2010/main" val="1879165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Option 5">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FA13D-2189-42D8-89D2-A6309CF197B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85650" cy="6858000"/>
          </a:xfrm>
          <a:prstGeom prst="rect">
            <a:avLst/>
          </a:prstGeom>
        </p:spPr>
      </p:pic>
      <p:sp>
        <p:nvSpPr>
          <p:cNvPr id="3" name="Text Placeholder 2">
            <a:extLst>
              <a:ext uri="{FF2B5EF4-FFF2-40B4-BE49-F238E27FC236}">
                <a16:creationId xmlns:a16="http://schemas.microsoft.com/office/drawing/2014/main" id="{74180BAF-B275-4560-9981-22A6E77F03CA}"/>
              </a:ext>
            </a:extLst>
          </p:cNvPr>
          <p:cNvSpPr>
            <a:spLocks noGrp="1"/>
          </p:cNvSpPr>
          <p:nvPr>
            <p:ph type="body" sz="quarter" idx="10" hasCustomPrompt="1"/>
          </p:nvPr>
        </p:nvSpPr>
        <p:spPr>
          <a:xfrm>
            <a:off x="476609" y="1087120"/>
            <a:ext cx="4095391" cy="3832291"/>
          </a:xfrm>
        </p:spPr>
        <p:txBody>
          <a:bodyPr anchor="ctr" anchorCtr="0">
            <a:normAutofit/>
          </a:bodyPr>
          <a:lstStyle>
            <a:lvl1pPr marL="0" indent="0">
              <a:buFontTx/>
              <a:buNone/>
              <a:defRPr sz="4000" b="1">
                <a:solidFill>
                  <a:schemeClr val="tx1"/>
                </a:solidFill>
              </a:defRPr>
            </a:lvl1pPr>
          </a:lstStyle>
          <a:p>
            <a:pPr lvl="0"/>
            <a:r>
              <a:rPr lang="en-US" dirty="0"/>
              <a:t>Click to add title</a:t>
            </a:r>
          </a:p>
        </p:txBody>
      </p:sp>
      <p:sp>
        <p:nvSpPr>
          <p:cNvPr id="5" name="Text Placeholder 4">
            <a:extLst>
              <a:ext uri="{FF2B5EF4-FFF2-40B4-BE49-F238E27FC236}">
                <a16:creationId xmlns:a16="http://schemas.microsoft.com/office/drawing/2014/main" id="{FAC7F568-09FE-45F6-8B36-72334D8B8F72}"/>
              </a:ext>
            </a:extLst>
          </p:cNvPr>
          <p:cNvSpPr>
            <a:spLocks noGrp="1"/>
          </p:cNvSpPr>
          <p:nvPr>
            <p:ph type="body" sz="quarter" idx="11" hasCustomPrompt="1"/>
          </p:nvPr>
        </p:nvSpPr>
        <p:spPr>
          <a:xfrm>
            <a:off x="4572000" y="6157911"/>
            <a:ext cx="7233920" cy="700089"/>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
        <p:nvSpPr>
          <p:cNvPr id="4" name="TextBox 3">
            <a:extLst>
              <a:ext uri="{FF2B5EF4-FFF2-40B4-BE49-F238E27FC236}">
                <a16:creationId xmlns:a16="http://schemas.microsoft.com/office/drawing/2014/main" id="{09E0A0B6-2669-4483-815F-68CAD9B6C8CF}"/>
              </a:ext>
            </a:extLst>
          </p:cNvPr>
          <p:cNvSpPr txBox="1"/>
          <p:nvPr userDrawn="1"/>
        </p:nvSpPr>
        <p:spPr>
          <a:xfrm>
            <a:off x="476609" y="6518115"/>
            <a:ext cx="6094562" cy="84639"/>
          </a:xfrm>
          <a:prstGeom prst="rect">
            <a:avLst/>
          </a:prstGeom>
          <a:noFill/>
        </p:spPr>
        <p:txBody>
          <a:bodyPr wrap="square" lIns="0" tIns="0" rIns="0" bIns="0" anchor="b">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F0643AD6-5C9B-5EC1-CDDC-14A5785B01E0}"/>
              </a:ext>
            </a:extLst>
          </p:cNvPr>
          <p:cNvSpPr>
            <a:spLocks noGrp="1"/>
          </p:cNvSpPr>
          <p:nvPr>
            <p:ph type="subTitle" idx="1" hasCustomPrompt="1"/>
          </p:nvPr>
        </p:nvSpPr>
        <p:spPr>
          <a:xfrm>
            <a:off x="477077" y="4919412"/>
            <a:ext cx="3091623" cy="123849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presenter or dates here</a:t>
            </a:r>
          </a:p>
        </p:txBody>
      </p:sp>
    </p:spTree>
    <p:extLst>
      <p:ext uri="{BB962C8B-B14F-4D97-AF65-F5344CB8AC3E}">
        <p14:creationId xmlns:p14="http://schemas.microsoft.com/office/powerpoint/2010/main" val="1808380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1066800"/>
            <a:ext cx="8209722" cy="4396213"/>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5463014"/>
            <a:ext cx="6761923" cy="785035"/>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6354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62708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Option 6 - Industr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1066800"/>
            <a:ext cx="8209722" cy="4396213"/>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5463014"/>
            <a:ext cx="6761923" cy="785035"/>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6354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EA73E399-0F30-3E7D-E91B-0D308C42AE8D}"/>
              </a:ext>
            </a:extLst>
          </p:cNvPr>
          <p:cNvSpPr>
            <a:spLocks noGrp="1"/>
          </p:cNvSpPr>
          <p:nvPr>
            <p:ph type="body" sz="quarter" idx="11" hasCustomPrompt="1"/>
          </p:nvPr>
        </p:nvSpPr>
        <p:spPr>
          <a:xfrm>
            <a:off x="7912100" y="5463014"/>
            <a:ext cx="3893820" cy="785036"/>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Tree>
    <p:extLst>
      <p:ext uri="{BB962C8B-B14F-4D97-AF65-F5344CB8AC3E}">
        <p14:creationId xmlns:p14="http://schemas.microsoft.com/office/powerpoint/2010/main" val="3519934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Option 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2159000"/>
            <a:ext cx="8209722" cy="3505395"/>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5664395"/>
            <a:ext cx="6761923" cy="785035"/>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635485"/>
            <a:ext cx="6096000" cy="84639"/>
          </a:xfrm>
          <a:prstGeom prst="rect">
            <a:avLst/>
          </a:prstGeom>
        </p:spPr>
        <p:txBody>
          <a:bodyPr lIns="0" tIns="0" rIns="0" bIns="0">
            <a:spAutoFit/>
          </a:bodyPr>
          <a:lstStyle/>
          <a:p>
            <a:r>
              <a:rPr lang="en-US" sz="550" b="0" i="0" u="none" strike="noStrike" dirty="0">
                <a:solidFill>
                  <a:schemeClr val="tx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5488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Option 7 - Industr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2159000"/>
            <a:ext cx="8209722" cy="3505395"/>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5664395"/>
            <a:ext cx="6761923" cy="785035"/>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635485"/>
            <a:ext cx="6096000" cy="84639"/>
          </a:xfrm>
          <a:prstGeom prst="rect">
            <a:avLst/>
          </a:prstGeom>
        </p:spPr>
        <p:txBody>
          <a:bodyPr lIns="0" tIns="0" rIns="0" bIns="0">
            <a:spAutoFit/>
          </a:bodyPr>
          <a:lstStyle/>
          <a:p>
            <a:r>
              <a:rPr lang="en-US" sz="550" b="0" i="0" u="none" strike="noStrike" dirty="0">
                <a:solidFill>
                  <a:schemeClr val="tx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tx1"/>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EA73E399-0F30-3E7D-E91B-0D308C42AE8D}"/>
              </a:ext>
            </a:extLst>
          </p:cNvPr>
          <p:cNvSpPr>
            <a:spLocks noGrp="1"/>
          </p:cNvSpPr>
          <p:nvPr>
            <p:ph type="body" sz="quarter" idx="11" hasCustomPrompt="1"/>
          </p:nvPr>
        </p:nvSpPr>
        <p:spPr>
          <a:xfrm>
            <a:off x="7912100" y="5664395"/>
            <a:ext cx="3893820" cy="785036"/>
          </a:xfrm>
        </p:spPr>
        <p:txBody>
          <a:bodyPr anchor="ctr">
            <a:normAutofit/>
          </a:bodyPr>
          <a:lstStyle>
            <a:lvl1pPr marL="0" indent="0" algn="r">
              <a:buFontTx/>
              <a:buNone/>
              <a:defRPr sz="1800" b="1" i="0" cap="none" spc="150" baseline="0">
                <a:solidFill>
                  <a:schemeClr val="bg1"/>
                </a:solidFill>
              </a:defRPr>
            </a:lvl1pPr>
            <a:lvl2pPr marL="457200" indent="0">
              <a:buNone/>
              <a:defRPr/>
            </a:lvl2pPr>
          </a:lstStyle>
          <a:p>
            <a:pPr lvl="0"/>
            <a:r>
              <a:rPr lang="en-US" dirty="0"/>
              <a:t>Industry Here</a:t>
            </a:r>
          </a:p>
        </p:txBody>
      </p:sp>
    </p:spTree>
    <p:extLst>
      <p:ext uri="{BB962C8B-B14F-4D97-AF65-F5344CB8AC3E}">
        <p14:creationId xmlns:p14="http://schemas.microsoft.com/office/powerpoint/2010/main" val="12952616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80D365-0180-BB18-A4D2-F0B9B2BD538D}"/>
              </a:ext>
            </a:extLst>
          </p:cNvPr>
          <p:cNvSpPr/>
          <p:nvPr userDrawn="1"/>
        </p:nvSpPr>
        <p:spPr>
          <a:xfrm>
            <a:off x="-444"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5435671"/>
            <a:ext cx="11236960" cy="785035"/>
          </a:xfrm>
        </p:spPr>
        <p:txBody>
          <a:bodyPr tIns="0" bIns="0" anchor="ctr" anchorCtr="0">
            <a:normAutofit/>
          </a:bodyPr>
          <a:lstStyle>
            <a:lvl1pPr algn="l">
              <a:defRPr sz="4000" b="1" i="0">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6220706"/>
            <a:ext cx="11236959" cy="40011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A red and black logo&#10;&#10;Description automatically generated with low confidence">
            <a:extLst>
              <a:ext uri="{FF2B5EF4-FFF2-40B4-BE49-F238E27FC236}">
                <a16:creationId xmlns:a16="http://schemas.microsoft.com/office/drawing/2014/main" id="{6D335231-B2B0-7839-AF6A-A52BD3A235D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77077" y="2223683"/>
            <a:ext cx="4015410" cy="785035"/>
          </a:xfrm>
          <a:prstGeom prst="rect">
            <a:avLst/>
          </a:prstGeom>
        </p:spPr>
      </p:pic>
      <p:sp>
        <p:nvSpPr>
          <p:cNvPr id="6" name="Rectangle 5">
            <a:extLst>
              <a:ext uri="{FF2B5EF4-FFF2-40B4-BE49-F238E27FC236}">
                <a16:creationId xmlns:a16="http://schemas.microsoft.com/office/drawing/2014/main" id="{12AE1793-6410-6767-30D1-CC98C48C3F0F}"/>
              </a:ext>
            </a:extLst>
          </p:cNvPr>
          <p:cNvSpPr/>
          <p:nvPr userDrawn="1"/>
        </p:nvSpPr>
        <p:spPr>
          <a:xfrm>
            <a:off x="477077" y="349885"/>
            <a:ext cx="913163" cy="231512"/>
          </a:xfrm>
          <a:prstGeom prst="rect">
            <a:avLst/>
          </a:prstGeom>
          <a:noFill/>
          <a:ln>
            <a:solidFill>
              <a:srgbClr val="ACAFAF"/>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nchorCtr="0"/>
          <a:lstStyle/>
          <a:p>
            <a:pPr algn="ctr"/>
            <a:r>
              <a:rPr lang="en-US" sz="1000" b="1" spc="200" dirty="0">
                <a:solidFill>
                  <a:srgbClr val="ACAFAF"/>
                </a:solidFill>
                <a:latin typeface="Arial" panose="020B0604020202020204" pitchFamily="34" charset="0"/>
                <a:cs typeface="Arial" panose="020B0604020202020204" pitchFamily="34" charset="0"/>
              </a:rPr>
              <a:t>WEBINAR</a:t>
            </a:r>
          </a:p>
        </p:txBody>
      </p:sp>
      <p:sp>
        <p:nvSpPr>
          <p:cNvPr id="7" name="Rectangle 6">
            <a:extLst>
              <a:ext uri="{FF2B5EF4-FFF2-40B4-BE49-F238E27FC236}">
                <a16:creationId xmlns:a16="http://schemas.microsoft.com/office/drawing/2014/main" id="{0B069BD8-7752-6CFC-5719-31EA358D08CE}"/>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0343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AB8E9C-96D3-1607-1769-736E63B1D26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308861"/>
            <a:ext cx="6114083" cy="1712636"/>
          </a:xfrm>
        </p:spPr>
        <p:txBody>
          <a:bodyPr tIns="0" bIns="0" anchor="b" anchorCtr="0">
            <a:noAutofit/>
          </a:bodyPr>
          <a:lstStyle>
            <a:lvl1pPr algn="l">
              <a:defRPr sz="6000"/>
            </a:lvl1pPr>
          </a:lstStyle>
          <a:p>
            <a:r>
              <a:rPr lang="en-US" dirty="0"/>
              <a:t>Click to edit Master title style</a:t>
            </a:r>
          </a:p>
        </p:txBody>
      </p:sp>
      <p:pic>
        <p:nvPicPr>
          <p:cNvPr id="9" name="Picture 8" descr="A red and black logo&#10;&#10;Description automatically generated with low confidence">
            <a:extLst>
              <a:ext uri="{FF2B5EF4-FFF2-40B4-BE49-F238E27FC236}">
                <a16:creationId xmlns:a16="http://schemas.microsoft.com/office/drawing/2014/main" id="{B37EAEE5-589F-1610-357C-DB11E582B4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cxnSp>
        <p:nvCxnSpPr>
          <p:cNvPr id="11" name="Straight Connector 10">
            <a:extLst>
              <a:ext uri="{FF2B5EF4-FFF2-40B4-BE49-F238E27FC236}">
                <a16:creationId xmlns:a16="http://schemas.microsoft.com/office/drawing/2014/main" id="{69DB3C1B-BCC2-B0D9-E70F-9DD8043BF5D4}"/>
              </a:ext>
            </a:extLst>
          </p:cNvPr>
          <p:cNvCxnSpPr/>
          <p:nvPr userDrawn="1"/>
        </p:nvCxnSpPr>
        <p:spPr>
          <a:xfrm>
            <a:off x="477519" y="3429000"/>
            <a:ext cx="5618481"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D2E4756-327A-DCCE-8F56-E57810E9212F}"/>
              </a:ext>
            </a:extLst>
          </p:cNvPr>
          <p:cNvSpPr/>
          <p:nvPr userDrawn="1"/>
        </p:nvSpPr>
        <p:spPr>
          <a:xfrm>
            <a:off x="10801317" y="370839"/>
            <a:ext cx="913163" cy="2315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nchorCtr="0"/>
          <a:lstStyle/>
          <a:p>
            <a:pPr algn="ctr"/>
            <a:r>
              <a:rPr lang="en-US" sz="1000" b="1" spc="200" dirty="0">
                <a:solidFill>
                  <a:schemeClr val="bg1"/>
                </a:solidFill>
                <a:latin typeface="Arial" panose="020B0604020202020204" pitchFamily="34" charset="0"/>
                <a:cs typeface="Arial" panose="020B0604020202020204" pitchFamily="34" charset="0"/>
              </a:rPr>
              <a:t>WEBINAR</a:t>
            </a:r>
          </a:p>
        </p:txBody>
      </p:sp>
      <p:sp>
        <p:nvSpPr>
          <p:cNvPr id="7" name="Rectangle 6">
            <a:extLst>
              <a:ext uri="{FF2B5EF4-FFF2-40B4-BE49-F238E27FC236}">
                <a16:creationId xmlns:a16="http://schemas.microsoft.com/office/drawing/2014/main" id="{849242CB-A939-B336-1A8D-65C7AB44C322}"/>
              </a:ext>
            </a:extLst>
          </p:cNvPr>
          <p:cNvSpPr/>
          <p:nvPr userDrawn="1"/>
        </p:nvSpPr>
        <p:spPr>
          <a:xfrm>
            <a:off x="477519" y="6508115"/>
            <a:ext cx="6096000" cy="349885"/>
          </a:xfrm>
          <a:prstGeom prst="rect">
            <a:avLst/>
          </a:prstGeom>
        </p:spPr>
        <p:txBody>
          <a:bodyPr lIns="0" tIns="0" rIns="0" bIns="0" anchor="ctr" anchorCtr="0">
            <a:no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436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9011-D968-4A46-9DE7-C636274BCF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71E5CB-074C-4845-A4B8-52417179CA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92BE90-2C18-468A-BEF9-01AA9AA0FE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945D05-C568-4EE6-AB5A-E037EF0A4D6C}"/>
              </a:ext>
            </a:extLst>
          </p:cNvPr>
          <p:cNvSpPr>
            <a:spLocks noGrp="1"/>
          </p:cNvSpPr>
          <p:nvPr>
            <p:ph type="dt" sz="half" idx="10"/>
          </p:nvPr>
        </p:nvSpPr>
        <p:spPr/>
        <p:txBody>
          <a:bodyPr/>
          <a:lstStyle/>
          <a:p>
            <a:fld id="{27DEC2FC-530D-4687-919B-1BF22D84C107}" type="datetimeFigureOut">
              <a:rPr lang="en-US" smtClean="0"/>
              <a:t>5/23/2023</a:t>
            </a:fld>
            <a:endParaRPr lang="en-US" dirty="0"/>
          </a:p>
        </p:txBody>
      </p:sp>
      <p:sp>
        <p:nvSpPr>
          <p:cNvPr id="6" name="Footer Placeholder 5">
            <a:extLst>
              <a:ext uri="{FF2B5EF4-FFF2-40B4-BE49-F238E27FC236}">
                <a16:creationId xmlns:a16="http://schemas.microsoft.com/office/drawing/2014/main" id="{0F85EA85-84C7-4E54-BBF8-2C2A7C0F0C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6781EB-39CE-4860-980A-610BAE974D67}"/>
              </a:ext>
            </a:extLst>
          </p:cNvPr>
          <p:cNvSpPr>
            <a:spLocks noGrp="1"/>
          </p:cNvSpPr>
          <p:nvPr>
            <p:ph type="sldNum" sz="quarter" idx="12"/>
          </p:nvPr>
        </p:nvSpPr>
        <p:spPr/>
        <p:txBody>
          <a:bodyPr/>
          <a:lstStyle/>
          <a:p>
            <a:fld id="{5DC0BBD7-945B-48F6-9246-479FB093D858}" type="slidenum">
              <a:rPr lang="en-US" smtClean="0"/>
              <a:t>‹#›</a:t>
            </a:fld>
            <a:endParaRPr lang="en-US" dirty="0"/>
          </a:p>
        </p:txBody>
      </p:sp>
    </p:spTree>
    <p:extLst>
      <p:ext uri="{BB962C8B-B14F-4D97-AF65-F5344CB8AC3E}">
        <p14:creationId xmlns:p14="http://schemas.microsoft.com/office/powerpoint/2010/main" val="3405454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D6C1E-21BE-4A25-980B-1D8AD12EF9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C9CDBF-4B0F-445A-B8CE-266EC38F31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D5B47-C1A2-4BB3-8E18-B89650863132}"/>
              </a:ext>
            </a:extLst>
          </p:cNvPr>
          <p:cNvSpPr>
            <a:spLocks noGrp="1"/>
          </p:cNvSpPr>
          <p:nvPr>
            <p:ph type="dt" sz="half" idx="10"/>
          </p:nvPr>
        </p:nvSpPr>
        <p:spPr/>
        <p:txBody>
          <a:bodyPr/>
          <a:lstStyle/>
          <a:p>
            <a:fld id="{E1200FAB-ED4E-4F72-900A-593DFE29CAEE}" type="datetimeFigureOut">
              <a:rPr lang="en-US" smtClean="0"/>
              <a:t>5/23/2023</a:t>
            </a:fld>
            <a:endParaRPr lang="en-US"/>
          </a:p>
        </p:txBody>
      </p:sp>
      <p:sp>
        <p:nvSpPr>
          <p:cNvPr id="5" name="Footer Placeholder 4">
            <a:extLst>
              <a:ext uri="{FF2B5EF4-FFF2-40B4-BE49-F238E27FC236}">
                <a16:creationId xmlns:a16="http://schemas.microsoft.com/office/drawing/2014/main" id="{16C0C329-388C-421B-BA2B-C27023FEC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EDAA47-4F7F-453F-9608-C0AD0C6E7EAB}"/>
              </a:ext>
            </a:extLst>
          </p:cNvPr>
          <p:cNvSpPr>
            <a:spLocks noGrp="1"/>
          </p:cNvSpPr>
          <p:nvPr>
            <p:ph type="sldNum" sz="quarter" idx="12"/>
          </p:nvPr>
        </p:nvSpPr>
        <p:spPr/>
        <p:txBody>
          <a:bodyPr/>
          <a:lstStyle/>
          <a:p>
            <a:fld id="{E60CC561-7E8B-4427-8B28-123AC871F583}" type="slidenum">
              <a:rPr lang="en-US" smtClean="0"/>
              <a:t>‹#›</a:t>
            </a:fld>
            <a:endParaRPr lang="en-US"/>
          </a:p>
        </p:txBody>
      </p:sp>
    </p:spTree>
    <p:extLst>
      <p:ext uri="{BB962C8B-B14F-4D97-AF65-F5344CB8AC3E}">
        <p14:creationId xmlns:p14="http://schemas.microsoft.com/office/powerpoint/2010/main" val="28184868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580C9CC-1B8B-4FBD-AFA4-CBA841DE4E84}"/>
              </a:ext>
            </a:extLst>
          </p:cNvPr>
          <p:cNvSpPr>
            <a:spLocks noGrp="1"/>
          </p:cNvSpPr>
          <p:nvPr>
            <p:ph type="sldNum" sz="quarter" idx="4"/>
          </p:nvPr>
        </p:nvSpPr>
        <p:spPr>
          <a:xfrm>
            <a:off x="8971280" y="6377304"/>
            <a:ext cx="2743200" cy="130811"/>
          </a:xfrm>
          <a:prstGeom prst="rect">
            <a:avLst/>
          </a:prstGeom>
        </p:spPr>
        <p:txBody>
          <a:bodyPr vert="horz" lIns="0" tIns="0" rIns="0" bIns="0" rtlCol="0" anchor="b" anchorCtr="0"/>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95077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5439979"/>
            <a:ext cx="11236960" cy="785035"/>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6225014"/>
            <a:ext cx="11236959" cy="40011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A red and black logo&#10;&#10;Description automatically generated with low confidence">
            <a:extLst>
              <a:ext uri="{FF2B5EF4-FFF2-40B4-BE49-F238E27FC236}">
                <a16:creationId xmlns:a16="http://schemas.microsoft.com/office/drawing/2014/main" id="{6D335231-B2B0-7839-AF6A-A52BD3A235D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77077" y="2223683"/>
            <a:ext cx="4015410" cy="785035"/>
          </a:xfrm>
          <a:prstGeom prst="rect">
            <a:avLst/>
          </a:prstGeom>
        </p:spPr>
      </p:pic>
      <p:sp>
        <p:nvSpPr>
          <p:cNvPr id="6" name="Rectangle 5">
            <a:extLst>
              <a:ext uri="{FF2B5EF4-FFF2-40B4-BE49-F238E27FC236}">
                <a16:creationId xmlns:a16="http://schemas.microsoft.com/office/drawing/2014/main" id="{EFBF6E3E-DC53-7581-6544-23C2C8C3396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07729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1101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AB3BCA-AB00-260B-68A9-8998CA20DB7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F9F61C-5A69-ED64-2B37-82F1D25CA6B6}"/>
              </a:ext>
            </a:extLst>
          </p:cNvPr>
          <p:cNvSpPr>
            <a:spLocks noGrp="1"/>
          </p:cNvSpPr>
          <p:nvPr>
            <p:ph type="title" hasCustomPrompt="1"/>
          </p:nvPr>
        </p:nvSpPr>
        <p:spPr>
          <a:xfrm>
            <a:off x="0" y="370839"/>
            <a:ext cx="2703443" cy="620395"/>
          </a:xfrm>
        </p:spPr>
        <p:txBody>
          <a:bodyPr/>
          <a:lstStyle>
            <a:lvl1pPr algn="ctr">
              <a:defRPr>
                <a:solidFill>
                  <a:schemeClr val="bg1"/>
                </a:solidFill>
              </a:defRPr>
            </a:lvl1pPr>
          </a:lstStyle>
          <a:p>
            <a:r>
              <a:rPr lang="en-US" dirty="0"/>
              <a:t>Agenda</a:t>
            </a:r>
          </a:p>
        </p:txBody>
      </p:sp>
      <p:sp>
        <p:nvSpPr>
          <p:cNvPr id="3" name="Content Placeholder 2">
            <a:extLst>
              <a:ext uri="{FF2B5EF4-FFF2-40B4-BE49-F238E27FC236}">
                <a16:creationId xmlns:a16="http://schemas.microsoft.com/office/drawing/2014/main" id="{E4DB107F-26EA-9E45-462D-AD2F1242205F}"/>
              </a:ext>
            </a:extLst>
          </p:cNvPr>
          <p:cNvSpPr>
            <a:spLocks noGrp="1"/>
          </p:cNvSpPr>
          <p:nvPr>
            <p:ph idx="1"/>
          </p:nvPr>
        </p:nvSpPr>
        <p:spPr>
          <a:xfrm>
            <a:off x="3064748" y="1264977"/>
            <a:ext cx="8649732" cy="5112327"/>
          </a:xfrm>
        </p:spPr>
        <p:txBody>
          <a:bodyPr>
            <a:normAutofit/>
          </a:bodyPr>
          <a:lstStyle>
            <a:lvl1pPr marL="0" indent="0">
              <a:spcAft>
                <a:spcPts val="3000"/>
              </a:spcAft>
              <a:buNone/>
              <a:defRPr sz="2000"/>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a:t>
            </a:fld>
            <a:endParaRPr lang="en-US"/>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FADCC08C-B55C-9AED-651C-5DA27B7481B7}"/>
              </a:ext>
            </a:extLst>
          </p:cNvPr>
          <p:cNvSpPr>
            <a:spLocks noGrp="1"/>
          </p:cNvSpPr>
          <p:nvPr>
            <p:ph idx="13"/>
          </p:nvPr>
        </p:nvSpPr>
        <p:spPr>
          <a:xfrm>
            <a:off x="238539" y="1264977"/>
            <a:ext cx="2137896" cy="5112327"/>
          </a:xfrm>
        </p:spPr>
        <p:txBody>
          <a:bodyPr>
            <a:normAutofit/>
          </a:bodyPr>
          <a:lstStyle>
            <a:lvl1pPr marL="0" indent="0" algn="r">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Rectangle 9">
            <a:extLst>
              <a:ext uri="{FF2B5EF4-FFF2-40B4-BE49-F238E27FC236}">
                <a16:creationId xmlns:a16="http://schemas.microsoft.com/office/drawing/2014/main" id="{200700C7-8850-6CD7-4D16-45C6CEC77327}"/>
              </a:ext>
            </a:extLst>
          </p:cNvPr>
          <p:cNvSpPr/>
          <p:nvPr userDrawn="1"/>
        </p:nvSpPr>
        <p:spPr>
          <a:xfrm>
            <a:off x="5618480"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9542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Slide Option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311874-DB7E-C41F-0951-4E8CE98DEDF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p:txBody>
          <a:bodyPr/>
          <a:lstStyle>
            <a:lvl1pPr>
              <a:defRPr>
                <a:solidFill>
                  <a:schemeClr val="bg1"/>
                </a:solidFill>
              </a:defRPr>
            </a:lvl1pPr>
          </a:lstStyle>
          <a:p>
            <a:fld id="{B212C38A-D241-7041-9EFC-6446870ABFAA}" type="slidenum">
              <a:rPr lang="en-US" smtClean="0"/>
              <a:pPr/>
              <a:t>‹#›</a:t>
            </a:fld>
            <a:endParaRPr lang="en-US" dirty="0"/>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414B05A9-E987-D1DF-83EF-D59B43A24892}"/>
              </a:ext>
            </a:extLst>
          </p:cNvPr>
          <p:cNvSpPr txBox="1">
            <a:spLocks/>
          </p:cNvSpPr>
          <p:nvPr userDrawn="1"/>
        </p:nvSpPr>
        <p:spPr>
          <a:xfrm>
            <a:off x="477520" y="1"/>
            <a:ext cx="7731760" cy="160528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r>
              <a:rPr lang="en-US" dirty="0"/>
              <a:t>Agenda</a:t>
            </a:r>
          </a:p>
        </p:txBody>
      </p:sp>
      <p:sp>
        <p:nvSpPr>
          <p:cNvPr id="12" name="Content Placeholder 2">
            <a:extLst>
              <a:ext uri="{FF2B5EF4-FFF2-40B4-BE49-F238E27FC236}">
                <a16:creationId xmlns:a16="http://schemas.microsoft.com/office/drawing/2014/main" id="{9249B6EC-7E38-5D3A-815E-EBD1852A3F09}"/>
              </a:ext>
            </a:extLst>
          </p:cNvPr>
          <p:cNvSpPr>
            <a:spLocks noGrp="1"/>
          </p:cNvSpPr>
          <p:nvPr>
            <p:ph idx="1"/>
          </p:nvPr>
        </p:nvSpPr>
        <p:spPr>
          <a:xfrm>
            <a:off x="477520" y="1869440"/>
            <a:ext cx="11236959" cy="416792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A red and black logo&#10;&#10;Description automatically generated with low confidence">
            <a:extLst>
              <a:ext uri="{FF2B5EF4-FFF2-40B4-BE49-F238E27FC236}">
                <a16:creationId xmlns:a16="http://schemas.microsoft.com/office/drawing/2014/main" id="{CF069490-6DE8-4164-40D4-8003E3BC3DC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1" name="Rectangle 10">
            <a:extLst>
              <a:ext uri="{FF2B5EF4-FFF2-40B4-BE49-F238E27FC236}">
                <a16:creationId xmlns:a16="http://schemas.microsoft.com/office/drawing/2014/main" id="{7A69186C-5399-A21F-446E-5635703C9771}"/>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2249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lternative Layou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CA0C01-F7FE-22E4-04C5-E81981FD8660}"/>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ackground pattern&#10;&#10;Description automatically generated">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564D8BDC-FB7A-6A02-DBF1-16A0D4638BEB}"/>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45756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lternative Layou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3AA135-9E19-69F3-1233-089A7EA6C45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1"/>
            <a:ext cx="11236960" cy="1574800"/>
          </a:xfrm>
        </p:spPr>
        <p:txBody>
          <a:bodyPr/>
          <a:lstStyle>
            <a:lvl1pPr>
              <a:defRPr>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838960"/>
            <a:ext cx="11236959" cy="419840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8BB06BA-F47B-A211-DA0A-9ED757401BD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65891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lternative Layou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51E0B7-44D0-A77E-026E-AC0C4E1F2BA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18" y="229313"/>
            <a:ext cx="3535680" cy="903445"/>
          </a:xfrm>
        </p:spPr>
        <p:txBody>
          <a:bodyPr/>
          <a:lstStyle>
            <a:lvl1pPr>
              <a:defRPr>
                <a:solidFill>
                  <a:schemeClr val="bg1"/>
                </a:solidFill>
              </a:defRPr>
            </a:lvl1pPr>
          </a:lstStyle>
          <a:p>
            <a:r>
              <a:rPr lang="en-US" dirty="0"/>
              <a:t>Sidebar</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846320" y="229313"/>
            <a:ext cx="6868159" cy="5808053"/>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7518" y="6181723"/>
            <a:ext cx="1461595" cy="282575"/>
          </a:xfrm>
          <a:prstGeom prst="rect">
            <a:avLst/>
          </a:prstGeom>
        </p:spPr>
      </p:pic>
      <p:sp>
        <p:nvSpPr>
          <p:cNvPr id="9" name="Content Placeholder 2">
            <a:extLst>
              <a:ext uri="{FF2B5EF4-FFF2-40B4-BE49-F238E27FC236}">
                <a16:creationId xmlns:a16="http://schemas.microsoft.com/office/drawing/2014/main" id="{0378B196-8888-2487-DCA4-C945AC17871A}"/>
              </a:ext>
            </a:extLst>
          </p:cNvPr>
          <p:cNvSpPr>
            <a:spLocks noGrp="1"/>
          </p:cNvSpPr>
          <p:nvPr>
            <p:ph idx="13"/>
          </p:nvPr>
        </p:nvSpPr>
        <p:spPr>
          <a:xfrm>
            <a:off x="477518" y="1253331"/>
            <a:ext cx="3535679" cy="4784035"/>
          </a:xfrm>
        </p:spPr>
        <p:txBody>
          <a:bodyPr>
            <a:normAutofit/>
          </a:bodyPr>
          <a:lstStyle>
            <a:lvl1pPr marL="0" indent="0" algn="l">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Rectangle 10">
            <a:extLst>
              <a:ext uri="{FF2B5EF4-FFF2-40B4-BE49-F238E27FC236}">
                <a16:creationId xmlns:a16="http://schemas.microsoft.com/office/drawing/2014/main" id="{E7FFD8CA-83AB-B2F6-D4F2-2BB5F8D510C9}"/>
              </a:ext>
            </a:extLst>
          </p:cNvPr>
          <p:cNvSpPr/>
          <p:nvPr userDrawn="1"/>
        </p:nvSpPr>
        <p:spPr>
          <a:xfrm>
            <a:off x="5618479"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2029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lternative Layout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546D4B-E89E-95C5-9CCF-A280406AC388}"/>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p:spPr>
        <p:txBody>
          <a:bodyPr>
            <a:normAutofit/>
          </a:bodyPr>
          <a:lstStyle>
            <a:lvl1pPr>
              <a:defRPr sz="3000">
                <a:solidFill>
                  <a:schemeClr val="tx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p:spPr>
        <p:txBody>
          <a:bodyPr tIns="0" bIns="0" anchor="ctr" anchorCtr="0">
            <a:normAutofit/>
          </a:bodyPr>
          <a:lstStyle>
            <a:lvl1pPr marL="0" indent="0">
              <a:spcAft>
                <a:spcPts val="300"/>
              </a:spcAft>
              <a:buNone/>
              <a:defRPr sz="2500" b="1" i="0">
                <a:solidFill>
                  <a:schemeClr val="bg1"/>
                </a:solidFill>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rcRect/>
          <a:stretch/>
        </p:blipFill>
        <p:spPr>
          <a:xfrm>
            <a:off x="10450324" y="480675"/>
            <a:ext cx="1213831" cy="1965959"/>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C548AB90-4F34-4CA9-C328-0023F2709A7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765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39566-819E-43F5-9652-43E6DF8564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4EAE62-9D90-43A3-B6BA-CF879AB97C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7C5FBD-FEC4-431C-98ED-09732D0B6F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C55C7C-06D9-4022-9B45-154BE0D1A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249EBF-1B1A-4854-A4E0-436C556190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DA838-341B-4863-9975-328CAF237A8A}"/>
              </a:ext>
            </a:extLst>
          </p:cNvPr>
          <p:cNvSpPr>
            <a:spLocks noGrp="1"/>
          </p:cNvSpPr>
          <p:nvPr>
            <p:ph type="dt" sz="half" idx="10"/>
          </p:nvPr>
        </p:nvSpPr>
        <p:spPr/>
        <p:txBody>
          <a:bodyPr/>
          <a:lstStyle/>
          <a:p>
            <a:fld id="{27DEC2FC-530D-4687-919B-1BF22D84C107}" type="datetimeFigureOut">
              <a:rPr lang="en-US" smtClean="0"/>
              <a:t>5/23/2023</a:t>
            </a:fld>
            <a:endParaRPr lang="en-US" dirty="0"/>
          </a:p>
        </p:txBody>
      </p:sp>
      <p:sp>
        <p:nvSpPr>
          <p:cNvPr id="8" name="Footer Placeholder 7">
            <a:extLst>
              <a:ext uri="{FF2B5EF4-FFF2-40B4-BE49-F238E27FC236}">
                <a16:creationId xmlns:a16="http://schemas.microsoft.com/office/drawing/2014/main" id="{E8C23293-D9C1-40C9-838F-F1B506B5DE3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E9704A1-DB13-422E-8711-672A9A31365D}"/>
              </a:ext>
            </a:extLst>
          </p:cNvPr>
          <p:cNvSpPr>
            <a:spLocks noGrp="1"/>
          </p:cNvSpPr>
          <p:nvPr>
            <p:ph type="sldNum" sz="quarter" idx="12"/>
          </p:nvPr>
        </p:nvSpPr>
        <p:spPr/>
        <p:txBody>
          <a:bodyPr/>
          <a:lstStyle/>
          <a:p>
            <a:fld id="{5DC0BBD7-945B-48F6-9246-479FB093D858}" type="slidenum">
              <a:rPr lang="en-US" smtClean="0"/>
              <a:t>‹#›</a:t>
            </a:fld>
            <a:endParaRPr lang="en-US" dirty="0"/>
          </a:p>
        </p:txBody>
      </p:sp>
    </p:spTree>
    <p:extLst>
      <p:ext uri="{BB962C8B-B14F-4D97-AF65-F5344CB8AC3E}">
        <p14:creationId xmlns:p14="http://schemas.microsoft.com/office/powerpoint/2010/main" val="13140627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lternative Layout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2AAA1B-B93F-0B79-C046-3502808D4A0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p:spPr>
        <p:txBody>
          <a:bodyPr>
            <a:normAutofit/>
          </a:bodyPr>
          <a:lstStyle>
            <a:lvl1pPr>
              <a:defRPr sz="3000">
                <a:solidFill>
                  <a:srgbClr val="D42B1E"/>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p:spPr>
        <p:txBody>
          <a:bodyPr tIns="0" bIns="0" anchor="ctr" anchorCtr="0">
            <a:normAutofit/>
          </a:bodyPr>
          <a:lstStyle>
            <a:lvl1pPr marL="0" indent="0">
              <a:spcAft>
                <a:spcPts val="300"/>
              </a:spcAft>
              <a:buNone/>
              <a:defRPr sz="25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descr="Shape, background pattern&#10;&#10;Description automatically generated">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50324" y="480675"/>
            <a:ext cx="1213831" cy="1965960"/>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E855D0FC-E4D6-147E-F010-37435EF5166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48887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olling Quest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9CB58B-30FC-570D-7D17-06C6FFFE83D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2C9FC29-F210-ACE0-3839-AFB26854AB5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21" y="580942"/>
            <a:ext cx="2411454" cy="440193"/>
          </a:xfrm>
        </p:spPr>
        <p:txBody>
          <a:bodyPr tIns="0" bIns="0">
            <a:noAutofit/>
          </a:bodyPr>
          <a:lstStyle>
            <a:lvl1pPr>
              <a:defRPr sz="4000" spc="300">
                <a:solidFill>
                  <a:schemeClr val="bg1"/>
                </a:solidFill>
              </a:defRPr>
            </a:lvl1pPr>
          </a:lstStyle>
          <a:p>
            <a:r>
              <a:rPr lang="en-US" dirty="0"/>
              <a:t>Polling</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775792"/>
            <a:ext cx="11236959" cy="1060174"/>
          </a:xfrm>
        </p:spPr>
        <p:txBody>
          <a:bodyPr anchor="ctr" anchorCtr="0">
            <a:normAutofit/>
          </a:bodyPr>
          <a:lstStyle>
            <a:lvl1pPr marL="0" indent="0">
              <a:spcAft>
                <a:spcPts val="300"/>
              </a:spcAft>
              <a:buNone/>
              <a:defRPr sz="2500" b="1"/>
            </a:lvl1pPr>
            <a:lvl2pPr>
              <a:spcAft>
                <a:spcPts val="300"/>
              </a:spcAft>
              <a:defRPr/>
            </a:lvl2pPr>
          </a:lstStyle>
          <a:p>
            <a:pPr lvl="0"/>
            <a:r>
              <a:rPr lang="en-US" dirty="0"/>
              <a:t>Click to edit Master text styles</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3366496" y="568407"/>
            <a:ext cx="8653670" cy="465263"/>
          </a:xfrm>
        </p:spPr>
        <p:txBody>
          <a:bodyPr tIns="0" bIns="0" anchor="ctr" anchorCtr="0">
            <a:noAutofit/>
          </a:bodyPr>
          <a:lstStyle>
            <a:lvl1pPr marL="0" indent="0">
              <a:spcAft>
                <a:spcPts val="300"/>
              </a:spcAft>
              <a:buNone/>
              <a:defRPr sz="40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2" name="Content Placeholder 2">
            <a:extLst>
              <a:ext uri="{FF2B5EF4-FFF2-40B4-BE49-F238E27FC236}">
                <a16:creationId xmlns:a16="http://schemas.microsoft.com/office/drawing/2014/main" id="{82DA3BB1-0193-88DA-0A4B-3AEB04067EAC}"/>
              </a:ext>
            </a:extLst>
          </p:cNvPr>
          <p:cNvSpPr>
            <a:spLocks noGrp="1"/>
          </p:cNvSpPr>
          <p:nvPr>
            <p:ph idx="14"/>
          </p:nvPr>
        </p:nvSpPr>
        <p:spPr>
          <a:xfrm>
            <a:off x="1364974" y="3045763"/>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14" name="Picture 13" descr="Shape, arrow&#10;&#10;Description automatically generated">
            <a:extLst>
              <a:ext uri="{FF2B5EF4-FFF2-40B4-BE49-F238E27FC236}">
                <a16:creationId xmlns:a16="http://schemas.microsoft.com/office/drawing/2014/main" id="{884C7CBF-90B7-9FF0-045E-F94DDC18671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3175000"/>
            <a:ext cx="217511" cy="352288"/>
          </a:xfrm>
          <a:prstGeom prst="rect">
            <a:avLst/>
          </a:prstGeom>
        </p:spPr>
      </p:pic>
      <p:sp>
        <p:nvSpPr>
          <p:cNvPr id="15" name="TextBox 14">
            <a:extLst>
              <a:ext uri="{FF2B5EF4-FFF2-40B4-BE49-F238E27FC236}">
                <a16:creationId xmlns:a16="http://schemas.microsoft.com/office/drawing/2014/main" id="{CB343AEE-B64E-2287-B156-151646CBB86D}"/>
              </a:ext>
            </a:extLst>
          </p:cNvPr>
          <p:cNvSpPr txBox="1"/>
          <p:nvPr userDrawn="1"/>
        </p:nvSpPr>
        <p:spPr>
          <a:xfrm>
            <a:off x="477519" y="3074145"/>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A</a:t>
            </a:r>
          </a:p>
        </p:txBody>
      </p:sp>
      <p:sp>
        <p:nvSpPr>
          <p:cNvPr id="16" name="Content Placeholder 2">
            <a:extLst>
              <a:ext uri="{FF2B5EF4-FFF2-40B4-BE49-F238E27FC236}">
                <a16:creationId xmlns:a16="http://schemas.microsoft.com/office/drawing/2014/main" id="{795FD510-1411-36FD-7B4A-865F68F923BF}"/>
              </a:ext>
            </a:extLst>
          </p:cNvPr>
          <p:cNvSpPr>
            <a:spLocks noGrp="1"/>
          </p:cNvSpPr>
          <p:nvPr>
            <p:ph idx="15"/>
          </p:nvPr>
        </p:nvSpPr>
        <p:spPr>
          <a:xfrm>
            <a:off x="1364974" y="3807763"/>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17" name="Picture 16" descr="Shape, arrow&#10;&#10;Description automatically generated">
            <a:extLst>
              <a:ext uri="{FF2B5EF4-FFF2-40B4-BE49-F238E27FC236}">
                <a16:creationId xmlns:a16="http://schemas.microsoft.com/office/drawing/2014/main" id="{1D1745B8-0849-B0E0-F946-F62E726E85E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3937000"/>
            <a:ext cx="217511" cy="352288"/>
          </a:xfrm>
          <a:prstGeom prst="rect">
            <a:avLst/>
          </a:prstGeom>
        </p:spPr>
      </p:pic>
      <p:sp>
        <p:nvSpPr>
          <p:cNvPr id="18" name="TextBox 17">
            <a:extLst>
              <a:ext uri="{FF2B5EF4-FFF2-40B4-BE49-F238E27FC236}">
                <a16:creationId xmlns:a16="http://schemas.microsoft.com/office/drawing/2014/main" id="{95750F69-DB10-3A64-40F5-2F401B7D63C4}"/>
              </a:ext>
            </a:extLst>
          </p:cNvPr>
          <p:cNvSpPr txBox="1"/>
          <p:nvPr userDrawn="1"/>
        </p:nvSpPr>
        <p:spPr>
          <a:xfrm>
            <a:off x="477519" y="3836145"/>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B</a:t>
            </a:r>
          </a:p>
        </p:txBody>
      </p:sp>
      <p:sp>
        <p:nvSpPr>
          <p:cNvPr id="19" name="Content Placeholder 2">
            <a:extLst>
              <a:ext uri="{FF2B5EF4-FFF2-40B4-BE49-F238E27FC236}">
                <a16:creationId xmlns:a16="http://schemas.microsoft.com/office/drawing/2014/main" id="{A3A4CB6F-D7AD-BD40-11E0-53E89FC0933D}"/>
              </a:ext>
            </a:extLst>
          </p:cNvPr>
          <p:cNvSpPr>
            <a:spLocks noGrp="1"/>
          </p:cNvSpPr>
          <p:nvPr>
            <p:ph idx="16"/>
          </p:nvPr>
        </p:nvSpPr>
        <p:spPr>
          <a:xfrm>
            <a:off x="1364974" y="4565110"/>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20" name="Picture 19" descr="Shape, arrow&#10;&#10;Description automatically generated">
            <a:extLst>
              <a:ext uri="{FF2B5EF4-FFF2-40B4-BE49-F238E27FC236}">
                <a16:creationId xmlns:a16="http://schemas.microsoft.com/office/drawing/2014/main" id="{04850AC9-120F-5B9A-D793-63BCFA8B2A0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4694347"/>
            <a:ext cx="217511" cy="352288"/>
          </a:xfrm>
          <a:prstGeom prst="rect">
            <a:avLst/>
          </a:prstGeom>
        </p:spPr>
      </p:pic>
      <p:sp>
        <p:nvSpPr>
          <p:cNvPr id="21" name="TextBox 20">
            <a:extLst>
              <a:ext uri="{FF2B5EF4-FFF2-40B4-BE49-F238E27FC236}">
                <a16:creationId xmlns:a16="http://schemas.microsoft.com/office/drawing/2014/main" id="{324BCA82-597C-4F4F-DCC6-F4E07E412552}"/>
              </a:ext>
            </a:extLst>
          </p:cNvPr>
          <p:cNvSpPr txBox="1"/>
          <p:nvPr userDrawn="1"/>
        </p:nvSpPr>
        <p:spPr>
          <a:xfrm>
            <a:off x="477519" y="4593492"/>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C</a:t>
            </a:r>
          </a:p>
        </p:txBody>
      </p:sp>
      <p:sp>
        <p:nvSpPr>
          <p:cNvPr id="22" name="Content Placeholder 2">
            <a:extLst>
              <a:ext uri="{FF2B5EF4-FFF2-40B4-BE49-F238E27FC236}">
                <a16:creationId xmlns:a16="http://schemas.microsoft.com/office/drawing/2014/main" id="{9EEF9466-6BB4-C6EC-423D-2A93B5B11E5A}"/>
              </a:ext>
            </a:extLst>
          </p:cNvPr>
          <p:cNvSpPr>
            <a:spLocks noGrp="1"/>
          </p:cNvSpPr>
          <p:nvPr>
            <p:ph idx="17"/>
          </p:nvPr>
        </p:nvSpPr>
        <p:spPr>
          <a:xfrm>
            <a:off x="1364974" y="5344408"/>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23" name="Picture 22" descr="Shape, arrow&#10;&#10;Description automatically generated">
            <a:extLst>
              <a:ext uri="{FF2B5EF4-FFF2-40B4-BE49-F238E27FC236}">
                <a16:creationId xmlns:a16="http://schemas.microsoft.com/office/drawing/2014/main" id="{A420CE9F-6302-4224-AEFB-E08D1D065D6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5473645"/>
            <a:ext cx="217511" cy="352288"/>
          </a:xfrm>
          <a:prstGeom prst="rect">
            <a:avLst/>
          </a:prstGeom>
        </p:spPr>
      </p:pic>
      <p:sp>
        <p:nvSpPr>
          <p:cNvPr id="24" name="TextBox 23">
            <a:extLst>
              <a:ext uri="{FF2B5EF4-FFF2-40B4-BE49-F238E27FC236}">
                <a16:creationId xmlns:a16="http://schemas.microsoft.com/office/drawing/2014/main" id="{D09689F9-C825-A4E4-064F-78D02BBF2319}"/>
              </a:ext>
            </a:extLst>
          </p:cNvPr>
          <p:cNvSpPr txBox="1"/>
          <p:nvPr userDrawn="1"/>
        </p:nvSpPr>
        <p:spPr>
          <a:xfrm>
            <a:off x="477519" y="5372790"/>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D</a:t>
            </a:r>
          </a:p>
        </p:txBody>
      </p:sp>
      <p:sp>
        <p:nvSpPr>
          <p:cNvPr id="25" name="Rectangle 24">
            <a:extLst>
              <a:ext uri="{FF2B5EF4-FFF2-40B4-BE49-F238E27FC236}">
                <a16:creationId xmlns:a16="http://schemas.microsoft.com/office/drawing/2014/main" id="{76356A77-01EA-6FF5-0C67-E73D92DCA67E}"/>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06849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851E25-1C9B-8DD7-3BA1-413C8E97D80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308861"/>
            <a:ext cx="6114083" cy="1712636"/>
          </a:xfrm>
        </p:spPr>
        <p:txBody>
          <a:bodyPr tIns="0" bIns="0" anchor="b" anchorCtr="0">
            <a:noAutofit/>
          </a:bodyPr>
          <a:lstStyle>
            <a:lvl1pPr algn="l">
              <a:defRPr sz="6000"/>
            </a:lvl1pPr>
          </a:lstStyle>
          <a:p>
            <a:r>
              <a:rPr lang="en-US" dirty="0"/>
              <a:t>Click to edit Master title style</a:t>
            </a:r>
          </a:p>
        </p:txBody>
      </p:sp>
      <p:pic>
        <p:nvPicPr>
          <p:cNvPr id="9" name="Picture 8" descr="A red and black logo&#10;&#10;Description automatically generated with low confidence">
            <a:extLst>
              <a:ext uri="{FF2B5EF4-FFF2-40B4-BE49-F238E27FC236}">
                <a16:creationId xmlns:a16="http://schemas.microsoft.com/office/drawing/2014/main" id="{B37EAEE5-589F-1610-357C-DB11E582B4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cxnSp>
        <p:nvCxnSpPr>
          <p:cNvPr id="11" name="Straight Connector 10">
            <a:extLst>
              <a:ext uri="{FF2B5EF4-FFF2-40B4-BE49-F238E27FC236}">
                <a16:creationId xmlns:a16="http://schemas.microsoft.com/office/drawing/2014/main" id="{69DB3C1B-BCC2-B0D9-E70F-9DD8043BF5D4}"/>
              </a:ext>
            </a:extLst>
          </p:cNvPr>
          <p:cNvCxnSpPr/>
          <p:nvPr userDrawn="1"/>
        </p:nvCxnSpPr>
        <p:spPr>
          <a:xfrm>
            <a:off x="477519" y="3429000"/>
            <a:ext cx="5618481"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41CC8D3-2B7D-4BBD-1C77-EF0573CE5D60}"/>
              </a:ext>
            </a:extLst>
          </p:cNvPr>
          <p:cNvSpPr/>
          <p:nvPr userDrawn="1"/>
        </p:nvSpPr>
        <p:spPr>
          <a:xfrm>
            <a:off x="477519" y="6508115"/>
            <a:ext cx="6096000" cy="349885"/>
          </a:xfrm>
          <a:prstGeom prst="rect">
            <a:avLst/>
          </a:prstGeom>
        </p:spPr>
        <p:txBody>
          <a:bodyPr lIns="0" tIns="0" rIns="0" bIns="0" anchor="ctr" anchorCtr="0">
            <a:no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7182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392645-FC65-3BF8-CEA6-C4BF2C90B0C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0"/>
            <a:ext cx="7401896" cy="6857999"/>
          </a:xfrm>
        </p:spPr>
        <p:txBody>
          <a:bodyPr tIns="0" bIns="0" anchor="ctr" anchorCtr="0">
            <a:noAutofit/>
          </a:bodyPr>
          <a:lstStyle>
            <a:lvl1pPr algn="l">
              <a:defRPr sz="6000">
                <a:solidFill>
                  <a:schemeClr val="bg1"/>
                </a:solidFill>
              </a:defRPr>
            </a:lvl1pPr>
          </a:lstStyle>
          <a:p>
            <a:r>
              <a:rPr lang="en-US" dirty="0"/>
              <a:t>Click to edit Master title style</a:t>
            </a:r>
          </a:p>
        </p:txBody>
      </p:sp>
      <p:pic>
        <p:nvPicPr>
          <p:cNvPr id="6" name="Picture 5" descr="A red and black logo&#10;&#10;Description automatically generated with low confidence">
            <a:extLst>
              <a:ext uri="{FF2B5EF4-FFF2-40B4-BE49-F238E27FC236}">
                <a16:creationId xmlns:a16="http://schemas.microsoft.com/office/drawing/2014/main" id="{2DB7F521-96BD-101D-DDEA-BC42A048B0A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87839" y="5732922"/>
            <a:ext cx="2263848" cy="442595"/>
          </a:xfrm>
          <a:prstGeom prst="rect">
            <a:avLst/>
          </a:prstGeom>
        </p:spPr>
      </p:pic>
      <p:sp>
        <p:nvSpPr>
          <p:cNvPr id="4" name="TextBox 3">
            <a:extLst>
              <a:ext uri="{FF2B5EF4-FFF2-40B4-BE49-F238E27FC236}">
                <a16:creationId xmlns:a16="http://schemas.microsoft.com/office/drawing/2014/main" id="{C6ACEFC9-10D0-7144-C754-1E0129D8E277}"/>
              </a:ext>
            </a:extLst>
          </p:cNvPr>
          <p:cNvSpPr txBox="1"/>
          <p:nvPr userDrawn="1"/>
        </p:nvSpPr>
        <p:spPr>
          <a:xfrm>
            <a:off x="8777323" y="6358663"/>
            <a:ext cx="3484880" cy="153888"/>
          </a:xfrm>
          <a:prstGeom prst="rect">
            <a:avLst/>
          </a:prstGeom>
          <a:noFill/>
        </p:spPr>
        <p:txBody>
          <a:bodyPr wrap="square" lIns="0" tIns="0" rIns="0" bIns="0" rtlCol="0" anchor="b" anchorCtr="0">
            <a:spAutoFit/>
          </a:bodyPr>
          <a:lstStyle/>
          <a:p>
            <a:pPr algn="ctr"/>
            <a:r>
              <a:rPr lang="en-US" sz="1000" b="1" i="0" dirty="0">
                <a:solidFill>
                  <a:srgbClr val="606264"/>
                </a:solidFill>
                <a:latin typeface="Arial" panose="020B0604020202020204" pitchFamily="34" charset="0"/>
                <a:cs typeface="Arial" panose="020B0604020202020204" pitchFamily="34" charset="0"/>
              </a:rPr>
              <a:t>Assurance  /  Tax  /  Advisory</a:t>
            </a:r>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5527413"/>
            <a:ext cx="3484880" cy="307777"/>
          </a:xfrm>
          <a:prstGeom prst="rect">
            <a:avLst/>
          </a:prstGeom>
          <a:noFill/>
        </p:spPr>
        <p:txBody>
          <a:bodyPr wrap="square" lIns="0" tIns="0" rIns="0" bIns="0" rtlCol="0" anchor="b" anchorCtr="0">
            <a:spAutoFit/>
          </a:bodyPr>
          <a:lstStyle/>
          <a:p>
            <a:pPr algn="l"/>
            <a:r>
              <a:rPr lang="en-US" sz="2000" b="1" i="0" dirty="0" err="1">
                <a:solidFill>
                  <a:schemeClr val="bg1"/>
                </a:solidFill>
                <a:latin typeface="Arial" panose="020B0604020202020204" pitchFamily="34" charset="0"/>
                <a:cs typeface="Arial" panose="020B0604020202020204" pitchFamily="34" charset="0"/>
              </a:rPr>
              <a:t>forvis.com</a:t>
            </a:r>
            <a:endParaRPr lang="en-US" sz="20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41777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B41D7D6-E33F-7C8F-44B4-5D592F2780EA}"/>
              </a:ext>
            </a:extLst>
          </p:cNvPr>
          <p:cNvSpPr/>
          <p:nvPr userDrawn="1"/>
        </p:nvSpPr>
        <p:spPr>
          <a:xfrm>
            <a:off x="0" y="0"/>
            <a:ext cx="12192000" cy="6858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guitar&#10;&#10;Description automatically generated">
            <a:extLst>
              <a:ext uri="{FF2B5EF4-FFF2-40B4-BE49-F238E27FC236}">
                <a16:creationId xmlns:a16="http://schemas.microsoft.com/office/drawing/2014/main" id="{E44E9D44-48E9-73FE-4CC8-7C7F5B5360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15" r="36676" b="564"/>
          <a:stretch/>
        </p:blipFill>
        <p:spPr>
          <a:xfrm>
            <a:off x="-1" y="0"/>
            <a:ext cx="12192000" cy="6858000"/>
          </a:xfrm>
          <a:prstGeom prst="rect">
            <a:avLst/>
          </a:prstGeom>
        </p:spPr>
      </p:pic>
      <p:sp>
        <p:nvSpPr>
          <p:cNvPr id="17" name="Rectangle 16">
            <a:extLst>
              <a:ext uri="{FF2B5EF4-FFF2-40B4-BE49-F238E27FC236}">
                <a16:creationId xmlns:a16="http://schemas.microsoft.com/office/drawing/2014/main" id="{A25DEAE3-0CEE-D7BB-7CAD-0CEC1056D2A3}"/>
              </a:ext>
            </a:extLst>
          </p:cNvPr>
          <p:cNvSpPr/>
          <p:nvPr userDrawn="1"/>
        </p:nvSpPr>
        <p:spPr>
          <a:xfrm>
            <a:off x="0" y="0"/>
            <a:ext cx="12192000" cy="1280160"/>
          </a:xfrm>
          <a:prstGeom prst="rect">
            <a:avLst/>
          </a:prstGeom>
          <a:solidFill>
            <a:srgbClr val="D42B1E"/>
          </a:solidFill>
          <a:ln>
            <a:noFill/>
          </a:ln>
          <a:effectLst>
            <a:outerShdw blurRad="50800" dist="508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8E716A4-D7AC-63F1-FCFC-197379E5F46A}"/>
              </a:ext>
            </a:extLst>
          </p:cNvPr>
          <p:cNvSpPr txBox="1"/>
          <p:nvPr userDrawn="1"/>
        </p:nvSpPr>
        <p:spPr>
          <a:xfrm>
            <a:off x="190500" y="687535"/>
            <a:ext cx="5393635" cy="461665"/>
          </a:xfrm>
          <a:prstGeom prst="rect">
            <a:avLst/>
          </a:prstGeom>
          <a:noFill/>
        </p:spPr>
        <p:txBody>
          <a:bodyPr wrap="square" lIns="0" rtlCol="0">
            <a:spAutoFit/>
          </a:bodyPr>
          <a:lstStyle/>
          <a:p>
            <a:r>
              <a:rPr lang="en-US" sz="2400" dirty="0">
                <a:solidFill>
                  <a:srgbClr val="FFFFFF"/>
                </a:solidFill>
                <a:latin typeface="Arial" panose="020B0604020202020204" pitchFamily="34" charset="0"/>
                <a:cs typeface="Arial" panose="020B0604020202020204" pitchFamily="34" charset="0"/>
              </a:rPr>
              <a:t>GUIDELINES FOR USE</a:t>
            </a:r>
          </a:p>
        </p:txBody>
      </p:sp>
      <p:sp>
        <p:nvSpPr>
          <p:cNvPr id="19" name="TextBox 18">
            <a:extLst>
              <a:ext uri="{FF2B5EF4-FFF2-40B4-BE49-F238E27FC236}">
                <a16:creationId xmlns:a16="http://schemas.microsoft.com/office/drawing/2014/main" id="{594A265E-86D7-9354-10E8-E044BBD260C8}"/>
              </a:ext>
            </a:extLst>
          </p:cNvPr>
          <p:cNvSpPr txBox="1"/>
          <p:nvPr userDrawn="1"/>
        </p:nvSpPr>
        <p:spPr>
          <a:xfrm>
            <a:off x="190500" y="116860"/>
            <a:ext cx="6811617" cy="523220"/>
          </a:xfrm>
          <a:prstGeom prst="rect">
            <a:avLst/>
          </a:prstGeom>
          <a:noFill/>
        </p:spPr>
        <p:txBody>
          <a:bodyPr wrap="square" lIns="0">
            <a:spAutoFit/>
          </a:bodyPr>
          <a:lstStyle/>
          <a:p>
            <a:r>
              <a:rPr lang="en-US" sz="2800" b="1" i="0" dirty="0">
                <a:solidFill>
                  <a:srgbClr val="FFFFFF"/>
                </a:solidFill>
                <a:latin typeface="Arial" panose="020B0604020202020204" pitchFamily="34" charset="0"/>
                <a:cs typeface="Arial" panose="020B0604020202020204" pitchFamily="34" charset="0"/>
              </a:rPr>
              <a:t>POWERPOINT CUSTOMIZED FOR YOU</a:t>
            </a:r>
          </a:p>
        </p:txBody>
      </p:sp>
      <p:sp>
        <p:nvSpPr>
          <p:cNvPr id="20" name="TextBox 19">
            <a:extLst>
              <a:ext uri="{FF2B5EF4-FFF2-40B4-BE49-F238E27FC236}">
                <a16:creationId xmlns:a16="http://schemas.microsoft.com/office/drawing/2014/main" id="{4EEF7435-ED10-93D8-81EC-BC1C078D3AF8}"/>
              </a:ext>
            </a:extLst>
          </p:cNvPr>
          <p:cNvSpPr txBox="1"/>
          <p:nvPr userDrawn="1"/>
        </p:nvSpPr>
        <p:spPr>
          <a:xfrm>
            <a:off x="3598126" y="716483"/>
            <a:ext cx="8255355" cy="369332"/>
          </a:xfrm>
          <a:prstGeom prst="rect">
            <a:avLst/>
          </a:prstGeom>
          <a:solidFill>
            <a:srgbClr val="FFFFFF"/>
          </a:solidFill>
        </p:spPr>
        <p:txBody>
          <a:bodyPr wrap="square" lIns="91440" tIns="0" rIns="91440" bIns="0" rtlCol="0" anchor="ctr" anchorCtr="0">
            <a:spAutoFit/>
          </a:bodyPr>
          <a:lstStyle/>
          <a:p>
            <a:pPr algn="ctr"/>
            <a:r>
              <a:rPr lang="en-US" sz="2400" b="1" dirty="0">
                <a:solidFill>
                  <a:srgbClr val="D42B1E"/>
                </a:solidFill>
                <a:latin typeface="Arial" panose="020B0604020202020204" pitchFamily="34" charset="0"/>
                <a:cs typeface="Arial" panose="020B0604020202020204" pitchFamily="34" charset="0"/>
              </a:rPr>
              <a:t>! ! ! ! ! DELETE THIS SLIDE WHEN FINAL ! ! ! ! ! </a:t>
            </a:r>
          </a:p>
        </p:txBody>
      </p:sp>
      <p:sp>
        <p:nvSpPr>
          <p:cNvPr id="21" name="TextBox 20">
            <a:extLst>
              <a:ext uri="{FF2B5EF4-FFF2-40B4-BE49-F238E27FC236}">
                <a16:creationId xmlns:a16="http://schemas.microsoft.com/office/drawing/2014/main" id="{7A762426-8F68-5B82-61B2-9E3E6A2EDA75}"/>
              </a:ext>
            </a:extLst>
          </p:cNvPr>
          <p:cNvSpPr txBox="1"/>
          <p:nvPr userDrawn="1"/>
        </p:nvSpPr>
        <p:spPr>
          <a:xfrm>
            <a:off x="200336" y="1486231"/>
            <a:ext cx="6955838" cy="461665"/>
          </a:xfrm>
          <a:prstGeom prst="rect">
            <a:avLst/>
          </a:prstGeom>
          <a:noFill/>
        </p:spPr>
        <p:txBody>
          <a:bodyPr wrap="square" lIns="0">
            <a:spAutoFit/>
          </a:bodyPr>
          <a:lstStyle/>
          <a:p>
            <a:r>
              <a:rPr lang="en-US" sz="2400" b="1" i="0" dirty="0">
                <a:solidFill>
                  <a:schemeClr val="accent4"/>
                </a:solidFill>
                <a:latin typeface="Arial" panose="020B0604020202020204" pitchFamily="34" charset="0"/>
                <a:cs typeface="Arial" panose="020B0604020202020204" pitchFamily="34" charset="0"/>
              </a:rPr>
              <a:t>Branded Workspace</a:t>
            </a:r>
          </a:p>
        </p:txBody>
      </p:sp>
      <p:sp>
        <p:nvSpPr>
          <p:cNvPr id="24" name="TextBox 23">
            <a:extLst>
              <a:ext uri="{FF2B5EF4-FFF2-40B4-BE49-F238E27FC236}">
                <a16:creationId xmlns:a16="http://schemas.microsoft.com/office/drawing/2014/main" id="{03F71F3B-D957-6EB9-D894-B6EA88CAD4AA}"/>
              </a:ext>
            </a:extLst>
          </p:cNvPr>
          <p:cNvSpPr txBox="1"/>
          <p:nvPr userDrawn="1"/>
        </p:nvSpPr>
        <p:spPr>
          <a:xfrm>
            <a:off x="190500" y="1953018"/>
            <a:ext cx="7363568" cy="550151"/>
          </a:xfrm>
          <a:prstGeom prst="rect">
            <a:avLst/>
          </a:prstGeom>
          <a:noFill/>
        </p:spPr>
        <p:txBody>
          <a:bodyPr wrap="square" lIns="0">
            <a:spAutoFit/>
          </a:bodyPr>
          <a:lstStyle/>
          <a:p>
            <a:pPr>
              <a:lnSpc>
                <a:spcPts val="1800"/>
              </a:lnSpc>
              <a:spcAft>
                <a:spcPts val="0"/>
              </a:spcAft>
            </a:pPr>
            <a:r>
              <a:rPr lang="en-US" sz="1400" b="1" i="0" dirty="0">
                <a:solidFill>
                  <a:schemeClr val="accent4"/>
                </a:solidFill>
                <a:latin typeface="Arial" panose="020B0604020202020204" pitchFamily="34" charset="0"/>
                <a:cs typeface="Arial" panose="020B0604020202020204" pitchFamily="34" charset="0"/>
              </a:rPr>
              <a:t>Fonts</a:t>
            </a:r>
          </a:p>
          <a:p>
            <a:pPr>
              <a:lnSpc>
                <a:spcPts val="1800"/>
              </a:lnSpc>
            </a:pPr>
            <a:r>
              <a:rPr lang="en-US" sz="1400" b="0" i="0" dirty="0">
                <a:solidFill>
                  <a:schemeClr val="bg1"/>
                </a:solidFill>
                <a:latin typeface="Arial" panose="020B0604020202020204" pitchFamily="34" charset="0"/>
                <a:cs typeface="Arial" panose="020B0604020202020204" pitchFamily="34" charset="0"/>
              </a:rPr>
              <a:t>Please only use Arial throughout this presentation.</a:t>
            </a:r>
          </a:p>
        </p:txBody>
      </p:sp>
      <p:cxnSp>
        <p:nvCxnSpPr>
          <p:cNvPr id="26" name="Straight Connector 25">
            <a:extLst>
              <a:ext uri="{FF2B5EF4-FFF2-40B4-BE49-F238E27FC236}">
                <a16:creationId xmlns:a16="http://schemas.microsoft.com/office/drawing/2014/main" id="{FB224CEA-1EEC-E3F0-C332-D459AF220331}"/>
              </a:ext>
            </a:extLst>
          </p:cNvPr>
          <p:cNvCxnSpPr>
            <a:cxnSpLocks/>
          </p:cNvCxnSpPr>
          <p:nvPr userDrawn="1"/>
        </p:nvCxnSpPr>
        <p:spPr>
          <a:xfrm>
            <a:off x="0" y="1947896"/>
            <a:ext cx="635597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DCD7699-7E34-4D9F-65B0-95D045C9752D}"/>
              </a:ext>
            </a:extLst>
          </p:cNvPr>
          <p:cNvGrpSpPr/>
          <p:nvPr userDrawn="1"/>
        </p:nvGrpSpPr>
        <p:grpSpPr>
          <a:xfrm>
            <a:off x="0" y="5002859"/>
            <a:ext cx="12192000" cy="1032432"/>
            <a:chOff x="0" y="5981272"/>
            <a:chExt cx="12192000" cy="1032432"/>
          </a:xfrm>
        </p:grpSpPr>
        <p:sp>
          <p:nvSpPr>
            <p:cNvPr id="28" name="Rectangle 27">
              <a:extLst>
                <a:ext uri="{FF2B5EF4-FFF2-40B4-BE49-F238E27FC236}">
                  <a16:creationId xmlns:a16="http://schemas.microsoft.com/office/drawing/2014/main" id="{2D5FFD68-2A31-2812-E5E6-A5863D66FA83}"/>
                </a:ext>
              </a:extLst>
            </p:cNvPr>
            <p:cNvSpPr/>
            <p:nvPr/>
          </p:nvSpPr>
          <p:spPr>
            <a:xfrm>
              <a:off x="0" y="5981272"/>
              <a:ext cx="12192000" cy="939800"/>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9" name="object 6">
              <a:extLst>
                <a:ext uri="{FF2B5EF4-FFF2-40B4-BE49-F238E27FC236}">
                  <a16:creationId xmlns:a16="http://schemas.microsoft.com/office/drawing/2014/main" id="{A59DFC5B-3140-BA4D-537F-0B87E2234339}"/>
                </a:ext>
              </a:extLst>
            </p:cNvPr>
            <p:cNvSpPr txBox="1"/>
            <p:nvPr/>
          </p:nvSpPr>
          <p:spPr>
            <a:xfrm>
              <a:off x="286196" y="6096000"/>
              <a:ext cx="4404741" cy="256802"/>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Brand Colors:</a:t>
              </a:r>
            </a:p>
          </p:txBody>
        </p:sp>
        <p:grpSp>
          <p:nvGrpSpPr>
            <p:cNvPr id="30" name="Group 29">
              <a:extLst>
                <a:ext uri="{FF2B5EF4-FFF2-40B4-BE49-F238E27FC236}">
                  <a16:creationId xmlns:a16="http://schemas.microsoft.com/office/drawing/2014/main" id="{BD2C6E2B-3A2C-5892-FF84-296EA2C1B185}"/>
                </a:ext>
              </a:extLst>
            </p:cNvPr>
            <p:cNvGrpSpPr/>
            <p:nvPr/>
          </p:nvGrpSpPr>
          <p:grpSpPr>
            <a:xfrm>
              <a:off x="7019735" y="6477000"/>
              <a:ext cx="4712246" cy="536704"/>
              <a:chOff x="7019735" y="6477000"/>
              <a:chExt cx="4712246" cy="536704"/>
            </a:xfrm>
          </p:grpSpPr>
          <p:sp>
            <p:nvSpPr>
              <p:cNvPr id="36" name="object 24">
                <a:extLst>
                  <a:ext uri="{FF2B5EF4-FFF2-40B4-BE49-F238E27FC236}">
                    <a16:creationId xmlns:a16="http://schemas.microsoft.com/office/drawing/2014/main" id="{3A30375F-C94A-A2EB-CED3-AB6E67E9DA77}"/>
                  </a:ext>
                </a:extLst>
              </p:cNvPr>
              <p:cNvSpPr/>
              <p:nvPr/>
            </p:nvSpPr>
            <p:spPr>
              <a:xfrm>
                <a:off x="7019737" y="6654309"/>
                <a:ext cx="0" cy="113157"/>
              </a:xfrm>
              <a:custGeom>
                <a:avLst/>
                <a:gdLst/>
                <a:ahLst/>
                <a:cxnLst/>
                <a:rect l="l" t="t" r="r" b="b"/>
                <a:pathLst>
                  <a:path h="137160">
                    <a:moveTo>
                      <a:pt x="1" y="0"/>
                    </a:moveTo>
                    <a:lnTo>
                      <a:pt x="0" y="137160"/>
                    </a:lnTo>
                  </a:path>
                </a:pathLst>
              </a:custGeom>
              <a:ln w="9525">
                <a:solidFill>
                  <a:srgbClr val="231E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object 6">
                <a:extLst>
                  <a:ext uri="{FF2B5EF4-FFF2-40B4-BE49-F238E27FC236}">
                    <a16:creationId xmlns:a16="http://schemas.microsoft.com/office/drawing/2014/main" id="{4EF96D4F-50A8-736C-848E-E562A13977A6}"/>
                  </a:ext>
                </a:extLst>
              </p:cNvPr>
              <p:cNvSpPr txBox="1"/>
              <p:nvPr/>
            </p:nvSpPr>
            <p:spPr>
              <a:xfrm>
                <a:off x="7019735" y="6477000"/>
                <a:ext cx="4712237" cy="195246"/>
              </a:xfrm>
              <a:prstGeom prst="rect">
                <a:avLst/>
              </a:prstGeom>
            </p:spPr>
            <p:txBody>
              <a:bodyPr vert="horz" wrap="square" lIns="0" tIns="10478"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SECONDARY COLORS – COMING SOON</a:t>
                </a:r>
                <a:endParaRPr kumimoji="0" lang="en-US" sz="9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8" name="object 23">
                <a:extLst>
                  <a:ext uri="{FF2B5EF4-FFF2-40B4-BE49-F238E27FC236}">
                    <a16:creationId xmlns:a16="http://schemas.microsoft.com/office/drawing/2014/main" id="{59839478-E9CD-88F8-F7E8-6EBF93648FA0}"/>
                  </a:ext>
                </a:extLst>
              </p:cNvPr>
              <p:cNvSpPr/>
              <p:nvPr/>
            </p:nvSpPr>
            <p:spPr>
              <a:xfrm>
                <a:off x="11731981" y="6654309"/>
                <a:ext cx="0" cy="113157"/>
              </a:xfrm>
              <a:custGeom>
                <a:avLst/>
                <a:gdLst/>
                <a:ahLst/>
                <a:cxnLst/>
                <a:rect l="l" t="t" r="r" b="b"/>
                <a:pathLst>
                  <a:path h="137160">
                    <a:moveTo>
                      <a:pt x="1" y="0"/>
                    </a:moveTo>
                    <a:lnTo>
                      <a:pt x="0" y="137160"/>
                    </a:lnTo>
                  </a:path>
                </a:pathLst>
              </a:custGeom>
              <a:ln w="9525">
                <a:solidFill>
                  <a:srgbClr val="231E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object 42">
                <a:extLst>
                  <a:ext uri="{FF2B5EF4-FFF2-40B4-BE49-F238E27FC236}">
                    <a16:creationId xmlns:a16="http://schemas.microsoft.com/office/drawing/2014/main" id="{4F0193B8-CBE8-EA03-C4CD-61ABA2314161}"/>
                  </a:ext>
                </a:extLst>
              </p:cNvPr>
              <p:cNvSpPr/>
              <p:nvPr/>
            </p:nvSpPr>
            <p:spPr>
              <a:xfrm>
                <a:off x="7019737" y="6710885"/>
                <a:ext cx="4712244" cy="302819"/>
              </a:xfrm>
              <a:custGeom>
                <a:avLst/>
                <a:gdLst/>
                <a:ahLst/>
                <a:cxnLst/>
                <a:rect l="l" t="t" r="r" b="b"/>
                <a:pathLst>
                  <a:path w="91439">
                    <a:moveTo>
                      <a:pt x="0" y="0"/>
                    </a:moveTo>
                    <a:lnTo>
                      <a:pt x="91440" y="1"/>
                    </a:lnTo>
                  </a:path>
                </a:pathLst>
              </a:custGeom>
              <a:ln w="9525">
                <a:solidFill>
                  <a:srgbClr val="231E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1" name="Group 30">
              <a:extLst>
                <a:ext uri="{FF2B5EF4-FFF2-40B4-BE49-F238E27FC236}">
                  <a16:creationId xmlns:a16="http://schemas.microsoft.com/office/drawing/2014/main" id="{ABFD3ED2-427F-FF00-47EA-1AAD65BA51FA}"/>
                </a:ext>
              </a:extLst>
            </p:cNvPr>
            <p:cNvGrpSpPr/>
            <p:nvPr/>
          </p:nvGrpSpPr>
          <p:grpSpPr>
            <a:xfrm>
              <a:off x="308526" y="6477000"/>
              <a:ext cx="6168474" cy="290466"/>
              <a:chOff x="308526" y="6477000"/>
              <a:chExt cx="6168474" cy="290466"/>
            </a:xfrm>
          </p:grpSpPr>
          <p:sp>
            <p:nvSpPr>
              <p:cNvPr id="32" name="object 23">
                <a:extLst>
                  <a:ext uri="{FF2B5EF4-FFF2-40B4-BE49-F238E27FC236}">
                    <a16:creationId xmlns:a16="http://schemas.microsoft.com/office/drawing/2014/main" id="{58226AAC-2421-77AD-6DB4-2C8ECA5055FB}"/>
                  </a:ext>
                </a:extLst>
              </p:cNvPr>
              <p:cNvSpPr/>
              <p:nvPr/>
            </p:nvSpPr>
            <p:spPr>
              <a:xfrm>
                <a:off x="6477000" y="6654309"/>
                <a:ext cx="0" cy="113157"/>
              </a:xfrm>
              <a:custGeom>
                <a:avLst/>
                <a:gdLst/>
                <a:ahLst/>
                <a:cxnLst/>
                <a:rect l="l" t="t" r="r" b="b"/>
                <a:pathLst>
                  <a:path h="137160">
                    <a:moveTo>
                      <a:pt x="1" y="0"/>
                    </a:moveTo>
                    <a:lnTo>
                      <a:pt x="0" y="137160"/>
                    </a:lnTo>
                  </a:path>
                </a:pathLst>
              </a:custGeom>
              <a:ln w="9525">
                <a:solidFill>
                  <a:srgbClr val="231E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object 24">
                <a:extLst>
                  <a:ext uri="{FF2B5EF4-FFF2-40B4-BE49-F238E27FC236}">
                    <a16:creationId xmlns:a16="http://schemas.microsoft.com/office/drawing/2014/main" id="{1948C4AD-FDE4-72C0-73C8-EB0AAD49067F}"/>
                  </a:ext>
                </a:extLst>
              </p:cNvPr>
              <p:cNvSpPr/>
              <p:nvPr/>
            </p:nvSpPr>
            <p:spPr>
              <a:xfrm>
                <a:off x="308526" y="6654309"/>
                <a:ext cx="0" cy="113157"/>
              </a:xfrm>
              <a:custGeom>
                <a:avLst/>
                <a:gdLst/>
                <a:ahLst/>
                <a:cxnLst/>
                <a:rect l="l" t="t" r="r" b="b"/>
                <a:pathLst>
                  <a:path h="137160">
                    <a:moveTo>
                      <a:pt x="1" y="0"/>
                    </a:moveTo>
                    <a:lnTo>
                      <a:pt x="0" y="137160"/>
                    </a:lnTo>
                  </a:path>
                </a:pathLst>
              </a:custGeom>
              <a:ln w="9525">
                <a:solidFill>
                  <a:srgbClr val="231E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object 6">
                <a:extLst>
                  <a:ext uri="{FF2B5EF4-FFF2-40B4-BE49-F238E27FC236}">
                    <a16:creationId xmlns:a16="http://schemas.microsoft.com/office/drawing/2014/main" id="{72D0ADD4-E338-F435-A5AA-3B13075F1FCA}"/>
                  </a:ext>
                </a:extLst>
              </p:cNvPr>
              <p:cNvSpPr txBox="1"/>
              <p:nvPr/>
            </p:nvSpPr>
            <p:spPr>
              <a:xfrm>
                <a:off x="540196" y="6477000"/>
                <a:ext cx="5708200" cy="195246"/>
              </a:xfrm>
              <a:prstGeom prst="rect">
                <a:avLst/>
              </a:prstGeom>
            </p:spPr>
            <p:txBody>
              <a:bodyPr vert="horz" wrap="square" lIns="0" tIns="10478"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PRIMARY</a:t>
                </a:r>
              </a:p>
            </p:txBody>
          </p:sp>
          <p:sp>
            <p:nvSpPr>
              <p:cNvPr id="35" name="object 42">
                <a:extLst>
                  <a:ext uri="{FF2B5EF4-FFF2-40B4-BE49-F238E27FC236}">
                    <a16:creationId xmlns:a16="http://schemas.microsoft.com/office/drawing/2014/main" id="{FA2B986A-9C61-1166-D056-3E543001E250}"/>
                  </a:ext>
                </a:extLst>
              </p:cNvPr>
              <p:cNvSpPr/>
              <p:nvPr/>
            </p:nvSpPr>
            <p:spPr>
              <a:xfrm>
                <a:off x="311133" y="6710885"/>
                <a:ext cx="6163241" cy="45719"/>
              </a:xfrm>
              <a:custGeom>
                <a:avLst/>
                <a:gdLst/>
                <a:ahLst/>
                <a:cxnLst/>
                <a:rect l="l" t="t" r="r" b="b"/>
                <a:pathLst>
                  <a:path w="91439">
                    <a:moveTo>
                      <a:pt x="0" y="0"/>
                    </a:moveTo>
                    <a:lnTo>
                      <a:pt x="91440" y="1"/>
                    </a:lnTo>
                  </a:path>
                </a:pathLst>
              </a:custGeom>
              <a:ln w="9525">
                <a:solidFill>
                  <a:srgbClr val="231E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grpSp>
      <p:grpSp>
        <p:nvGrpSpPr>
          <p:cNvPr id="40" name="Group 39">
            <a:extLst>
              <a:ext uri="{FF2B5EF4-FFF2-40B4-BE49-F238E27FC236}">
                <a16:creationId xmlns:a16="http://schemas.microsoft.com/office/drawing/2014/main" id="{7BFBF73D-1B50-20B1-707A-30A84ABB6BE1}"/>
              </a:ext>
            </a:extLst>
          </p:cNvPr>
          <p:cNvGrpSpPr/>
          <p:nvPr userDrawn="1"/>
        </p:nvGrpSpPr>
        <p:grpSpPr>
          <a:xfrm>
            <a:off x="1" y="5940071"/>
            <a:ext cx="6702290" cy="914400"/>
            <a:chOff x="1" y="6928792"/>
            <a:chExt cx="6702290" cy="914400"/>
          </a:xfrm>
        </p:grpSpPr>
        <p:sp>
          <p:nvSpPr>
            <p:cNvPr id="41" name="Rectangle 40">
              <a:extLst>
                <a:ext uri="{FF2B5EF4-FFF2-40B4-BE49-F238E27FC236}">
                  <a16:creationId xmlns:a16="http://schemas.microsoft.com/office/drawing/2014/main" id="{61F7B3DA-89A2-A43E-D242-E00E487FD315}"/>
                </a:ext>
              </a:extLst>
            </p:cNvPr>
            <p:cNvSpPr/>
            <p:nvPr/>
          </p:nvSpPr>
          <p:spPr>
            <a:xfrm>
              <a:off x="1" y="6928792"/>
              <a:ext cx="957470" cy="914400"/>
            </a:xfrm>
            <a:prstGeom prst="rect">
              <a:avLst/>
            </a:prstGeom>
            <a:solidFill>
              <a:srgbClr val="CD221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E134FD0E-62C1-96EF-55D3-1B5B729175B2}"/>
                </a:ext>
              </a:extLst>
            </p:cNvPr>
            <p:cNvSpPr/>
            <p:nvPr/>
          </p:nvSpPr>
          <p:spPr>
            <a:xfrm>
              <a:off x="957471" y="6928792"/>
              <a:ext cx="957470" cy="914400"/>
            </a:xfrm>
            <a:prstGeom prst="rect">
              <a:avLst/>
            </a:prstGeom>
            <a:solidFill>
              <a:srgbClr val="63656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D7CCCE52-E4B9-D019-3DE9-01429358869F}"/>
                </a:ext>
              </a:extLst>
            </p:cNvPr>
            <p:cNvSpPr/>
            <p:nvPr/>
          </p:nvSpPr>
          <p:spPr>
            <a:xfrm>
              <a:off x="1914941" y="6928792"/>
              <a:ext cx="957470" cy="914400"/>
            </a:xfrm>
            <a:prstGeom prst="rect">
              <a:avLst/>
            </a:prstGeom>
            <a:solidFill>
              <a:srgbClr val="231E2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822DC0B1-229B-1852-8144-D8A613F53009}"/>
                </a:ext>
              </a:extLst>
            </p:cNvPr>
            <p:cNvSpPr/>
            <p:nvPr/>
          </p:nvSpPr>
          <p:spPr>
            <a:xfrm>
              <a:off x="3829881" y="6928792"/>
              <a:ext cx="957470" cy="914400"/>
            </a:xfrm>
            <a:prstGeom prst="rect">
              <a:avLst/>
            </a:prstGeom>
            <a:solidFill>
              <a:srgbClr val="D0CEC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3F20FA37-D3F9-6111-B9FC-21B3F7C785D6}"/>
                </a:ext>
              </a:extLst>
            </p:cNvPr>
            <p:cNvSpPr/>
            <p:nvPr/>
          </p:nvSpPr>
          <p:spPr>
            <a:xfrm>
              <a:off x="4787351" y="6928792"/>
              <a:ext cx="957470" cy="914400"/>
            </a:xfrm>
            <a:prstGeom prst="rect">
              <a:avLst/>
            </a:prstGeom>
            <a:solidFill>
              <a:srgbClr val="BFBFB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BC0C5BEA-8B40-1A8F-49DA-14A0927440D2}"/>
                </a:ext>
              </a:extLst>
            </p:cNvPr>
            <p:cNvSpPr/>
            <p:nvPr/>
          </p:nvSpPr>
          <p:spPr>
            <a:xfrm>
              <a:off x="5744821" y="6928792"/>
              <a:ext cx="957470" cy="914400"/>
            </a:xfrm>
            <a:prstGeom prst="rect">
              <a:avLst/>
            </a:prstGeom>
            <a:solidFill>
              <a:srgbClr val="9EA0A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F734A648-956F-B4A6-7F1F-2A7FB70B126E}"/>
                </a:ext>
              </a:extLst>
            </p:cNvPr>
            <p:cNvSpPr/>
            <p:nvPr/>
          </p:nvSpPr>
          <p:spPr>
            <a:xfrm>
              <a:off x="2872411" y="6928792"/>
              <a:ext cx="957470" cy="9144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48" name="object 6">
            <a:extLst>
              <a:ext uri="{FF2B5EF4-FFF2-40B4-BE49-F238E27FC236}">
                <a16:creationId xmlns:a16="http://schemas.microsoft.com/office/drawing/2014/main" id="{59F71B21-96D7-F4D2-BD89-091177D60E36}"/>
              </a:ext>
            </a:extLst>
          </p:cNvPr>
          <p:cNvSpPr txBox="1"/>
          <p:nvPr userDrawn="1"/>
        </p:nvSpPr>
        <p:spPr>
          <a:xfrm>
            <a:off x="97722"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FORVIS Red</a:t>
            </a:r>
          </a:p>
        </p:txBody>
      </p:sp>
      <p:sp>
        <p:nvSpPr>
          <p:cNvPr id="49" name="object 6">
            <a:extLst>
              <a:ext uri="{FF2B5EF4-FFF2-40B4-BE49-F238E27FC236}">
                <a16:creationId xmlns:a16="http://schemas.microsoft.com/office/drawing/2014/main" id="{FB089795-C3C4-9833-38DC-FC110761CFE5}"/>
              </a:ext>
            </a:extLst>
          </p:cNvPr>
          <p:cNvSpPr txBox="1"/>
          <p:nvPr userDrawn="1"/>
        </p:nvSpPr>
        <p:spPr>
          <a:xfrm>
            <a:off x="1037347"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Cool Gray 10</a:t>
            </a:r>
          </a:p>
        </p:txBody>
      </p:sp>
      <p:sp>
        <p:nvSpPr>
          <p:cNvPr id="50" name="object 6">
            <a:extLst>
              <a:ext uri="{FF2B5EF4-FFF2-40B4-BE49-F238E27FC236}">
                <a16:creationId xmlns:a16="http://schemas.microsoft.com/office/drawing/2014/main" id="{F6EBA64B-0435-F013-F969-592D9AD5A971}"/>
              </a:ext>
            </a:extLst>
          </p:cNvPr>
          <p:cNvSpPr txBox="1"/>
          <p:nvPr userDrawn="1"/>
        </p:nvSpPr>
        <p:spPr>
          <a:xfrm>
            <a:off x="2027421"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Black</a:t>
            </a:r>
          </a:p>
        </p:txBody>
      </p:sp>
      <p:sp>
        <p:nvSpPr>
          <p:cNvPr id="51" name="object 6">
            <a:extLst>
              <a:ext uri="{FF2B5EF4-FFF2-40B4-BE49-F238E27FC236}">
                <a16:creationId xmlns:a16="http://schemas.microsoft.com/office/drawing/2014/main" id="{33DCA9F3-EB93-6A9A-0C8E-202B7F7DA5B7}"/>
              </a:ext>
            </a:extLst>
          </p:cNvPr>
          <p:cNvSpPr txBox="1"/>
          <p:nvPr userDrawn="1"/>
        </p:nvSpPr>
        <p:spPr>
          <a:xfrm>
            <a:off x="2935515"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White</a:t>
            </a:r>
          </a:p>
        </p:txBody>
      </p:sp>
      <p:sp>
        <p:nvSpPr>
          <p:cNvPr id="52" name="object 6">
            <a:extLst>
              <a:ext uri="{FF2B5EF4-FFF2-40B4-BE49-F238E27FC236}">
                <a16:creationId xmlns:a16="http://schemas.microsoft.com/office/drawing/2014/main" id="{1BD862DA-1BD5-7C8D-ED32-9B73FA8A3D4B}"/>
              </a:ext>
            </a:extLst>
          </p:cNvPr>
          <p:cNvSpPr txBox="1"/>
          <p:nvPr userDrawn="1"/>
        </p:nvSpPr>
        <p:spPr>
          <a:xfrm>
            <a:off x="3919284"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Cool Gray 1</a:t>
            </a:r>
          </a:p>
        </p:txBody>
      </p:sp>
      <p:sp>
        <p:nvSpPr>
          <p:cNvPr id="53" name="object 6">
            <a:extLst>
              <a:ext uri="{FF2B5EF4-FFF2-40B4-BE49-F238E27FC236}">
                <a16:creationId xmlns:a16="http://schemas.microsoft.com/office/drawing/2014/main" id="{866CBFA7-7562-57B2-7993-F399A112555D}"/>
              </a:ext>
            </a:extLst>
          </p:cNvPr>
          <p:cNvSpPr txBox="1"/>
          <p:nvPr userDrawn="1"/>
        </p:nvSpPr>
        <p:spPr>
          <a:xfrm>
            <a:off x="4884134"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Cool Gray 3</a:t>
            </a:r>
          </a:p>
        </p:txBody>
      </p:sp>
      <p:sp>
        <p:nvSpPr>
          <p:cNvPr id="54" name="object 6">
            <a:extLst>
              <a:ext uri="{FF2B5EF4-FFF2-40B4-BE49-F238E27FC236}">
                <a16:creationId xmlns:a16="http://schemas.microsoft.com/office/drawing/2014/main" id="{469BC8EE-EF6A-7A73-D006-BA2C75597487}"/>
              </a:ext>
            </a:extLst>
          </p:cNvPr>
          <p:cNvSpPr txBox="1"/>
          <p:nvPr userDrawn="1"/>
        </p:nvSpPr>
        <p:spPr>
          <a:xfrm>
            <a:off x="5830065"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Cool Gray 6</a:t>
            </a:r>
          </a:p>
        </p:txBody>
      </p:sp>
      <p:sp>
        <p:nvSpPr>
          <p:cNvPr id="55" name="object 6">
            <a:extLst>
              <a:ext uri="{FF2B5EF4-FFF2-40B4-BE49-F238E27FC236}">
                <a16:creationId xmlns:a16="http://schemas.microsoft.com/office/drawing/2014/main" id="{F92B7A4F-18D3-4847-445B-D29FB7A40043}"/>
              </a:ext>
            </a:extLst>
          </p:cNvPr>
          <p:cNvSpPr txBox="1"/>
          <p:nvPr userDrawn="1"/>
        </p:nvSpPr>
        <p:spPr>
          <a:xfrm>
            <a:off x="97722" y="6256877"/>
            <a:ext cx="740478"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 213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 043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 030</a:t>
            </a:r>
          </a:p>
        </p:txBody>
      </p:sp>
      <p:sp>
        <p:nvSpPr>
          <p:cNvPr id="56" name="object 6">
            <a:extLst>
              <a:ext uri="{FF2B5EF4-FFF2-40B4-BE49-F238E27FC236}">
                <a16:creationId xmlns:a16="http://schemas.microsoft.com/office/drawing/2014/main" id="{84F57D88-31B8-7171-D647-9A47F40C6440}"/>
              </a:ext>
            </a:extLst>
          </p:cNvPr>
          <p:cNvSpPr txBox="1"/>
          <p:nvPr userDrawn="1"/>
        </p:nvSpPr>
        <p:spPr>
          <a:xfrm>
            <a:off x="1037347" y="6256877"/>
            <a:ext cx="740478"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 097</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 099</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 101</a:t>
            </a:r>
          </a:p>
        </p:txBody>
      </p:sp>
      <p:sp>
        <p:nvSpPr>
          <p:cNvPr id="57" name="object 6">
            <a:extLst>
              <a:ext uri="{FF2B5EF4-FFF2-40B4-BE49-F238E27FC236}">
                <a16:creationId xmlns:a16="http://schemas.microsoft.com/office/drawing/2014/main" id="{6042D0DD-FEDE-B949-146E-454A0F8E7549}"/>
              </a:ext>
            </a:extLst>
          </p:cNvPr>
          <p:cNvSpPr txBox="1"/>
          <p:nvPr userDrawn="1"/>
        </p:nvSpPr>
        <p:spPr>
          <a:xfrm>
            <a:off x="2027421" y="6256877"/>
            <a:ext cx="740478"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 035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 031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 032</a:t>
            </a:r>
          </a:p>
        </p:txBody>
      </p:sp>
      <p:sp>
        <p:nvSpPr>
          <p:cNvPr id="58" name="object 6">
            <a:extLst>
              <a:ext uri="{FF2B5EF4-FFF2-40B4-BE49-F238E27FC236}">
                <a16:creationId xmlns:a16="http://schemas.microsoft.com/office/drawing/2014/main" id="{2B8F271F-70AB-0AB5-4CA6-2CD0271EC60D}"/>
              </a:ext>
            </a:extLst>
          </p:cNvPr>
          <p:cNvSpPr txBox="1"/>
          <p:nvPr userDrawn="1"/>
        </p:nvSpPr>
        <p:spPr>
          <a:xfrm>
            <a:off x="2935515" y="6256877"/>
            <a:ext cx="740478"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R 255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G 255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B 255</a:t>
            </a:r>
          </a:p>
        </p:txBody>
      </p:sp>
      <p:sp>
        <p:nvSpPr>
          <p:cNvPr id="59" name="object 6">
            <a:extLst>
              <a:ext uri="{FF2B5EF4-FFF2-40B4-BE49-F238E27FC236}">
                <a16:creationId xmlns:a16="http://schemas.microsoft.com/office/drawing/2014/main" id="{CF9521B8-D2A7-BEFA-FD76-BEC60A55BDFD}"/>
              </a:ext>
            </a:extLst>
          </p:cNvPr>
          <p:cNvSpPr txBox="1"/>
          <p:nvPr userDrawn="1"/>
        </p:nvSpPr>
        <p:spPr>
          <a:xfrm>
            <a:off x="3919284" y="6256877"/>
            <a:ext cx="740478"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R 224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G 225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B 221</a:t>
            </a:r>
          </a:p>
        </p:txBody>
      </p:sp>
      <p:sp>
        <p:nvSpPr>
          <p:cNvPr id="60" name="object 6">
            <a:extLst>
              <a:ext uri="{FF2B5EF4-FFF2-40B4-BE49-F238E27FC236}">
                <a16:creationId xmlns:a16="http://schemas.microsoft.com/office/drawing/2014/main" id="{47DA37FC-094C-BDAB-074D-BE829B98B6C3}"/>
              </a:ext>
            </a:extLst>
          </p:cNvPr>
          <p:cNvSpPr txBox="1"/>
          <p:nvPr userDrawn="1"/>
        </p:nvSpPr>
        <p:spPr>
          <a:xfrm>
            <a:off x="4884134" y="6256877"/>
            <a:ext cx="740478"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R 201</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G 202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B 200</a:t>
            </a:r>
          </a:p>
        </p:txBody>
      </p:sp>
      <p:sp>
        <p:nvSpPr>
          <p:cNvPr id="61" name="object 6">
            <a:extLst>
              <a:ext uri="{FF2B5EF4-FFF2-40B4-BE49-F238E27FC236}">
                <a16:creationId xmlns:a16="http://schemas.microsoft.com/office/drawing/2014/main" id="{86BA2CA1-63AC-A82A-3765-C95A2F94F972}"/>
              </a:ext>
            </a:extLst>
          </p:cNvPr>
          <p:cNvSpPr txBox="1"/>
          <p:nvPr userDrawn="1"/>
        </p:nvSpPr>
        <p:spPr>
          <a:xfrm>
            <a:off x="5830065" y="6256877"/>
            <a:ext cx="740478"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R 173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G 175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B 175</a:t>
            </a:r>
          </a:p>
        </p:txBody>
      </p:sp>
      <p:grpSp>
        <p:nvGrpSpPr>
          <p:cNvPr id="62" name="Group 61">
            <a:extLst>
              <a:ext uri="{FF2B5EF4-FFF2-40B4-BE49-F238E27FC236}">
                <a16:creationId xmlns:a16="http://schemas.microsoft.com/office/drawing/2014/main" id="{354C07CA-9A92-BB0A-1103-3715854C9F68}"/>
              </a:ext>
            </a:extLst>
          </p:cNvPr>
          <p:cNvGrpSpPr/>
          <p:nvPr userDrawn="1"/>
        </p:nvGrpSpPr>
        <p:grpSpPr>
          <a:xfrm>
            <a:off x="6799284" y="6012017"/>
            <a:ext cx="740478" cy="670939"/>
            <a:chOff x="6748291" y="6012017"/>
            <a:chExt cx="740478" cy="670939"/>
          </a:xfrm>
        </p:grpSpPr>
        <p:sp>
          <p:nvSpPr>
            <p:cNvPr id="63" name="object 6">
              <a:extLst>
                <a:ext uri="{FF2B5EF4-FFF2-40B4-BE49-F238E27FC236}">
                  <a16:creationId xmlns:a16="http://schemas.microsoft.com/office/drawing/2014/main" id="{A8C41DAE-7548-9816-99E1-5B67B1573549}"/>
                </a:ext>
              </a:extLst>
            </p:cNvPr>
            <p:cNvSpPr txBox="1"/>
            <p:nvPr userDrawn="1"/>
          </p:nvSpPr>
          <p:spPr>
            <a:xfrm>
              <a:off x="6748291"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Orange</a:t>
              </a:r>
            </a:p>
          </p:txBody>
        </p:sp>
        <p:sp>
          <p:nvSpPr>
            <p:cNvPr id="64" name="object 6">
              <a:extLst>
                <a:ext uri="{FF2B5EF4-FFF2-40B4-BE49-F238E27FC236}">
                  <a16:creationId xmlns:a16="http://schemas.microsoft.com/office/drawing/2014/main" id="{19EFB9B7-75F3-256A-C56E-D4FDCC2FA6CF}"/>
                </a:ext>
              </a:extLst>
            </p:cNvPr>
            <p:cNvSpPr txBox="1"/>
            <p:nvPr userDrawn="1"/>
          </p:nvSpPr>
          <p:spPr>
            <a:xfrm>
              <a:off x="6748291" y="6256877"/>
              <a:ext cx="453131"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R 213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G 092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B 025</a:t>
              </a:r>
            </a:p>
          </p:txBody>
        </p:sp>
      </p:grpSp>
      <p:grpSp>
        <p:nvGrpSpPr>
          <p:cNvPr id="65" name="Group 64">
            <a:extLst>
              <a:ext uri="{FF2B5EF4-FFF2-40B4-BE49-F238E27FC236}">
                <a16:creationId xmlns:a16="http://schemas.microsoft.com/office/drawing/2014/main" id="{AFD85C31-5A72-FBF0-CBE8-A1703D367D20}"/>
              </a:ext>
            </a:extLst>
          </p:cNvPr>
          <p:cNvGrpSpPr/>
          <p:nvPr userDrawn="1"/>
        </p:nvGrpSpPr>
        <p:grpSpPr>
          <a:xfrm>
            <a:off x="7719528" y="6012017"/>
            <a:ext cx="740478" cy="670939"/>
            <a:chOff x="7310705" y="6012017"/>
            <a:chExt cx="740478" cy="670939"/>
          </a:xfrm>
        </p:grpSpPr>
        <p:sp>
          <p:nvSpPr>
            <p:cNvPr id="66" name="object 6">
              <a:extLst>
                <a:ext uri="{FF2B5EF4-FFF2-40B4-BE49-F238E27FC236}">
                  <a16:creationId xmlns:a16="http://schemas.microsoft.com/office/drawing/2014/main" id="{C3A2C6B9-BDBF-0DB4-6E0B-E2D48B181E9E}"/>
                </a:ext>
              </a:extLst>
            </p:cNvPr>
            <p:cNvSpPr txBox="1"/>
            <p:nvPr userDrawn="1"/>
          </p:nvSpPr>
          <p:spPr>
            <a:xfrm>
              <a:off x="7310705"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Yellow</a:t>
              </a:r>
            </a:p>
          </p:txBody>
        </p:sp>
        <p:sp>
          <p:nvSpPr>
            <p:cNvPr id="67" name="object 6">
              <a:extLst>
                <a:ext uri="{FF2B5EF4-FFF2-40B4-BE49-F238E27FC236}">
                  <a16:creationId xmlns:a16="http://schemas.microsoft.com/office/drawing/2014/main" id="{199E2121-5179-6DA5-60BA-AC7418A3EF06}"/>
                </a:ext>
              </a:extLst>
            </p:cNvPr>
            <p:cNvSpPr txBox="1"/>
            <p:nvPr userDrawn="1"/>
          </p:nvSpPr>
          <p:spPr>
            <a:xfrm>
              <a:off x="7310705" y="6256877"/>
              <a:ext cx="453131"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R 255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G 188</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B 061</a:t>
              </a:r>
            </a:p>
          </p:txBody>
        </p:sp>
      </p:grpSp>
      <p:grpSp>
        <p:nvGrpSpPr>
          <p:cNvPr id="68" name="Group 67">
            <a:extLst>
              <a:ext uri="{FF2B5EF4-FFF2-40B4-BE49-F238E27FC236}">
                <a16:creationId xmlns:a16="http://schemas.microsoft.com/office/drawing/2014/main" id="{72D4FCD8-83E4-A613-430F-840031055FD4}"/>
              </a:ext>
            </a:extLst>
          </p:cNvPr>
          <p:cNvGrpSpPr/>
          <p:nvPr userDrawn="1"/>
        </p:nvGrpSpPr>
        <p:grpSpPr>
          <a:xfrm>
            <a:off x="8671846" y="6012017"/>
            <a:ext cx="740478" cy="670939"/>
            <a:chOff x="7880770" y="6012017"/>
            <a:chExt cx="740478" cy="670939"/>
          </a:xfrm>
        </p:grpSpPr>
        <p:sp>
          <p:nvSpPr>
            <p:cNvPr id="69" name="object 6">
              <a:extLst>
                <a:ext uri="{FF2B5EF4-FFF2-40B4-BE49-F238E27FC236}">
                  <a16:creationId xmlns:a16="http://schemas.microsoft.com/office/drawing/2014/main" id="{70389E86-23C8-E004-32D0-619E55E65135}"/>
                </a:ext>
              </a:extLst>
            </p:cNvPr>
            <p:cNvSpPr txBox="1"/>
            <p:nvPr userDrawn="1"/>
          </p:nvSpPr>
          <p:spPr>
            <a:xfrm>
              <a:off x="7880770"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Blue</a:t>
              </a:r>
            </a:p>
          </p:txBody>
        </p:sp>
        <p:sp>
          <p:nvSpPr>
            <p:cNvPr id="70" name="object 6">
              <a:extLst>
                <a:ext uri="{FF2B5EF4-FFF2-40B4-BE49-F238E27FC236}">
                  <a16:creationId xmlns:a16="http://schemas.microsoft.com/office/drawing/2014/main" id="{FEA2C763-5D16-83A5-2F41-2E56E29FCF6F}"/>
                </a:ext>
              </a:extLst>
            </p:cNvPr>
            <p:cNvSpPr txBox="1"/>
            <p:nvPr userDrawn="1"/>
          </p:nvSpPr>
          <p:spPr>
            <a:xfrm>
              <a:off x="7880770" y="6256877"/>
              <a:ext cx="453131"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 000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 137</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 196</a:t>
              </a:r>
            </a:p>
          </p:txBody>
        </p:sp>
      </p:grpSp>
      <p:grpSp>
        <p:nvGrpSpPr>
          <p:cNvPr id="71" name="Group 70">
            <a:extLst>
              <a:ext uri="{FF2B5EF4-FFF2-40B4-BE49-F238E27FC236}">
                <a16:creationId xmlns:a16="http://schemas.microsoft.com/office/drawing/2014/main" id="{2BEB5A62-8BC1-1883-F80D-D32570C648E5}"/>
              </a:ext>
            </a:extLst>
          </p:cNvPr>
          <p:cNvGrpSpPr/>
          <p:nvPr userDrawn="1"/>
        </p:nvGrpSpPr>
        <p:grpSpPr>
          <a:xfrm>
            <a:off x="9589538" y="6012017"/>
            <a:ext cx="740478" cy="670939"/>
            <a:chOff x="8429012" y="6012017"/>
            <a:chExt cx="740478" cy="670939"/>
          </a:xfrm>
        </p:grpSpPr>
        <p:sp>
          <p:nvSpPr>
            <p:cNvPr id="72" name="object 6">
              <a:extLst>
                <a:ext uri="{FF2B5EF4-FFF2-40B4-BE49-F238E27FC236}">
                  <a16:creationId xmlns:a16="http://schemas.microsoft.com/office/drawing/2014/main" id="{62FE3C46-9CCF-6B76-DB73-98F8B1133FBA}"/>
                </a:ext>
              </a:extLst>
            </p:cNvPr>
            <p:cNvSpPr txBox="1"/>
            <p:nvPr userDrawn="1"/>
          </p:nvSpPr>
          <p:spPr>
            <a:xfrm>
              <a:off x="8429012"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Green</a:t>
              </a:r>
            </a:p>
          </p:txBody>
        </p:sp>
        <p:sp>
          <p:nvSpPr>
            <p:cNvPr id="75" name="object 6">
              <a:extLst>
                <a:ext uri="{FF2B5EF4-FFF2-40B4-BE49-F238E27FC236}">
                  <a16:creationId xmlns:a16="http://schemas.microsoft.com/office/drawing/2014/main" id="{7A63AA33-C05C-E788-2B5F-C4976D5D5E45}"/>
                </a:ext>
              </a:extLst>
            </p:cNvPr>
            <p:cNvSpPr txBox="1"/>
            <p:nvPr userDrawn="1"/>
          </p:nvSpPr>
          <p:spPr>
            <a:xfrm>
              <a:off x="8429012" y="6256877"/>
              <a:ext cx="453131"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 000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 152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 095</a:t>
              </a:r>
            </a:p>
          </p:txBody>
        </p:sp>
      </p:grpSp>
      <p:grpSp>
        <p:nvGrpSpPr>
          <p:cNvPr id="76" name="Group 75">
            <a:extLst>
              <a:ext uri="{FF2B5EF4-FFF2-40B4-BE49-F238E27FC236}">
                <a16:creationId xmlns:a16="http://schemas.microsoft.com/office/drawing/2014/main" id="{89947630-0CAE-8251-DDE3-770B073DBDB1}"/>
              </a:ext>
            </a:extLst>
          </p:cNvPr>
          <p:cNvGrpSpPr/>
          <p:nvPr userDrawn="1"/>
        </p:nvGrpSpPr>
        <p:grpSpPr>
          <a:xfrm>
            <a:off x="10506470" y="6012017"/>
            <a:ext cx="740478" cy="670939"/>
            <a:chOff x="8997945" y="6012017"/>
            <a:chExt cx="740478" cy="670939"/>
          </a:xfrm>
        </p:grpSpPr>
        <p:sp>
          <p:nvSpPr>
            <p:cNvPr id="77" name="object 6">
              <a:extLst>
                <a:ext uri="{FF2B5EF4-FFF2-40B4-BE49-F238E27FC236}">
                  <a16:creationId xmlns:a16="http://schemas.microsoft.com/office/drawing/2014/main" id="{7605ECC4-52C3-D26A-957B-213094D25420}"/>
                </a:ext>
              </a:extLst>
            </p:cNvPr>
            <p:cNvSpPr txBox="1"/>
            <p:nvPr userDrawn="1"/>
          </p:nvSpPr>
          <p:spPr>
            <a:xfrm>
              <a:off x="8997945"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Purple</a:t>
              </a:r>
            </a:p>
          </p:txBody>
        </p:sp>
        <p:sp>
          <p:nvSpPr>
            <p:cNvPr id="78" name="object 6">
              <a:extLst>
                <a:ext uri="{FF2B5EF4-FFF2-40B4-BE49-F238E27FC236}">
                  <a16:creationId xmlns:a16="http://schemas.microsoft.com/office/drawing/2014/main" id="{A7945FD0-7CC1-6FAC-8AD6-3C12C3171421}"/>
                </a:ext>
              </a:extLst>
            </p:cNvPr>
            <p:cNvSpPr txBox="1"/>
            <p:nvPr userDrawn="1"/>
          </p:nvSpPr>
          <p:spPr>
            <a:xfrm>
              <a:off x="8997945" y="6256877"/>
              <a:ext cx="453131"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 094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 045</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 097</a:t>
              </a:r>
            </a:p>
          </p:txBody>
        </p:sp>
      </p:grpSp>
      <p:grpSp>
        <p:nvGrpSpPr>
          <p:cNvPr id="79" name="Group 78">
            <a:extLst>
              <a:ext uri="{FF2B5EF4-FFF2-40B4-BE49-F238E27FC236}">
                <a16:creationId xmlns:a16="http://schemas.microsoft.com/office/drawing/2014/main" id="{D421A782-B1F2-8087-2AE8-3F32B3030A24}"/>
              </a:ext>
            </a:extLst>
          </p:cNvPr>
          <p:cNvGrpSpPr/>
          <p:nvPr userDrawn="1"/>
        </p:nvGrpSpPr>
        <p:grpSpPr>
          <a:xfrm>
            <a:off x="11385489" y="6012017"/>
            <a:ext cx="740478" cy="670939"/>
            <a:chOff x="9537402" y="6012017"/>
            <a:chExt cx="740478" cy="670939"/>
          </a:xfrm>
        </p:grpSpPr>
        <p:sp>
          <p:nvSpPr>
            <p:cNvPr id="80" name="object 6">
              <a:extLst>
                <a:ext uri="{FF2B5EF4-FFF2-40B4-BE49-F238E27FC236}">
                  <a16:creationId xmlns:a16="http://schemas.microsoft.com/office/drawing/2014/main" id="{65C92883-AEC0-F657-FB55-CEC62BCA8FBF}"/>
                </a:ext>
              </a:extLst>
            </p:cNvPr>
            <p:cNvSpPr txBox="1"/>
            <p:nvPr userDrawn="1"/>
          </p:nvSpPr>
          <p:spPr>
            <a:xfrm>
              <a:off x="9537402" y="6012017"/>
              <a:ext cx="740478" cy="149080"/>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Lt. Blue</a:t>
              </a:r>
            </a:p>
          </p:txBody>
        </p:sp>
        <p:sp>
          <p:nvSpPr>
            <p:cNvPr id="82" name="object 6">
              <a:extLst>
                <a:ext uri="{FF2B5EF4-FFF2-40B4-BE49-F238E27FC236}">
                  <a16:creationId xmlns:a16="http://schemas.microsoft.com/office/drawing/2014/main" id="{C027E5CC-41CE-0AEE-0410-05F5235E2B98}"/>
                </a:ext>
              </a:extLst>
            </p:cNvPr>
            <p:cNvSpPr txBox="1"/>
            <p:nvPr userDrawn="1"/>
          </p:nvSpPr>
          <p:spPr>
            <a:xfrm>
              <a:off x="9537402" y="6256877"/>
              <a:ext cx="453131" cy="426079"/>
            </a:xfrm>
            <a:prstGeom prst="rect">
              <a:avLst/>
            </a:prstGeom>
          </p:spPr>
          <p:txBody>
            <a:bodyPr vert="horz" wrap="square" lIns="0" tIns="10478"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R 143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G 223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231E20"/>
                  </a:solidFill>
                  <a:effectLst/>
                  <a:uLnTx/>
                  <a:uFillTx/>
                  <a:latin typeface="Arial" panose="020B0604020202020204" pitchFamily="34" charset="0"/>
                  <a:cs typeface="Arial" panose="020B0604020202020204" pitchFamily="34" charset="0"/>
                </a:rPr>
                <a:t>B 226</a:t>
              </a:r>
            </a:p>
          </p:txBody>
        </p:sp>
      </p:grpSp>
      <p:sp>
        <p:nvSpPr>
          <p:cNvPr id="83" name="TextBox 82">
            <a:extLst>
              <a:ext uri="{FF2B5EF4-FFF2-40B4-BE49-F238E27FC236}">
                <a16:creationId xmlns:a16="http://schemas.microsoft.com/office/drawing/2014/main" id="{E472D451-A1EB-0BAF-DC9F-1675D5C7E507}"/>
              </a:ext>
            </a:extLst>
          </p:cNvPr>
          <p:cNvSpPr txBox="1"/>
          <p:nvPr userDrawn="1"/>
        </p:nvSpPr>
        <p:spPr>
          <a:xfrm>
            <a:off x="190500" y="2580263"/>
            <a:ext cx="6608784" cy="780983"/>
          </a:xfrm>
          <a:prstGeom prst="rect">
            <a:avLst/>
          </a:prstGeom>
          <a:noFill/>
        </p:spPr>
        <p:txBody>
          <a:bodyPr wrap="square" lIns="0">
            <a:spAutoFit/>
          </a:bodyPr>
          <a:lstStyle/>
          <a:p>
            <a:pPr>
              <a:lnSpc>
                <a:spcPts val="1800"/>
              </a:lnSpc>
              <a:spcAft>
                <a:spcPts val="0"/>
              </a:spcAft>
            </a:pPr>
            <a:r>
              <a:rPr lang="en-US" sz="1400" b="1" i="0" dirty="0">
                <a:solidFill>
                  <a:schemeClr val="accent4"/>
                </a:solidFill>
                <a:latin typeface="Arial" panose="020B0604020202020204" pitchFamily="34" charset="0"/>
                <a:cs typeface="Arial" panose="020B0604020202020204" pitchFamily="34" charset="0"/>
              </a:rPr>
              <a:t>For Reference Slides</a:t>
            </a:r>
          </a:p>
          <a:p>
            <a:pPr>
              <a:lnSpc>
                <a:spcPts val="1800"/>
              </a:lnSpc>
            </a:pPr>
            <a:r>
              <a:rPr lang="en-US" sz="1400" b="0" i="0" dirty="0">
                <a:solidFill>
                  <a:schemeClr val="bg1"/>
                </a:solidFill>
                <a:latin typeface="Arial" panose="020B0604020202020204" pitchFamily="34" charset="0"/>
                <a:cs typeface="Arial" panose="020B0604020202020204" pitchFamily="34" charset="0"/>
              </a:rPr>
              <a:t>We have inserted several sample layout slides with placeholder text for you to leverage throughout your presentation.</a:t>
            </a:r>
          </a:p>
        </p:txBody>
      </p:sp>
      <p:sp>
        <p:nvSpPr>
          <p:cNvPr id="84" name="TextBox 83">
            <a:extLst>
              <a:ext uri="{FF2B5EF4-FFF2-40B4-BE49-F238E27FC236}">
                <a16:creationId xmlns:a16="http://schemas.microsoft.com/office/drawing/2014/main" id="{EF67C506-9EA0-19A8-6CE2-133BD32B33BC}"/>
              </a:ext>
            </a:extLst>
          </p:cNvPr>
          <p:cNvSpPr txBox="1"/>
          <p:nvPr userDrawn="1"/>
        </p:nvSpPr>
        <p:spPr>
          <a:xfrm>
            <a:off x="190500" y="3438340"/>
            <a:ext cx="7363568" cy="550151"/>
          </a:xfrm>
          <a:prstGeom prst="rect">
            <a:avLst/>
          </a:prstGeom>
          <a:noFill/>
        </p:spPr>
        <p:txBody>
          <a:bodyPr wrap="square" lIns="0">
            <a:spAutoFit/>
          </a:bodyPr>
          <a:lstStyle/>
          <a:p>
            <a:pPr>
              <a:lnSpc>
                <a:spcPts val="1800"/>
              </a:lnSpc>
              <a:spcAft>
                <a:spcPts val="0"/>
              </a:spcAft>
            </a:pPr>
            <a:r>
              <a:rPr lang="en-US" sz="1400" b="1" i="0" dirty="0">
                <a:solidFill>
                  <a:schemeClr val="accent4"/>
                </a:solidFill>
                <a:latin typeface="Arial" panose="020B0604020202020204" pitchFamily="34" charset="0"/>
                <a:cs typeface="Arial" panose="020B0604020202020204" pitchFamily="34" charset="0"/>
              </a:rPr>
              <a:t>Icons</a:t>
            </a:r>
          </a:p>
          <a:p>
            <a:pPr>
              <a:lnSpc>
                <a:spcPts val="1800"/>
              </a:lnSpc>
            </a:pPr>
            <a:r>
              <a:rPr lang="en-US" sz="1400" b="0" i="0" dirty="0">
                <a:solidFill>
                  <a:schemeClr val="bg1"/>
                </a:solidFill>
                <a:latin typeface="Arial" panose="020B0604020202020204" pitchFamily="34" charset="0"/>
                <a:cs typeface="Arial" panose="020B0604020202020204" pitchFamily="34" charset="0"/>
              </a:rPr>
              <a:t>We have inserted a library of icons for your use in the For Reference section.</a:t>
            </a:r>
          </a:p>
        </p:txBody>
      </p:sp>
      <p:sp>
        <p:nvSpPr>
          <p:cNvPr id="85" name="TextBox 84">
            <a:extLst>
              <a:ext uri="{FF2B5EF4-FFF2-40B4-BE49-F238E27FC236}">
                <a16:creationId xmlns:a16="http://schemas.microsoft.com/office/drawing/2014/main" id="{F8C3832E-033E-F4B4-832C-70D7C1ED2D4D}"/>
              </a:ext>
            </a:extLst>
          </p:cNvPr>
          <p:cNvSpPr txBox="1"/>
          <p:nvPr userDrawn="1"/>
        </p:nvSpPr>
        <p:spPr>
          <a:xfrm>
            <a:off x="190500" y="4120517"/>
            <a:ext cx="6380041" cy="780983"/>
          </a:xfrm>
          <a:prstGeom prst="rect">
            <a:avLst/>
          </a:prstGeom>
          <a:noFill/>
        </p:spPr>
        <p:txBody>
          <a:bodyPr wrap="square" lIns="0">
            <a:spAutoFit/>
          </a:bodyPr>
          <a:lstStyle/>
          <a:p>
            <a:pPr>
              <a:lnSpc>
                <a:spcPts val="1800"/>
              </a:lnSpc>
              <a:spcAft>
                <a:spcPts val="0"/>
              </a:spcAft>
            </a:pPr>
            <a:r>
              <a:rPr lang="en-US" sz="1400" b="1" i="0" dirty="0">
                <a:solidFill>
                  <a:schemeClr val="accent4"/>
                </a:solidFill>
                <a:latin typeface="Arial" panose="020B0604020202020204" pitchFamily="34" charset="0"/>
                <a:cs typeface="Arial" panose="020B0604020202020204" pitchFamily="34" charset="0"/>
              </a:rPr>
              <a:t>Eyedropper Tool</a:t>
            </a:r>
          </a:p>
          <a:p>
            <a:pPr>
              <a:lnSpc>
                <a:spcPts val="1800"/>
              </a:lnSpc>
            </a:pPr>
            <a:r>
              <a:rPr lang="en-US" sz="1400" b="0" i="0" dirty="0">
                <a:solidFill>
                  <a:schemeClr val="bg1"/>
                </a:solidFill>
                <a:latin typeface="Arial" panose="020B0604020202020204" pitchFamily="34" charset="0"/>
                <a:cs typeface="Arial" panose="020B0604020202020204" pitchFamily="34" charset="0"/>
              </a:rPr>
              <a:t>To add more of our brand colors, please select the color tool&gt;More Colors&gt;Eyedropper and click over any of the brand colors listed below.</a:t>
            </a:r>
          </a:p>
        </p:txBody>
      </p:sp>
      <p:grpSp>
        <p:nvGrpSpPr>
          <p:cNvPr id="87" name="Group 86">
            <a:extLst>
              <a:ext uri="{FF2B5EF4-FFF2-40B4-BE49-F238E27FC236}">
                <a16:creationId xmlns:a16="http://schemas.microsoft.com/office/drawing/2014/main" id="{754A4FB0-9338-E750-268A-2DC1D102BA42}"/>
              </a:ext>
            </a:extLst>
          </p:cNvPr>
          <p:cNvGrpSpPr/>
          <p:nvPr userDrawn="1"/>
        </p:nvGrpSpPr>
        <p:grpSpPr>
          <a:xfrm>
            <a:off x="6702290" y="5940071"/>
            <a:ext cx="5489709" cy="914400"/>
            <a:chOff x="1" y="6928792"/>
            <a:chExt cx="5744822" cy="914400"/>
          </a:xfrm>
        </p:grpSpPr>
        <p:sp>
          <p:nvSpPr>
            <p:cNvPr id="88" name="Rectangle 87">
              <a:extLst>
                <a:ext uri="{FF2B5EF4-FFF2-40B4-BE49-F238E27FC236}">
                  <a16:creationId xmlns:a16="http://schemas.microsoft.com/office/drawing/2014/main" id="{BDC52182-D71D-7E34-3908-751628C97FD7}"/>
                </a:ext>
              </a:extLst>
            </p:cNvPr>
            <p:cNvSpPr/>
            <p:nvPr/>
          </p:nvSpPr>
          <p:spPr>
            <a:xfrm>
              <a:off x="1" y="6928792"/>
              <a:ext cx="957471" cy="914400"/>
            </a:xfrm>
            <a:prstGeom prst="rect">
              <a:avLst/>
            </a:prstGeom>
            <a:solidFill>
              <a:srgbClr val="D65C1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458ED102-1131-BFB2-5986-CDC49F005D96}"/>
                </a:ext>
              </a:extLst>
            </p:cNvPr>
            <p:cNvSpPr/>
            <p:nvPr/>
          </p:nvSpPr>
          <p:spPr>
            <a:xfrm>
              <a:off x="957472" y="6928792"/>
              <a:ext cx="957471" cy="914400"/>
            </a:xfrm>
            <a:prstGeom prst="rect">
              <a:avLst/>
            </a:prstGeom>
            <a:solidFill>
              <a:srgbClr val="F5B7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6854F58F-021D-CE69-B675-EEA34A54B6D3}"/>
                </a:ext>
              </a:extLst>
            </p:cNvPr>
            <p:cNvSpPr/>
            <p:nvPr/>
          </p:nvSpPr>
          <p:spPr>
            <a:xfrm>
              <a:off x="1914941" y="6928792"/>
              <a:ext cx="957471" cy="914400"/>
            </a:xfrm>
            <a:prstGeom prst="rect">
              <a:avLst/>
            </a:prstGeom>
            <a:solidFill>
              <a:srgbClr val="007FB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E3AC6338-1E9B-8782-8AE1-BC45BFA3E48B}"/>
                </a:ext>
              </a:extLst>
            </p:cNvPr>
            <p:cNvSpPr/>
            <p:nvPr/>
          </p:nvSpPr>
          <p:spPr>
            <a:xfrm>
              <a:off x="3829881" y="6928792"/>
              <a:ext cx="957471" cy="914400"/>
            </a:xfrm>
            <a:prstGeom prst="rect">
              <a:avLst/>
            </a:prstGeom>
            <a:solidFill>
              <a:srgbClr val="5D2C6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1A288FF0-655B-2F70-195C-694A54A4CFE8}"/>
                </a:ext>
              </a:extLst>
            </p:cNvPr>
            <p:cNvSpPr/>
            <p:nvPr/>
          </p:nvSpPr>
          <p:spPr>
            <a:xfrm>
              <a:off x="4787352" y="6928792"/>
              <a:ext cx="957471" cy="914400"/>
            </a:xfrm>
            <a:prstGeom prst="rect">
              <a:avLst/>
            </a:prstGeom>
            <a:solidFill>
              <a:srgbClr val="8EDF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D6E4FCE4-6024-A1EC-7E32-3882F74FBBBB}"/>
                </a:ext>
              </a:extLst>
            </p:cNvPr>
            <p:cNvSpPr/>
            <p:nvPr/>
          </p:nvSpPr>
          <p:spPr>
            <a:xfrm>
              <a:off x="2872412" y="6928792"/>
              <a:ext cx="957471" cy="914400"/>
            </a:xfrm>
            <a:prstGeom prst="rect">
              <a:avLst/>
            </a:prstGeom>
            <a:solidFill>
              <a:srgbClr val="008D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94" name="Rectangle 93">
            <a:extLst>
              <a:ext uri="{FF2B5EF4-FFF2-40B4-BE49-F238E27FC236}">
                <a16:creationId xmlns:a16="http://schemas.microsoft.com/office/drawing/2014/main" id="{3A906F02-2E4A-F223-2D75-3B63FADF5E89}"/>
              </a:ext>
            </a:extLst>
          </p:cNvPr>
          <p:cNvSpPr/>
          <p:nvPr userDrawn="1"/>
        </p:nvSpPr>
        <p:spPr>
          <a:xfrm>
            <a:off x="6702290" y="5932835"/>
            <a:ext cx="5489709" cy="917929"/>
          </a:xfrm>
          <a:prstGeom prst="rect">
            <a:avLst/>
          </a:prstGeom>
          <a:solidFill>
            <a:srgbClr val="FFFFFF">
              <a:alpha val="9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bject 6">
            <a:extLst>
              <a:ext uri="{FF2B5EF4-FFF2-40B4-BE49-F238E27FC236}">
                <a16:creationId xmlns:a16="http://schemas.microsoft.com/office/drawing/2014/main" id="{8256B0D3-DCC0-5A2E-2936-84F34B87E7C0}"/>
              </a:ext>
            </a:extLst>
          </p:cNvPr>
          <p:cNvSpPr txBox="1"/>
          <p:nvPr userDrawn="1"/>
        </p:nvSpPr>
        <p:spPr>
          <a:xfrm>
            <a:off x="7209831" y="6141517"/>
            <a:ext cx="4332043" cy="530338"/>
          </a:xfrm>
          <a:prstGeom prst="rect">
            <a:avLst/>
          </a:prstGeom>
        </p:spPr>
        <p:txBody>
          <a:bodyPr vert="horz" wrap="square" lIns="0" tIns="10478" rIns="0" bIns="0" rtlCol="0">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The secondary color palette will be shared in early August along with principles on their use and examples to reference. </a:t>
            </a:r>
            <a:endParaRPr kumimoji="0" lang="en-US" sz="9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34057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9"/>
          </a:xfrm>
          <a:prstGeom prst="rect">
            <a:avLst/>
          </a:prstGeom>
        </p:spPr>
      </p:pic>
      <p:pic>
        <p:nvPicPr>
          <p:cNvPr id="17" name="bg object 17"/>
          <p:cNvPicPr/>
          <p:nvPr/>
        </p:nvPicPr>
        <p:blipFill>
          <a:blip r:embed="rId3" cstate="print"/>
          <a:stretch>
            <a:fillRect/>
          </a:stretch>
        </p:blipFill>
        <p:spPr>
          <a:xfrm>
            <a:off x="477012" y="6222491"/>
            <a:ext cx="1461515" cy="284987"/>
          </a:xfrm>
          <a:prstGeom prst="rect">
            <a:avLst/>
          </a:prstGeom>
        </p:spPr>
      </p:pic>
      <p:sp>
        <p:nvSpPr>
          <p:cNvPr id="18" name="bg object 18"/>
          <p:cNvSpPr/>
          <p:nvPr/>
        </p:nvSpPr>
        <p:spPr>
          <a:xfrm>
            <a:off x="477012" y="3429000"/>
            <a:ext cx="5618480" cy="0"/>
          </a:xfrm>
          <a:custGeom>
            <a:avLst/>
            <a:gdLst/>
            <a:ahLst/>
            <a:cxnLst/>
            <a:rect l="l" t="t" r="r" b="b"/>
            <a:pathLst>
              <a:path w="5618480">
                <a:moveTo>
                  <a:pt x="0" y="0"/>
                </a:moveTo>
                <a:lnTo>
                  <a:pt x="5618480" y="0"/>
                </a:lnTo>
              </a:path>
            </a:pathLst>
          </a:custGeom>
          <a:ln w="12700">
            <a:solidFill>
              <a:srgbClr val="D32B1E"/>
            </a:solidFill>
          </a:ln>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550" b="0" i="0">
                <a:solidFill>
                  <a:schemeClr val="bg1"/>
                </a:solidFill>
                <a:latin typeface="Arial"/>
                <a:cs typeface="Arial"/>
              </a:defRPr>
            </a:lvl1pPr>
          </a:lstStyle>
          <a:p>
            <a:pPr marL="12700">
              <a:lnSpc>
                <a:spcPct val="100000"/>
              </a:lnSpc>
              <a:spcBef>
                <a:spcPts val="50"/>
              </a:spcBef>
            </a:pPr>
            <a:r>
              <a:rPr spc="-10" dirty="0">
                <a:solidFill>
                  <a:srgbClr val="5F6163"/>
                </a:solidFill>
              </a:rPr>
              <a:t>FORVIS </a:t>
            </a:r>
            <a:r>
              <a:rPr dirty="0">
                <a:solidFill>
                  <a:srgbClr val="5F6163"/>
                </a:solidFill>
              </a:rPr>
              <a:t>is</a:t>
            </a:r>
            <a:r>
              <a:rPr spc="25" dirty="0">
                <a:solidFill>
                  <a:srgbClr val="5F6163"/>
                </a:solidFill>
              </a:rPr>
              <a:t> </a:t>
            </a:r>
            <a:r>
              <a:rPr dirty="0">
                <a:solidFill>
                  <a:srgbClr val="5F6163"/>
                </a:solidFill>
              </a:rPr>
              <a:t>a</a:t>
            </a:r>
            <a:r>
              <a:rPr spc="20" dirty="0">
                <a:solidFill>
                  <a:srgbClr val="5F6163"/>
                </a:solidFill>
              </a:rPr>
              <a:t> </a:t>
            </a:r>
            <a:r>
              <a:rPr spc="-10" dirty="0">
                <a:solidFill>
                  <a:srgbClr val="5F6163"/>
                </a:solidFill>
              </a:rPr>
              <a:t>trademark</a:t>
            </a:r>
            <a:r>
              <a:rPr spc="-20" dirty="0">
                <a:solidFill>
                  <a:srgbClr val="5F6163"/>
                </a:solidFill>
              </a:rPr>
              <a:t> </a:t>
            </a:r>
            <a:r>
              <a:rPr dirty="0">
                <a:solidFill>
                  <a:srgbClr val="5F6163"/>
                </a:solidFill>
              </a:rPr>
              <a:t>of</a:t>
            </a:r>
            <a:r>
              <a:rPr spc="5" dirty="0">
                <a:solidFill>
                  <a:srgbClr val="5F6163"/>
                </a:solidFill>
              </a:rPr>
              <a:t> </a:t>
            </a:r>
            <a:r>
              <a:rPr spc="-10" dirty="0">
                <a:solidFill>
                  <a:srgbClr val="5F6163"/>
                </a:solidFill>
              </a:rPr>
              <a:t>FORVIS,</a:t>
            </a:r>
            <a:r>
              <a:rPr dirty="0">
                <a:solidFill>
                  <a:srgbClr val="5F6163"/>
                </a:solidFill>
              </a:rPr>
              <a:t> LLP,</a:t>
            </a:r>
            <a:r>
              <a:rPr spc="-30" dirty="0">
                <a:solidFill>
                  <a:srgbClr val="5F6163"/>
                </a:solidFill>
              </a:rPr>
              <a:t> </a:t>
            </a:r>
            <a:r>
              <a:rPr spc="-10" dirty="0">
                <a:solidFill>
                  <a:srgbClr val="5F6163"/>
                </a:solidFill>
              </a:rPr>
              <a:t>registration</a:t>
            </a:r>
            <a:r>
              <a:rPr spc="-20" dirty="0">
                <a:solidFill>
                  <a:srgbClr val="5F6163"/>
                </a:solidFill>
              </a:rPr>
              <a:t> </a:t>
            </a:r>
            <a:r>
              <a:rPr dirty="0">
                <a:solidFill>
                  <a:srgbClr val="5F6163"/>
                </a:solidFill>
              </a:rPr>
              <a:t>of which</a:t>
            </a:r>
            <a:r>
              <a:rPr spc="5" dirty="0">
                <a:solidFill>
                  <a:srgbClr val="5F6163"/>
                </a:solidFill>
              </a:rPr>
              <a:t> </a:t>
            </a:r>
            <a:r>
              <a:rPr dirty="0">
                <a:solidFill>
                  <a:srgbClr val="5F6163"/>
                </a:solidFill>
              </a:rPr>
              <a:t>is</a:t>
            </a:r>
            <a:r>
              <a:rPr spc="25" dirty="0">
                <a:solidFill>
                  <a:srgbClr val="5F6163"/>
                </a:solidFill>
              </a:rPr>
              <a:t> </a:t>
            </a:r>
            <a:r>
              <a:rPr spc="-10" dirty="0">
                <a:solidFill>
                  <a:srgbClr val="5F6163"/>
                </a:solidFill>
              </a:rPr>
              <a:t>pending</a:t>
            </a:r>
            <a:r>
              <a:rPr spc="-25" dirty="0">
                <a:solidFill>
                  <a:srgbClr val="5F6163"/>
                </a:solidFill>
              </a:rPr>
              <a:t> </a:t>
            </a:r>
            <a:r>
              <a:rPr dirty="0">
                <a:solidFill>
                  <a:srgbClr val="5F6163"/>
                </a:solidFill>
              </a:rPr>
              <a:t>with</a:t>
            </a:r>
            <a:r>
              <a:rPr spc="20" dirty="0">
                <a:solidFill>
                  <a:srgbClr val="5F6163"/>
                </a:solidFill>
              </a:rPr>
              <a:t> </a:t>
            </a:r>
            <a:r>
              <a:rPr dirty="0">
                <a:solidFill>
                  <a:srgbClr val="5F6163"/>
                </a:solidFill>
              </a:rPr>
              <a:t>the</a:t>
            </a:r>
            <a:r>
              <a:rPr spc="-10" dirty="0">
                <a:solidFill>
                  <a:srgbClr val="5F6163"/>
                </a:solidFill>
              </a:rPr>
              <a:t> </a:t>
            </a:r>
            <a:r>
              <a:rPr dirty="0">
                <a:solidFill>
                  <a:srgbClr val="5F6163"/>
                </a:solidFill>
              </a:rPr>
              <a:t>U.S. </a:t>
            </a:r>
            <a:r>
              <a:rPr spc="-10" dirty="0">
                <a:solidFill>
                  <a:srgbClr val="5F6163"/>
                </a:solidFill>
              </a:rPr>
              <a:t>Patent</a:t>
            </a:r>
            <a:r>
              <a:rPr spc="-25" dirty="0">
                <a:solidFill>
                  <a:srgbClr val="5F6163"/>
                </a:solidFill>
              </a:rPr>
              <a:t> </a:t>
            </a:r>
            <a:r>
              <a:rPr dirty="0">
                <a:solidFill>
                  <a:srgbClr val="5F6163"/>
                </a:solidFill>
              </a:rPr>
              <a:t>and</a:t>
            </a:r>
            <a:r>
              <a:rPr spc="-10" dirty="0">
                <a:solidFill>
                  <a:srgbClr val="5F6163"/>
                </a:solidFill>
              </a:rPr>
              <a:t> Trademark</a:t>
            </a:r>
            <a:r>
              <a:rPr spc="-15" dirty="0">
                <a:solidFill>
                  <a:srgbClr val="5F6163"/>
                </a:solidFill>
              </a:rPr>
              <a:t> </a:t>
            </a:r>
            <a:r>
              <a:rPr spc="-10" dirty="0">
                <a:solidFill>
                  <a:srgbClr val="5F6163"/>
                </a:solidFill>
              </a:rPr>
              <a:t>Office.</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5/23/2023</a:t>
            </a:fld>
            <a:endParaRPr lang="en-US" dirty="0"/>
          </a:p>
        </p:txBody>
      </p:sp>
      <p:sp>
        <p:nvSpPr>
          <p:cNvPr id="5" name="Holder 5"/>
          <p:cNvSpPr>
            <a:spLocks noGrp="1"/>
          </p:cNvSpPr>
          <p:nvPr>
            <p:ph type="sldNum" sz="quarter" idx="7"/>
          </p:nvPr>
        </p:nvSpPr>
        <p:spPr/>
        <p:txBody>
          <a:bodyPr lIns="0" tIns="0" rIns="0" bIns="0"/>
          <a:lstStyle>
            <a:lvl1pPr>
              <a:defRPr sz="1200" b="0" i="0">
                <a:solidFill>
                  <a:srgbClr val="888888"/>
                </a:solidFill>
                <a:latin typeface="Arial"/>
                <a:cs typeface="Arial"/>
              </a:defRPr>
            </a:lvl1pPr>
          </a:lstStyle>
          <a:p>
            <a:pPr marL="123189">
              <a:lnSpc>
                <a:spcPts val="1425"/>
              </a:lnSpc>
            </a:pPr>
            <a:fld id="{81D60167-4931-47E6-BA6A-407CBD079E47}" type="slidenum">
              <a:rPr dirty="0"/>
              <a:t>‹#›</a:t>
            </a:fld>
            <a:endParaRPr dirty="0"/>
          </a:p>
        </p:txBody>
      </p:sp>
    </p:spTree>
    <p:extLst>
      <p:ext uri="{BB962C8B-B14F-4D97-AF65-F5344CB8AC3E}">
        <p14:creationId xmlns:p14="http://schemas.microsoft.com/office/powerpoint/2010/main" val="17069701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F8019-646D-4124-A9E3-01C2E7BEE10A}"/>
              </a:ext>
            </a:extLst>
          </p:cNvPr>
          <p:cNvSpPr>
            <a:spLocks noGrp="1"/>
          </p:cNvSpPr>
          <p:nvPr>
            <p:ph type="title"/>
          </p:nvPr>
        </p:nvSpPr>
        <p:spPr>
          <a:xfrm>
            <a:off x="342897" y="441164"/>
            <a:ext cx="11363325" cy="76809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7DC0B77-FA84-4E4F-B331-448663123144}"/>
              </a:ext>
            </a:extLst>
          </p:cNvPr>
          <p:cNvSpPr>
            <a:spLocks noGrp="1"/>
          </p:cNvSpPr>
          <p:nvPr>
            <p:ph idx="1"/>
          </p:nvPr>
        </p:nvSpPr>
        <p:spPr>
          <a:xfrm>
            <a:off x="342899" y="1444624"/>
            <a:ext cx="11363323" cy="44037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62EDBEE-1EEA-4352-A89D-81E47E678726}"/>
              </a:ext>
            </a:extLst>
          </p:cNvPr>
          <p:cNvSpPr>
            <a:spLocks noGrp="1"/>
          </p:cNvSpPr>
          <p:nvPr>
            <p:ph type="sldNum" sz="quarter" idx="12"/>
          </p:nvPr>
        </p:nvSpPr>
        <p:spPr>
          <a:xfrm>
            <a:off x="8128060" y="6299200"/>
            <a:ext cx="2011392" cy="365125"/>
          </a:xfrm>
        </p:spPr>
        <p:txBody>
          <a:bodyPr/>
          <a:lstStyle/>
          <a:p>
            <a:fld id="{FF61BBD8-984F-4BBB-B5A7-40B9B7753958}" type="slidenum">
              <a:rPr lang="en-US" smtClean="0"/>
              <a:t>‹#›</a:t>
            </a:fld>
            <a:endParaRPr lang="en-US" dirty="0"/>
          </a:p>
        </p:txBody>
      </p:sp>
    </p:spTree>
    <p:extLst>
      <p:ext uri="{BB962C8B-B14F-4D97-AF65-F5344CB8AC3E}">
        <p14:creationId xmlns:p14="http://schemas.microsoft.com/office/powerpoint/2010/main" val="6185095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5439979"/>
            <a:ext cx="11236960" cy="785035"/>
          </a:xfrm>
        </p:spPr>
        <p:txBody>
          <a:bodyPr tIns="0" bIns="0" anchor="ctr" anchorCtr="0">
            <a:normAutofit/>
          </a:bodyPr>
          <a:lstStyle>
            <a:lvl1pPr algn="l">
              <a:defRPr sz="4000" b="1" i="0">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6225014"/>
            <a:ext cx="11236959" cy="40011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A red and black logo&#10;&#10;Description automatically generated with low confidence">
            <a:extLst>
              <a:ext uri="{FF2B5EF4-FFF2-40B4-BE49-F238E27FC236}">
                <a16:creationId xmlns:a16="http://schemas.microsoft.com/office/drawing/2014/main" id="{6D335231-B2B0-7839-AF6A-A52BD3A235D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77077" y="2223683"/>
            <a:ext cx="4015410" cy="785035"/>
          </a:xfrm>
          <a:prstGeom prst="rect">
            <a:avLst/>
          </a:prstGeom>
        </p:spPr>
      </p:pic>
      <p:sp>
        <p:nvSpPr>
          <p:cNvPr id="6" name="Rectangle 5">
            <a:extLst>
              <a:ext uri="{FF2B5EF4-FFF2-40B4-BE49-F238E27FC236}">
                <a16:creationId xmlns:a16="http://schemas.microsoft.com/office/drawing/2014/main" id="{EFBF6E3E-DC53-7581-6544-23C2C8C3396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53194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0908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F9F61C-5A69-ED64-2B37-82F1D25CA6B6}"/>
              </a:ext>
            </a:extLst>
          </p:cNvPr>
          <p:cNvSpPr>
            <a:spLocks noGrp="1"/>
          </p:cNvSpPr>
          <p:nvPr>
            <p:ph type="title" hasCustomPrompt="1"/>
          </p:nvPr>
        </p:nvSpPr>
        <p:spPr>
          <a:xfrm>
            <a:off x="0" y="370839"/>
            <a:ext cx="2703443" cy="620395"/>
          </a:xfrm>
        </p:spPr>
        <p:txBody>
          <a:bodyPr/>
          <a:lstStyle>
            <a:lvl1pPr algn="ctr">
              <a:defRPr>
                <a:solidFill>
                  <a:schemeClr val="bg1"/>
                </a:solidFill>
              </a:defRPr>
            </a:lvl1pPr>
          </a:lstStyle>
          <a:p>
            <a:r>
              <a:rPr lang="en-US" dirty="0"/>
              <a:t>AGENDA</a:t>
            </a:r>
          </a:p>
        </p:txBody>
      </p:sp>
      <p:sp>
        <p:nvSpPr>
          <p:cNvPr id="3" name="Content Placeholder 2">
            <a:extLst>
              <a:ext uri="{FF2B5EF4-FFF2-40B4-BE49-F238E27FC236}">
                <a16:creationId xmlns:a16="http://schemas.microsoft.com/office/drawing/2014/main" id="{E4DB107F-26EA-9E45-462D-AD2F1242205F}"/>
              </a:ext>
            </a:extLst>
          </p:cNvPr>
          <p:cNvSpPr>
            <a:spLocks noGrp="1"/>
          </p:cNvSpPr>
          <p:nvPr>
            <p:ph idx="1"/>
          </p:nvPr>
        </p:nvSpPr>
        <p:spPr>
          <a:xfrm>
            <a:off x="3064748" y="1264977"/>
            <a:ext cx="8649732" cy="5112327"/>
          </a:xfrm>
        </p:spPr>
        <p:txBody>
          <a:bodyPr>
            <a:normAutofit/>
          </a:bodyPr>
          <a:lstStyle>
            <a:lvl1pPr marL="0" indent="0">
              <a:spcAft>
                <a:spcPts val="3000"/>
              </a:spcAft>
              <a:buNone/>
              <a:defRPr sz="2000"/>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a:t>
            </a:fld>
            <a:endParaRPr lang="en-US" dirty="0"/>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FADCC08C-B55C-9AED-651C-5DA27B7481B7}"/>
              </a:ext>
            </a:extLst>
          </p:cNvPr>
          <p:cNvSpPr>
            <a:spLocks noGrp="1"/>
          </p:cNvSpPr>
          <p:nvPr>
            <p:ph idx="13"/>
          </p:nvPr>
        </p:nvSpPr>
        <p:spPr>
          <a:xfrm>
            <a:off x="238539" y="1264977"/>
            <a:ext cx="2137896" cy="5112327"/>
          </a:xfrm>
        </p:spPr>
        <p:txBody>
          <a:bodyPr>
            <a:normAutofit/>
          </a:bodyPr>
          <a:lstStyle>
            <a:lvl1pPr marL="0" indent="0" algn="r">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Rectangle 9">
            <a:extLst>
              <a:ext uri="{FF2B5EF4-FFF2-40B4-BE49-F238E27FC236}">
                <a16:creationId xmlns:a16="http://schemas.microsoft.com/office/drawing/2014/main" id="{200700C7-8850-6CD7-4D16-45C6CEC77327}"/>
              </a:ext>
            </a:extLst>
          </p:cNvPr>
          <p:cNvSpPr/>
          <p:nvPr userDrawn="1"/>
        </p:nvSpPr>
        <p:spPr>
          <a:xfrm>
            <a:off x="5618480"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5936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BB74-4D8B-4D00-B3D9-BEA522B777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A7F93F-AA9B-4D0E-A843-EC8DB60A0F2A}"/>
              </a:ext>
            </a:extLst>
          </p:cNvPr>
          <p:cNvSpPr>
            <a:spLocks noGrp="1"/>
          </p:cNvSpPr>
          <p:nvPr>
            <p:ph type="dt" sz="half" idx="10"/>
          </p:nvPr>
        </p:nvSpPr>
        <p:spPr/>
        <p:txBody>
          <a:bodyPr/>
          <a:lstStyle/>
          <a:p>
            <a:fld id="{27DEC2FC-530D-4687-919B-1BF22D84C107}" type="datetimeFigureOut">
              <a:rPr lang="en-US" smtClean="0"/>
              <a:t>5/23/2023</a:t>
            </a:fld>
            <a:endParaRPr lang="en-US" dirty="0"/>
          </a:p>
        </p:txBody>
      </p:sp>
      <p:sp>
        <p:nvSpPr>
          <p:cNvPr id="4" name="Footer Placeholder 3">
            <a:extLst>
              <a:ext uri="{FF2B5EF4-FFF2-40B4-BE49-F238E27FC236}">
                <a16:creationId xmlns:a16="http://schemas.microsoft.com/office/drawing/2014/main" id="{B33BCA48-1226-45B8-A795-363FFDDA79C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C5D5035-72BF-479C-BE84-947FD860628C}"/>
              </a:ext>
            </a:extLst>
          </p:cNvPr>
          <p:cNvSpPr>
            <a:spLocks noGrp="1"/>
          </p:cNvSpPr>
          <p:nvPr>
            <p:ph type="sldNum" sz="quarter" idx="12"/>
          </p:nvPr>
        </p:nvSpPr>
        <p:spPr/>
        <p:txBody>
          <a:bodyPr/>
          <a:lstStyle/>
          <a:p>
            <a:fld id="{5DC0BBD7-945B-48F6-9246-479FB093D858}" type="slidenum">
              <a:rPr lang="en-US" smtClean="0"/>
              <a:t>‹#›</a:t>
            </a:fld>
            <a:endParaRPr lang="en-US" dirty="0"/>
          </a:p>
        </p:txBody>
      </p:sp>
    </p:spTree>
    <p:extLst>
      <p:ext uri="{BB962C8B-B14F-4D97-AF65-F5344CB8AC3E}">
        <p14:creationId xmlns:p14="http://schemas.microsoft.com/office/powerpoint/2010/main" val="6078292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Slide Optio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p:txBody>
          <a:bodyPr/>
          <a:lstStyle>
            <a:lvl1pPr>
              <a:defRPr>
                <a:solidFill>
                  <a:schemeClr val="bg1"/>
                </a:solidFill>
              </a:defRPr>
            </a:lvl1pPr>
          </a:lstStyle>
          <a:p>
            <a:fld id="{B212C38A-D241-7041-9EFC-6446870ABFAA}" type="slidenum">
              <a:rPr lang="en-US" smtClean="0"/>
              <a:pPr/>
              <a:t>‹#›</a:t>
            </a:fld>
            <a:endParaRPr lang="en-US" dirty="0"/>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414B05A9-E987-D1DF-83EF-D59B43A24892}"/>
              </a:ext>
            </a:extLst>
          </p:cNvPr>
          <p:cNvSpPr txBox="1">
            <a:spLocks/>
          </p:cNvSpPr>
          <p:nvPr userDrawn="1"/>
        </p:nvSpPr>
        <p:spPr>
          <a:xfrm>
            <a:off x="477520" y="1"/>
            <a:ext cx="7731760" cy="160528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r>
              <a:rPr lang="en-US" dirty="0"/>
              <a:t>Agenda</a:t>
            </a:r>
          </a:p>
        </p:txBody>
      </p:sp>
      <p:sp>
        <p:nvSpPr>
          <p:cNvPr id="12" name="Content Placeholder 2">
            <a:extLst>
              <a:ext uri="{FF2B5EF4-FFF2-40B4-BE49-F238E27FC236}">
                <a16:creationId xmlns:a16="http://schemas.microsoft.com/office/drawing/2014/main" id="{9249B6EC-7E38-5D3A-815E-EBD1852A3F09}"/>
              </a:ext>
            </a:extLst>
          </p:cNvPr>
          <p:cNvSpPr>
            <a:spLocks noGrp="1"/>
          </p:cNvSpPr>
          <p:nvPr>
            <p:ph idx="1"/>
          </p:nvPr>
        </p:nvSpPr>
        <p:spPr>
          <a:xfrm>
            <a:off x="477520" y="1869440"/>
            <a:ext cx="11236959" cy="416792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A red and black logo&#10;&#10;Description automatically generated with low confidence">
            <a:extLst>
              <a:ext uri="{FF2B5EF4-FFF2-40B4-BE49-F238E27FC236}">
                <a16:creationId xmlns:a16="http://schemas.microsoft.com/office/drawing/2014/main" id="{CF069490-6DE8-4164-40D4-8003E3BC3DC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1" name="Rectangle 10">
            <a:extLst>
              <a:ext uri="{FF2B5EF4-FFF2-40B4-BE49-F238E27FC236}">
                <a16:creationId xmlns:a16="http://schemas.microsoft.com/office/drawing/2014/main" id="{7A69186C-5399-A21F-446E-5635703C9771}"/>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92912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lternative Layout 1">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564D8BDC-FB7A-6A02-DBF1-16A0D4638BEB}"/>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03659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lternative Layou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1"/>
            <a:ext cx="11236960" cy="1574800"/>
          </a:xfrm>
        </p:spPr>
        <p:txBody>
          <a:bodyPr/>
          <a:lstStyle>
            <a:lvl1pPr>
              <a:defRPr>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838960"/>
            <a:ext cx="11236959" cy="419840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8BB06BA-F47B-A211-DA0A-9ED757401BD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48682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lternative Layout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18" y="229313"/>
            <a:ext cx="3535680" cy="903445"/>
          </a:xfrm>
        </p:spPr>
        <p:txBody>
          <a:bodyPr/>
          <a:lstStyle>
            <a:lvl1pPr>
              <a:defRPr>
                <a:solidFill>
                  <a:schemeClr val="bg1"/>
                </a:solidFill>
              </a:defRPr>
            </a:lvl1pPr>
          </a:lstStyle>
          <a:p>
            <a:r>
              <a:rPr lang="en-US" dirty="0"/>
              <a:t>Sidebar</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846320" y="229313"/>
            <a:ext cx="6868159" cy="5808053"/>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7518" y="6181723"/>
            <a:ext cx="1461595" cy="282575"/>
          </a:xfrm>
          <a:prstGeom prst="rect">
            <a:avLst/>
          </a:prstGeom>
        </p:spPr>
      </p:pic>
      <p:sp>
        <p:nvSpPr>
          <p:cNvPr id="9" name="Content Placeholder 2">
            <a:extLst>
              <a:ext uri="{FF2B5EF4-FFF2-40B4-BE49-F238E27FC236}">
                <a16:creationId xmlns:a16="http://schemas.microsoft.com/office/drawing/2014/main" id="{0378B196-8888-2487-DCA4-C945AC17871A}"/>
              </a:ext>
            </a:extLst>
          </p:cNvPr>
          <p:cNvSpPr>
            <a:spLocks noGrp="1"/>
          </p:cNvSpPr>
          <p:nvPr>
            <p:ph idx="13"/>
          </p:nvPr>
        </p:nvSpPr>
        <p:spPr>
          <a:xfrm>
            <a:off x="477518" y="1253331"/>
            <a:ext cx="3535679" cy="4784035"/>
          </a:xfrm>
        </p:spPr>
        <p:txBody>
          <a:bodyPr>
            <a:normAutofit/>
          </a:bodyPr>
          <a:lstStyle>
            <a:lvl1pPr marL="0" indent="0" algn="l">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Rectangle 10">
            <a:extLst>
              <a:ext uri="{FF2B5EF4-FFF2-40B4-BE49-F238E27FC236}">
                <a16:creationId xmlns:a16="http://schemas.microsoft.com/office/drawing/2014/main" id="{E7FFD8CA-83AB-B2F6-D4F2-2BB5F8D510C9}"/>
              </a:ext>
            </a:extLst>
          </p:cNvPr>
          <p:cNvSpPr/>
          <p:nvPr userDrawn="1"/>
        </p:nvSpPr>
        <p:spPr>
          <a:xfrm>
            <a:off x="5618479"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48548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lternative Layout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18" y="225743"/>
            <a:ext cx="4084320" cy="903445"/>
          </a:xfrm>
        </p:spPr>
        <p:txBody>
          <a:bodyPr/>
          <a:lstStyle>
            <a:lvl1pPr>
              <a:defRPr>
                <a:solidFill>
                  <a:schemeClr val="bg1"/>
                </a:solidFill>
              </a:defRPr>
            </a:lvl1pPr>
          </a:lstStyle>
          <a:p>
            <a:r>
              <a:rPr lang="en-US" dirty="0"/>
              <a:t>Sidebar</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5176684" y="225743"/>
            <a:ext cx="6537795" cy="5811623"/>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7518" y="6181723"/>
            <a:ext cx="1461595" cy="282575"/>
          </a:xfrm>
          <a:prstGeom prst="rect">
            <a:avLst/>
          </a:prstGeom>
        </p:spPr>
      </p:pic>
      <p:sp>
        <p:nvSpPr>
          <p:cNvPr id="9" name="Content Placeholder 2">
            <a:extLst>
              <a:ext uri="{FF2B5EF4-FFF2-40B4-BE49-F238E27FC236}">
                <a16:creationId xmlns:a16="http://schemas.microsoft.com/office/drawing/2014/main" id="{0378B196-8888-2487-DCA4-C945AC17871A}"/>
              </a:ext>
            </a:extLst>
          </p:cNvPr>
          <p:cNvSpPr>
            <a:spLocks noGrp="1"/>
          </p:cNvSpPr>
          <p:nvPr>
            <p:ph idx="13"/>
          </p:nvPr>
        </p:nvSpPr>
        <p:spPr>
          <a:xfrm>
            <a:off x="477518" y="1253331"/>
            <a:ext cx="3535679" cy="4784035"/>
          </a:xfrm>
        </p:spPr>
        <p:txBody>
          <a:bodyPr>
            <a:normAutofit/>
          </a:bodyPr>
          <a:lstStyle>
            <a:lvl1pPr marL="0" indent="0" algn="l">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Rectangle 9">
            <a:extLst>
              <a:ext uri="{FF2B5EF4-FFF2-40B4-BE49-F238E27FC236}">
                <a16:creationId xmlns:a16="http://schemas.microsoft.com/office/drawing/2014/main" id="{EE6C1460-991B-AFD5-E7B0-0C7ADBE1A854}"/>
              </a:ext>
            </a:extLst>
          </p:cNvPr>
          <p:cNvSpPr/>
          <p:nvPr userDrawn="1"/>
        </p:nvSpPr>
        <p:spPr>
          <a:xfrm>
            <a:off x="5618480" y="6737085"/>
            <a:ext cx="6096000" cy="84639"/>
          </a:xfrm>
          <a:prstGeom prst="rect">
            <a:avLst/>
          </a:prstGeom>
        </p:spPr>
        <p:txBody>
          <a:bodyPr lIns="0" tIns="0" rIns="0" bIns="0">
            <a:spAutoFit/>
          </a:bodyPr>
          <a:lstStyle/>
          <a:p>
            <a:pPr algn="r"/>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90594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lternative Layout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p:spPr>
        <p:txBody>
          <a:bodyPr>
            <a:normAutofit/>
          </a:bodyPr>
          <a:lstStyle>
            <a:lvl1pPr>
              <a:defRPr sz="3000">
                <a:solidFill>
                  <a:schemeClr val="tx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p:spPr>
        <p:txBody>
          <a:bodyPr tIns="0" bIns="0" anchor="ctr" anchorCtr="0">
            <a:normAutofit/>
          </a:bodyPr>
          <a:lstStyle>
            <a:lvl1pPr marL="0" indent="0">
              <a:spcAft>
                <a:spcPts val="300"/>
              </a:spcAft>
              <a:buNone/>
              <a:defRPr sz="2500" b="1" i="0">
                <a:solidFill>
                  <a:schemeClr val="bg1"/>
                </a:solidFill>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rcRect/>
          <a:stretch/>
        </p:blipFill>
        <p:spPr>
          <a:xfrm>
            <a:off x="10450324" y="480675"/>
            <a:ext cx="1213831" cy="1965959"/>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C548AB90-4F34-4CA9-C328-0023F2709A7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79556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lternative Layout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p:spPr>
        <p:txBody>
          <a:bodyPr>
            <a:normAutofit/>
          </a:bodyPr>
          <a:lstStyle>
            <a:lvl1pPr>
              <a:defRPr sz="3000">
                <a:solidFill>
                  <a:srgbClr val="D42B1E"/>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p:spPr>
        <p:txBody>
          <a:bodyPr tIns="0" bIns="0" anchor="ctr" anchorCtr="0">
            <a:normAutofit/>
          </a:bodyPr>
          <a:lstStyle>
            <a:lvl1pPr marL="0" indent="0">
              <a:spcAft>
                <a:spcPts val="300"/>
              </a:spcAft>
              <a:buNone/>
              <a:defRPr sz="25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descr="Shape, background pattern&#10;&#10;Description automatically generated">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50324" y="480675"/>
            <a:ext cx="1213831" cy="1965960"/>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E855D0FC-E4D6-147E-F010-37435EF5166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17676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olling Question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C9FC29-F210-ACE0-3839-AFB26854AB5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21" y="580942"/>
            <a:ext cx="2411454" cy="440193"/>
          </a:xfrm>
        </p:spPr>
        <p:txBody>
          <a:bodyPr tIns="0" bIns="0">
            <a:noAutofit/>
          </a:bodyPr>
          <a:lstStyle>
            <a:lvl1pPr>
              <a:defRPr sz="4000">
                <a:solidFill>
                  <a:schemeClr val="bg1"/>
                </a:solidFill>
              </a:defRPr>
            </a:lvl1pPr>
          </a:lstStyle>
          <a:p>
            <a:r>
              <a:rPr lang="en-US" dirty="0"/>
              <a:t>POLLING</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775792"/>
            <a:ext cx="11236959" cy="1060174"/>
          </a:xfrm>
        </p:spPr>
        <p:txBody>
          <a:bodyPr anchor="ctr" anchorCtr="0">
            <a:normAutofit/>
          </a:bodyPr>
          <a:lstStyle>
            <a:lvl1pPr marL="0" indent="0">
              <a:spcAft>
                <a:spcPts val="300"/>
              </a:spcAft>
              <a:buNone/>
              <a:defRPr sz="2500" b="1"/>
            </a:lvl1pPr>
            <a:lvl2pPr>
              <a:spcAft>
                <a:spcPts val="300"/>
              </a:spcAft>
              <a:defRPr/>
            </a:lvl2pPr>
          </a:lstStyle>
          <a:p>
            <a:pPr lvl="0"/>
            <a:r>
              <a:rPr lang="en-US" dirty="0"/>
              <a:t>Click to edit Master text styles</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3366496" y="568407"/>
            <a:ext cx="8653670" cy="465263"/>
          </a:xfrm>
        </p:spPr>
        <p:txBody>
          <a:bodyPr tIns="0" bIns="0" anchor="ctr" anchorCtr="0">
            <a:noAutofit/>
          </a:bodyPr>
          <a:lstStyle>
            <a:lvl1pPr marL="0" indent="0">
              <a:spcAft>
                <a:spcPts val="300"/>
              </a:spcAft>
              <a:buNone/>
              <a:defRPr sz="40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2" name="Content Placeholder 2">
            <a:extLst>
              <a:ext uri="{FF2B5EF4-FFF2-40B4-BE49-F238E27FC236}">
                <a16:creationId xmlns:a16="http://schemas.microsoft.com/office/drawing/2014/main" id="{82DA3BB1-0193-88DA-0A4B-3AEB04067EAC}"/>
              </a:ext>
            </a:extLst>
          </p:cNvPr>
          <p:cNvSpPr>
            <a:spLocks noGrp="1"/>
          </p:cNvSpPr>
          <p:nvPr>
            <p:ph idx="14"/>
          </p:nvPr>
        </p:nvSpPr>
        <p:spPr>
          <a:xfrm>
            <a:off x="1364974" y="3045763"/>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14" name="Picture 13" descr="Shape, arrow&#10;&#10;Description automatically generated">
            <a:extLst>
              <a:ext uri="{FF2B5EF4-FFF2-40B4-BE49-F238E27FC236}">
                <a16:creationId xmlns:a16="http://schemas.microsoft.com/office/drawing/2014/main" id="{884C7CBF-90B7-9FF0-045E-F94DDC18671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3175000"/>
            <a:ext cx="217511" cy="352288"/>
          </a:xfrm>
          <a:prstGeom prst="rect">
            <a:avLst/>
          </a:prstGeom>
        </p:spPr>
      </p:pic>
      <p:sp>
        <p:nvSpPr>
          <p:cNvPr id="15" name="TextBox 14">
            <a:extLst>
              <a:ext uri="{FF2B5EF4-FFF2-40B4-BE49-F238E27FC236}">
                <a16:creationId xmlns:a16="http://schemas.microsoft.com/office/drawing/2014/main" id="{CB343AEE-B64E-2287-B156-151646CBB86D}"/>
              </a:ext>
            </a:extLst>
          </p:cNvPr>
          <p:cNvSpPr txBox="1"/>
          <p:nvPr userDrawn="1"/>
        </p:nvSpPr>
        <p:spPr>
          <a:xfrm>
            <a:off x="477519" y="3074145"/>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A</a:t>
            </a:r>
          </a:p>
        </p:txBody>
      </p:sp>
      <p:sp>
        <p:nvSpPr>
          <p:cNvPr id="16" name="Content Placeholder 2">
            <a:extLst>
              <a:ext uri="{FF2B5EF4-FFF2-40B4-BE49-F238E27FC236}">
                <a16:creationId xmlns:a16="http://schemas.microsoft.com/office/drawing/2014/main" id="{795FD510-1411-36FD-7B4A-865F68F923BF}"/>
              </a:ext>
            </a:extLst>
          </p:cNvPr>
          <p:cNvSpPr>
            <a:spLocks noGrp="1"/>
          </p:cNvSpPr>
          <p:nvPr>
            <p:ph idx="15"/>
          </p:nvPr>
        </p:nvSpPr>
        <p:spPr>
          <a:xfrm>
            <a:off x="1364974" y="3807763"/>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17" name="Picture 16" descr="Shape, arrow&#10;&#10;Description automatically generated">
            <a:extLst>
              <a:ext uri="{FF2B5EF4-FFF2-40B4-BE49-F238E27FC236}">
                <a16:creationId xmlns:a16="http://schemas.microsoft.com/office/drawing/2014/main" id="{1D1745B8-0849-B0E0-F946-F62E726E85E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3937000"/>
            <a:ext cx="217511" cy="352288"/>
          </a:xfrm>
          <a:prstGeom prst="rect">
            <a:avLst/>
          </a:prstGeom>
        </p:spPr>
      </p:pic>
      <p:sp>
        <p:nvSpPr>
          <p:cNvPr id="18" name="TextBox 17">
            <a:extLst>
              <a:ext uri="{FF2B5EF4-FFF2-40B4-BE49-F238E27FC236}">
                <a16:creationId xmlns:a16="http://schemas.microsoft.com/office/drawing/2014/main" id="{95750F69-DB10-3A64-40F5-2F401B7D63C4}"/>
              </a:ext>
            </a:extLst>
          </p:cNvPr>
          <p:cNvSpPr txBox="1"/>
          <p:nvPr userDrawn="1"/>
        </p:nvSpPr>
        <p:spPr>
          <a:xfrm>
            <a:off x="477519" y="3836145"/>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B</a:t>
            </a:r>
          </a:p>
        </p:txBody>
      </p:sp>
      <p:sp>
        <p:nvSpPr>
          <p:cNvPr id="19" name="Content Placeholder 2">
            <a:extLst>
              <a:ext uri="{FF2B5EF4-FFF2-40B4-BE49-F238E27FC236}">
                <a16:creationId xmlns:a16="http://schemas.microsoft.com/office/drawing/2014/main" id="{A3A4CB6F-D7AD-BD40-11E0-53E89FC0933D}"/>
              </a:ext>
            </a:extLst>
          </p:cNvPr>
          <p:cNvSpPr>
            <a:spLocks noGrp="1"/>
          </p:cNvSpPr>
          <p:nvPr>
            <p:ph idx="16"/>
          </p:nvPr>
        </p:nvSpPr>
        <p:spPr>
          <a:xfrm>
            <a:off x="1364974" y="4565110"/>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20" name="Picture 19" descr="Shape, arrow&#10;&#10;Description automatically generated">
            <a:extLst>
              <a:ext uri="{FF2B5EF4-FFF2-40B4-BE49-F238E27FC236}">
                <a16:creationId xmlns:a16="http://schemas.microsoft.com/office/drawing/2014/main" id="{04850AC9-120F-5B9A-D793-63BCFA8B2A0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4694347"/>
            <a:ext cx="217511" cy="352288"/>
          </a:xfrm>
          <a:prstGeom prst="rect">
            <a:avLst/>
          </a:prstGeom>
        </p:spPr>
      </p:pic>
      <p:sp>
        <p:nvSpPr>
          <p:cNvPr id="21" name="TextBox 20">
            <a:extLst>
              <a:ext uri="{FF2B5EF4-FFF2-40B4-BE49-F238E27FC236}">
                <a16:creationId xmlns:a16="http://schemas.microsoft.com/office/drawing/2014/main" id="{324BCA82-597C-4F4F-DCC6-F4E07E412552}"/>
              </a:ext>
            </a:extLst>
          </p:cNvPr>
          <p:cNvSpPr txBox="1"/>
          <p:nvPr userDrawn="1"/>
        </p:nvSpPr>
        <p:spPr>
          <a:xfrm>
            <a:off x="477519" y="4593492"/>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C</a:t>
            </a:r>
          </a:p>
        </p:txBody>
      </p:sp>
      <p:sp>
        <p:nvSpPr>
          <p:cNvPr id="22" name="Content Placeholder 2">
            <a:extLst>
              <a:ext uri="{FF2B5EF4-FFF2-40B4-BE49-F238E27FC236}">
                <a16:creationId xmlns:a16="http://schemas.microsoft.com/office/drawing/2014/main" id="{9EEF9466-6BB4-C6EC-423D-2A93B5B11E5A}"/>
              </a:ext>
            </a:extLst>
          </p:cNvPr>
          <p:cNvSpPr>
            <a:spLocks noGrp="1"/>
          </p:cNvSpPr>
          <p:nvPr>
            <p:ph idx="17"/>
          </p:nvPr>
        </p:nvSpPr>
        <p:spPr>
          <a:xfrm>
            <a:off x="1364974" y="5344408"/>
            <a:ext cx="10349505" cy="608883"/>
          </a:xfr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23" name="Picture 22" descr="Shape, arrow&#10;&#10;Description automatically generated">
            <a:extLst>
              <a:ext uri="{FF2B5EF4-FFF2-40B4-BE49-F238E27FC236}">
                <a16:creationId xmlns:a16="http://schemas.microsoft.com/office/drawing/2014/main" id="{A420CE9F-6302-4224-AEFB-E08D1D065D6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5473645"/>
            <a:ext cx="217511" cy="352288"/>
          </a:xfrm>
          <a:prstGeom prst="rect">
            <a:avLst/>
          </a:prstGeom>
        </p:spPr>
      </p:pic>
      <p:sp>
        <p:nvSpPr>
          <p:cNvPr id="24" name="TextBox 23">
            <a:extLst>
              <a:ext uri="{FF2B5EF4-FFF2-40B4-BE49-F238E27FC236}">
                <a16:creationId xmlns:a16="http://schemas.microsoft.com/office/drawing/2014/main" id="{D09689F9-C825-A4E4-064F-78D02BBF2319}"/>
              </a:ext>
            </a:extLst>
          </p:cNvPr>
          <p:cNvSpPr txBox="1"/>
          <p:nvPr userDrawn="1"/>
        </p:nvSpPr>
        <p:spPr>
          <a:xfrm>
            <a:off x="477519" y="5372790"/>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D</a:t>
            </a:r>
          </a:p>
        </p:txBody>
      </p:sp>
      <p:sp>
        <p:nvSpPr>
          <p:cNvPr id="25" name="Rectangle 24">
            <a:extLst>
              <a:ext uri="{FF2B5EF4-FFF2-40B4-BE49-F238E27FC236}">
                <a16:creationId xmlns:a16="http://schemas.microsoft.com/office/drawing/2014/main" id="{76356A77-01EA-6FF5-0C67-E73D92DCA67E}"/>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92043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308861"/>
            <a:ext cx="6114083" cy="1712636"/>
          </a:xfrm>
        </p:spPr>
        <p:txBody>
          <a:bodyPr tIns="0" bIns="0" anchor="b" anchorCtr="0">
            <a:noAutofit/>
          </a:bodyPr>
          <a:lstStyle>
            <a:lvl1pPr algn="l">
              <a:defRPr sz="6000"/>
            </a:lvl1pPr>
          </a:lstStyle>
          <a:p>
            <a:r>
              <a:rPr lang="en-US" dirty="0"/>
              <a:t>Click to edit Master title style</a:t>
            </a:r>
          </a:p>
        </p:txBody>
      </p:sp>
      <p:pic>
        <p:nvPicPr>
          <p:cNvPr id="9" name="Picture 8" descr="A red and black logo&#10;&#10;Description automatically generated with low confidence">
            <a:extLst>
              <a:ext uri="{FF2B5EF4-FFF2-40B4-BE49-F238E27FC236}">
                <a16:creationId xmlns:a16="http://schemas.microsoft.com/office/drawing/2014/main" id="{B37EAEE5-589F-1610-357C-DB11E582B4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cxnSp>
        <p:nvCxnSpPr>
          <p:cNvPr id="11" name="Straight Connector 10">
            <a:extLst>
              <a:ext uri="{FF2B5EF4-FFF2-40B4-BE49-F238E27FC236}">
                <a16:creationId xmlns:a16="http://schemas.microsoft.com/office/drawing/2014/main" id="{69DB3C1B-BCC2-B0D9-E70F-9DD8043BF5D4}"/>
              </a:ext>
            </a:extLst>
          </p:cNvPr>
          <p:cNvCxnSpPr/>
          <p:nvPr userDrawn="1"/>
        </p:nvCxnSpPr>
        <p:spPr>
          <a:xfrm>
            <a:off x="477519" y="3429000"/>
            <a:ext cx="5618481"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41CC8D3-2B7D-4BBD-1C77-EF0573CE5D60}"/>
              </a:ext>
            </a:extLst>
          </p:cNvPr>
          <p:cNvSpPr/>
          <p:nvPr userDrawn="1"/>
        </p:nvSpPr>
        <p:spPr>
          <a:xfrm>
            <a:off x="477519" y="6508115"/>
            <a:ext cx="6096000" cy="349885"/>
          </a:xfrm>
          <a:prstGeom prst="rect">
            <a:avLst/>
          </a:prstGeom>
        </p:spPr>
        <p:txBody>
          <a:bodyPr lIns="0" tIns="0" rIns="0" bIns="0" anchor="ctr" anchorCtr="0">
            <a:no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41326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
            <a:ext cx="7401896" cy="5582264"/>
          </a:xfrm>
        </p:spPr>
        <p:txBody>
          <a:bodyPr tIns="0" bIns="0" anchor="ctr" anchorCtr="0">
            <a:noAutofit/>
          </a:bodyPr>
          <a:lstStyle>
            <a:lvl1pPr algn="l">
              <a:defRPr sz="6000">
                <a:solidFill>
                  <a:schemeClr val="bg1"/>
                </a:solidFill>
              </a:defRPr>
            </a:lvl1pPr>
          </a:lstStyle>
          <a:p>
            <a:r>
              <a:rPr lang="en-US" dirty="0"/>
              <a:t>Click to edit Master title style</a:t>
            </a:r>
          </a:p>
        </p:txBody>
      </p:sp>
      <p:pic>
        <p:nvPicPr>
          <p:cNvPr id="6" name="Picture 5" descr="A red and black logo&#10;&#10;Description automatically generated with low confidence">
            <a:extLst>
              <a:ext uri="{FF2B5EF4-FFF2-40B4-BE49-F238E27FC236}">
                <a16:creationId xmlns:a16="http://schemas.microsoft.com/office/drawing/2014/main" id="{2DB7F521-96BD-101D-DDEA-BC42A048B0A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87839" y="5732922"/>
            <a:ext cx="2263848" cy="442595"/>
          </a:xfrm>
          <a:prstGeom prst="rect">
            <a:avLst/>
          </a:prstGeom>
        </p:spPr>
      </p:pic>
      <p:sp>
        <p:nvSpPr>
          <p:cNvPr id="4" name="TextBox 3">
            <a:extLst>
              <a:ext uri="{FF2B5EF4-FFF2-40B4-BE49-F238E27FC236}">
                <a16:creationId xmlns:a16="http://schemas.microsoft.com/office/drawing/2014/main" id="{C6ACEFC9-10D0-7144-C754-1E0129D8E277}"/>
              </a:ext>
            </a:extLst>
          </p:cNvPr>
          <p:cNvSpPr txBox="1"/>
          <p:nvPr userDrawn="1"/>
        </p:nvSpPr>
        <p:spPr>
          <a:xfrm>
            <a:off x="8777323" y="6358663"/>
            <a:ext cx="3484880" cy="153888"/>
          </a:xfrm>
          <a:prstGeom prst="rect">
            <a:avLst/>
          </a:prstGeom>
          <a:noFill/>
        </p:spPr>
        <p:txBody>
          <a:bodyPr wrap="square" lIns="0" tIns="0" rIns="0" bIns="0" rtlCol="0" anchor="b" anchorCtr="0">
            <a:spAutoFit/>
          </a:bodyPr>
          <a:lstStyle/>
          <a:p>
            <a:pPr algn="ctr"/>
            <a:r>
              <a:rPr lang="en-US" sz="1000" b="1" i="0" dirty="0">
                <a:solidFill>
                  <a:srgbClr val="606264"/>
                </a:solidFill>
                <a:latin typeface="Arial" panose="020B0604020202020204" pitchFamily="34" charset="0"/>
                <a:cs typeface="Arial" panose="020B0604020202020204" pitchFamily="34" charset="0"/>
              </a:rPr>
              <a:t>Assurance  /  Tax  /  Advisory</a:t>
            </a:r>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5527413"/>
            <a:ext cx="3484880" cy="307777"/>
          </a:xfrm>
          <a:prstGeom prst="rect">
            <a:avLst/>
          </a:prstGeom>
          <a:noFill/>
        </p:spPr>
        <p:txBody>
          <a:bodyPr wrap="square" lIns="0" tIns="0" rIns="0" bIns="0" rtlCol="0" anchor="b" anchorCtr="0">
            <a:spAutoFit/>
          </a:bodyPr>
          <a:lstStyle/>
          <a:p>
            <a:pPr algn="l"/>
            <a:r>
              <a:rPr lang="en-US" sz="2000" b="1" i="0" dirty="0">
                <a:solidFill>
                  <a:schemeClr val="bg1"/>
                </a:solidFill>
                <a:latin typeface="Arial" panose="020B0604020202020204" pitchFamily="34" charset="0"/>
                <a:cs typeface="Arial" panose="020B0604020202020204" pitchFamily="34" charset="0"/>
              </a:rPr>
              <a:t>forvis.com</a:t>
            </a:r>
          </a:p>
        </p:txBody>
      </p:sp>
    </p:spTree>
    <p:extLst>
      <p:ext uri="{BB962C8B-B14F-4D97-AF65-F5344CB8AC3E}">
        <p14:creationId xmlns:p14="http://schemas.microsoft.com/office/powerpoint/2010/main" val="162932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A6D6F3-8D70-486D-897A-D996071636B6}"/>
              </a:ext>
            </a:extLst>
          </p:cNvPr>
          <p:cNvSpPr>
            <a:spLocks noGrp="1"/>
          </p:cNvSpPr>
          <p:nvPr>
            <p:ph type="dt" sz="half" idx="10"/>
          </p:nvPr>
        </p:nvSpPr>
        <p:spPr/>
        <p:txBody>
          <a:bodyPr/>
          <a:lstStyle/>
          <a:p>
            <a:fld id="{27DEC2FC-530D-4687-919B-1BF22D84C107}" type="datetimeFigureOut">
              <a:rPr lang="en-US" smtClean="0"/>
              <a:t>5/23/2023</a:t>
            </a:fld>
            <a:endParaRPr lang="en-US" dirty="0"/>
          </a:p>
        </p:txBody>
      </p:sp>
      <p:sp>
        <p:nvSpPr>
          <p:cNvPr id="3" name="Footer Placeholder 2">
            <a:extLst>
              <a:ext uri="{FF2B5EF4-FFF2-40B4-BE49-F238E27FC236}">
                <a16:creationId xmlns:a16="http://schemas.microsoft.com/office/drawing/2014/main" id="{3FBAEF3C-84F5-47CE-9C20-DA81D9ABB5D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2A2F826-9122-4BA4-B478-0A84E08B2FF8}"/>
              </a:ext>
            </a:extLst>
          </p:cNvPr>
          <p:cNvSpPr>
            <a:spLocks noGrp="1"/>
          </p:cNvSpPr>
          <p:nvPr>
            <p:ph type="sldNum" sz="quarter" idx="12"/>
          </p:nvPr>
        </p:nvSpPr>
        <p:spPr/>
        <p:txBody>
          <a:bodyPr/>
          <a:lstStyle/>
          <a:p>
            <a:fld id="{5DC0BBD7-945B-48F6-9246-479FB093D858}" type="slidenum">
              <a:rPr lang="en-US" smtClean="0"/>
              <a:t>‹#›</a:t>
            </a:fld>
            <a:endParaRPr lang="en-US" dirty="0"/>
          </a:p>
        </p:txBody>
      </p:sp>
    </p:spTree>
    <p:extLst>
      <p:ext uri="{BB962C8B-B14F-4D97-AF65-F5344CB8AC3E}">
        <p14:creationId xmlns:p14="http://schemas.microsoft.com/office/powerpoint/2010/main" val="26555150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ntent Only">
    <p:spTree>
      <p:nvGrpSpPr>
        <p:cNvPr id="1" name=""/>
        <p:cNvGrpSpPr/>
        <p:nvPr/>
      </p:nvGrpSpPr>
      <p:grpSpPr>
        <a:xfrm>
          <a:off x="0" y="0"/>
          <a:ext cx="0" cy="0"/>
          <a:chOff x="0" y="0"/>
          <a:chExt cx="0" cy="0"/>
        </a:xfrm>
      </p:grpSpPr>
      <p:sp>
        <p:nvSpPr>
          <p:cNvPr id="7" name="Text Placeholder 2"/>
          <p:cNvSpPr>
            <a:spLocks noGrp="1"/>
          </p:cNvSpPr>
          <p:nvPr>
            <p:ph idx="1"/>
          </p:nvPr>
        </p:nvSpPr>
        <p:spPr>
          <a:xfrm>
            <a:off x="838200" y="572559"/>
            <a:ext cx="10515600" cy="494770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3"/>
          </p:nvPr>
        </p:nvSpPr>
        <p:spPr>
          <a:xfrm>
            <a:off x="1236510" y="6213183"/>
            <a:ext cx="3086100" cy="365125"/>
          </a:xfrm>
          <a:prstGeom prst="rect">
            <a:avLst/>
          </a:prstGeom>
        </p:spPr>
        <p:txBody>
          <a:bodyPr vert="horz" lIns="91440" tIns="45720" rIns="91440" bIns="45720" rtlCol="0" anchor="ctr"/>
          <a:lstStyle>
            <a:lvl1pPr algn="l">
              <a:defRPr sz="1200">
                <a:solidFill>
                  <a:schemeClr val="bg1">
                    <a:lumMod val="85000"/>
                  </a:schemeClr>
                </a:solidFill>
              </a:defRPr>
            </a:lvl1pPr>
          </a:lstStyle>
          <a:p>
            <a:endParaRPr lang="en-US" dirty="0"/>
          </a:p>
        </p:txBody>
      </p:sp>
      <p:sp>
        <p:nvSpPr>
          <p:cNvPr id="12" name="Slide Number Placeholder 5"/>
          <p:cNvSpPr>
            <a:spLocks noGrp="1"/>
          </p:cNvSpPr>
          <p:nvPr>
            <p:ph type="sldNum" sz="quarter" idx="4"/>
          </p:nvPr>
        </p:nvSpPr>
        <p:spPr>
          <a:xfrm>
            <a:off x="495642" y="6213183"/>
            <a:ext cx="653143" cy="365125"/>
          </a:xfrm>
          <a:prstGeom prst="rect">
            <a:avLst/>
          </a:prstGeom>
        </p:spPr>
        <p:txBody>
          <a:bodyPr vert="horz" lIns="91440" tIns="45720" rIns="91440" bIns="45720" rtlCol="0" anchor="ctr"/>
          <a:lstStyle>
            <a:lvl1pPr algn="l">
              <a:defRPr sz="1200">
                <a:solidFill>
                  <a:schemeClr val="bg1">
                    <a:lumMod val="85000"/>
                  </a:schemeClr>
                </a:solidFill>
              </a:defRPr>
            </a:lvl1pPr>
          </a:lstStyle>
          <a:p>
            <a:fld id="{51CE817A-D101-44D6-87EF-1281F1992DAB}" type="slidenum">
              <a:rPr lang="en-US" smtClean="0"/>
              <a:pPr/>
              <a:t>‹#›</a:t>
            </a:fld>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34910" y="6142785"/>
            <a:ext cx="3205732" cy="438352"/>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52484" y="6194838"/>
            <a:ext cx="1476681" cy="323882"/>
          </a:xfrm>
          <a:prstGeom prst="rect">
            <a:avLst/>
          </a:prstGeom>
        </p:spPr>
      </p:pic>
    </p:spTree>
    <p:extLst>
      <p:ext uri="{BB962C8B-B14F-4D97-AF65-F5344CB8AC3E}">
        <p14:creationId xmlns:p14="http://schemas.microsoft.com/office/powerpoint/2010/main" val="5723669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561519"/>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385431"/>
            <a:ext cx="5157787" cy="3363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561519"/>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85431"/>
            <a:ext cx="5183188" cy="3363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7847" y="6240293"/>
            <a:ext cx="809255" cy="391116"/>
          </a:xfrm>
          <a:prstGeom prst="rect">
            <a:avLst/>
          </a:prstGeom>
        </p:spPr>
      </p:pic>
      <p:sp>
        <p:nvSpPr>
          <p:cNvPr id="12" name="Footer Placeholder 4"/>
          <p:cNvSpPr>
            <a:spLocks noGrp="1"/>
          </p:cNvSpPr>
          <p:nvPr>
            <p:ph type="ftr" sz="quarter" idx="10"/>
          </p:nvPr>
        </p:nvSpPr>
        <p:spPr>
          <a:xfrm>
            <a:off x="1444197" y="6232667"/>
            <a:ext cx="30861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13" name="Slide Number Placeholder 5"/>
          <p:cNvSpPr>
            <a:spLocks noGrp="1"/>
          </p:cNvSpPr>
          <p:nvPr>
            <p:ph type="sldNum" sz="quarter" idx="11"/>
          </p:nvPr>
        </p:nvSpPr>
        <p:spPr>
          <a:xfrm>
            <a:off x="847330" y="6232667"/>
            <a:ext cx="548358" cy="365125"/>
          </a:xfrm>
          <a:prstGeom prst="rect">
            <a:avLst/>
          </a:prstGeom>
        </p:spPr>
        <p:txBody>
          <a:bodyPr vert="horz" lIns="91440" tIns="45720" rIns="91440" bIns="45720" rtlCol="0" anchor="ctr"/>
          <a:lstStyle>
            <a:lvl1pPr algn="l">
              <a:defRPr sz="1200">
                <a:solidFill>
                  <a:schemeClr val="bg1"/>
                </a:solidFill>
              </a:defRPr>
            </a:lvl1pPr>
          </a:lstStyle>
          <a:p>
            <a:fld id="{51CE817A-D101-44D6-87EF-1281F1992DAB}" type="slidenum">
              <a:rPr lang="en-US" smtClean="0"/>
              <a:pPr/>
              <a:t>‹#›</a:t>
            </a:fld>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49140" y="6171578"/>
            <a:ext cx="3657607" cy="548641"/>
          </a:xfrm>
          <a:prstGeom prst="rect">
            <a:avLst/>
          </a:prstGeom>
        </p:spPr>
      </p:pic>
      <p:sp>
        <p:nvSpPr>
          <p:cNvPr id="15" name="Title Placeholder 1"/>
          <p:cNvSpPr>
            <a:spLocks noGrp="1"/>
          </p:cNvSpPr>
          <p:nvPr>
            <p:ph type="title"/>
          </p:nvPr>
        </p:nvSpPr>
        <p:spPr>
          <a:xfrm>
            <a:off x="838200" y="365125"/>
            <a:ext cx="10515600" cy="1113297"/>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003365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2-8 Top-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1718631"/>
          </a:xfrm>
          <a:prstGeom prst="rect">
            <a:avLst/>
          </a:prstGeom>
          <a:solidFill>
            <a:srgbClr val="354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itle 1"/>
          <p:cNvSpPr>
            <a:spLocks noGrp="1"/>
          </p:cNvSpPr>
          <p:nvPr>
            <p:ph type="title" hasCustomPrompt="1"/>
          </p:nvPr>
        </p:nvSpPr>
        <p:spPr>
          <a:xfrm>
            <a:off x="470332" y="302823"/>
            <a:ext cx="10710153" cy="1250404"/>
          </a:xfrm>
        </p:spPr>
        <p:txBody>
          <a:bodyPr anchor="b">
            <a:normAutofit/>
          </a:bodyPr>
          <a:lstStyle>
            <a:lvl1pPr>
              <a:defRPr sz="3200" b="1" cap="all" baseline="0">
                <a:solidFill>
                  <a:schemeClr val="bg1"/>
                </a:solidFill>
              </a:defRPr>
            </a:lvl1pPr>
          </a:lstStyle>
          <a:p>
            <a:r>
              <a:rPr lang="en-US" dirty="0"/>
              <a:t>Click to add title</a:t>
            </a:r>
          </a:p>
        </p:txBody>
      </p:sp>
      <p:sp>
        <p:nvSpPr>
          <p:cNvPr id="6" name="Content Placeholder 2"/>
          <p:cNvSpPr>
            <a:spLocks noGrp="1"/>
          </p:cNvSpPr>
          <p:nvPr>
            <p:ph sz="half" idx="10"/>
          </p:nvPr>
        </p:nvSpPr>
        <p:spPr>
          <a:xfrm>
            <a:off x="442621" y="2216618"/>
            <a:ext cx="10737864" cy="3970370"/>
          </a:xfrm>
        </p:spPr>
        <p:txBody>
          <a:bodyPr/>
          <a:lstStyle>
            <a:lvl1pPr marL="457200" indent="-457200">
              <a:buFont typeface="Arial" panose="020B0604020202020204" pitchFamily="34" charset="0"/>
              <a:buChar char="•"/>
              <a:defRPr sz="28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2400">
                <a:latin typeface="Arial" panose="020B0604020202020204" pitchFamily="34" charset="0"/>
                <a:cs typeface="Arial" panose="020B0604020202020204" pitchFamily="34" charset="0"/>
              </a:defRPr>
            </a:lvl2pPr>
            <a:lvl3pPr marL="1005840">
              <a:defRPr sz="2000"/>
            </a:lvl3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0486" y="6252175"/>
            <a:ext cx="745293" cy="353033"/>
          </a:xfrm>
          <a:prstGeom prst="rect">
            <a:avLst/>
          </a:prstGeom>
        </p:spPr>
      </p:pic>
    </p:spTree>
    <p:extLst>
      <p:ext uri="{BB962C8B-B14F-4D97-AF65-F5344CB8AC3E}">
        <p14:creationId xmlns:p14="http://schemas.microsoft.com/office/powerpoint/2010/main" val="16366592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7847" y="6240293"/>
            <a:ext cx="809255" cy="391116"/>
          </a:xfrm>
          <a:prstGeom prst="rect">
            <a:avLst/>
          </a:prstGeom>
        </p:spPr>
      </p:pic>
      <p:sp>
        <p:nvSpPr>
          <p:cNvPr id="11" name="Slide Number Placeholder 5"/>
          <p:cNvSpPr>
            <a:spLocks noGrp="1"/>
          </p:cNvSpPr>
          <p:nvPr>
            <p:ph type="sldNum" sz="quarter" idx="4"/>
          </p:nvPr>
        </p:nvSpPr>
        <p:spPr>
          <a:xfrm>
            <a:off x="847330" y="6232667"/>
            <a:ext cx="548358" cy="365125"/>
          </a:xfrm>
          <a:prstGeom prst="rect">
            <a:avLst/>
          </a:prstGeom>
        </p:spPr>
        <p:txBody>
          <a:bodyPr vert="horz" lIns="91440" tIns="45720" rIns="91440" bIns="45720" rtlCol="0" anchor="ctr"/>
          <a:lstStyle>
            <a:lvl1pPr algn="l">
              <a:defRPr sz="1200">
                <a:solidFill>
                  <a:schemeClr val="bg1"/>
                </a:solidFill>
              </a:defRPr>
            </a:lvl1pPr>
          </a:lstStyle>
          <a:p>
            <a:fld id="{51CE817A-D101-44D6-87EF-1281F1992DAB}" type="slidenum">
              <a:rPr lang="en-US" smtClean="0"/>
              <a:pPr/>
              <a:t>‹#›</a:t>
            </a:fld>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49140" y="6171578"/>
            <a:ext cx="3657607" cy="548641"/>
          </a:xfrm>
          <a:prstGeom prst="rect">
            <a:avLst/>
          </a:prstGeom>
        </p:spPr>
      </p:pic>
      <p:sp>
        <p:nvSpPr>
          <p:cNvPr id="7" name="Title Placeholder 1"/>
          <p:cNvSpPr>
            <a:spLocks noGrp="1"/>
          </p:cNvSpPr>
          <p:nvPr>
            <p:ph type="title"/>
          </p:nvPr>
        </p:nvSpPr>
        <p:spPr>
          <a:xfrm>
            <a:off x="838200" y="365125"/>
            <a:ext cx="10515600" cy="1113297"/>
          </a:xfrm>
          <a:prstGeom prst="rect">
            <a:avLst/>
          </a:prstGeom>
        </p:spPr>
        <p:txBody>
          <a:bodyPr vert="horz" lIns="91440" tIns="45720" rIns="91440" bIns="45720" rtlCol="0" anchor="ctr">
            <a:normAutofit/>
          </a:bodyPr>
          <a:lstStyle/>
          <a:p>
            <a:r>
              <a:rPr lang="en-US" dirty="0"/>
              <a:t>Click to edit Master title style</a:t>
            </a:r>
          </a:p>
        </p:txBody>
      </p:sp>
      <p:sp>
        <p:nvSpPr>
          <p:cNvPr id="8" name="Footer Placeholder 4"/>
          <p:cNvSpPr>
            <a:spLocks noGrp="1"/>
          </p:cNvSpPr>
          <p:nvPr>
            <p:ph type="ftr" sz="quarter" idx="3"/>
          </p:nvPr>
        </p:nvSpPr>
        <p:spPr>
          <a:xfrm>
            <a:off x="1444197" y="6232667"/>
            <a:ext cx="30861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Tree>
    <p:extLst>
      <p:ext uri="{BB962C8B-B14F-4D97-AF65-F5344CB8AC3E}">
        <p14:creationId xmlns:p14="http://schemas.microsoft.com/office/powerpoint/2010/main" val="30205379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7847" y="6240293"/>
            <a:ext cx="809255" cy="391116"/>
          </a:xfrm>
          <a:prstGeom prst="rect">
            <a:avLst/>
          </a:prstGeom>
        </p:spPr>
      </p:pic>
      <p:sp>
        <p:nvSpPr>
          <p:cNvPr id="8" name="Footer Placeholder 4"/>
          <p:cNvSpPr>
            <a:spLocks noGrp="1"/>
          </p:cNvSpPr>
          <p:nvPr>
            <p:ph type="ftr" sz="quarter" idx="3"/>
          </p:nvPr>
        </p:nvSpPr>
        <p:spPr>
          <a:xfrm>
            <a:off x="1444197" y="6232667"/>
            <a:ext cx="30861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9" name="Slide Number Placeholder 5"/>
          <p:cNvSpPr>
            <a:spLocks noGrp="1"/>
          </p:cNvSpPr>
          <p:nvPr>
            <p:ph type="sldNum" sz="quarter" idx="4"/>
          </p:nvPr>
        </p:nvSpPr>
        <p:spPr>
          <a:xfrm>
            <a:off x="847330" y="6232667"/>
            <a:ext cx="548358" cy="365125"/>
          </a:xfrm>
          <a:prstGeom prst="rect">
            <a:avLst/>
          </a:prstGeom>
        </p:spPr>
        <p:txBody>
          <a:bodyPr vert="horz" lIns="91440" tIns="45720" rIns="91440" bIns="45720" rtlCol="0" anchor="ctr"/>
          <a:lstStyle>
            <a:lvl1pPr algn="l">
              <a:defRPr sz="1200">
                <a:solidFill>
                  <a:schemeClr val="bg1"/>
                </a:solidFill>
              </a:defRPr>
            </a:lvl1pPr>
          </a:lstStyle>
          <a:p>
            <a:fld id="{51CE817A-D101-44D6-87EF-1281F1992DAB}" type="slidenum">
              <a:rPr lang="en-US" smtClean="0"/>
              <a:pPr/>
              <a:t>‹#›</a:t>
            </a:fld>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49140" y="6171578"/>
            <a:ext cx="3657607" cy="548641"/>
          </a:xfrm>
          <a:prstGeom prst="rect">
            <a:avLst/>
          </a:prstGeom>
        </p:spPr>
      </p:pic>
    </p:spTree>
    <p:extLst>
      <p:ext uri="{BB962C8B-B14F-4D97-AF65-F5344CB8AC3E}">
        <p14:creationId xmlns:p14="http://schemas.microsoft.com/office/powerpoint/2010/main" val="23311862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52236"/>
            <a:ext cx="10515600" cy="1000832"/>
          </a:xfrm>
        </p:spPr>
        <p:txBody>
          <a:bodyPr>
            <a:normAutofit/>
          </a:bodyPr>
          <a:lstStyle>
            <a:lvl1pPr>
              <a:defRPr sz="4000">
                <a:solidFill>
                  <a:schemeClr val="bg1"/>
                </a:solidFill>
              </a:defRPr>
            </a:lvl1pPr>
          </a:lstStyle>
          <a:p>
            <a:r>
              <a:rPr lang="en-US" dirty="0"/>
              <a:t>Headline</a:t>
            </a:r>
          </a:p>
        </p:txBody>
      </p:sp>
      <p:sp>
        <p:nvSpPr>
          <p:cNvPr id="3" name="Content Placeholder 2"/>
          <p:cNvSpPr>
            <a:spLocks noGrp="1"/>
          </p:cNvSpPr>
          <p:nvPr>
            <p:ph idx="1"/>
          </p:nvPr>
        </p:nvSpPr>
        <p:spPr>
          <a:xfrm>
            <a:off x="838200" y="1825625"/>
            <a:ext cx="10515600" cy="40445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p:cNvSpPr>
            <a:spLocks noGrp="1"/>
          </p:cNvSpPr>
          <p:nvPr>
            <p:ph type="ftr" sz="quarter" idx="3"/>
          </p:nvPr>
        </p:nvSpPr>
        <p:spPr>
          <a:xfrm>
            <a:off x="1236510" y="6235485"/>
            <a:ext cx="30861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US" dirty="0">
              <a:solidFill>
                <a:prstClr val="white">
                  <a:lumMod val="50000"/>
                </a:prstClr>
              </a:solidFill>
            </a:endParaRPr>
          </a:p>
        </p:txBody>
      </p:sp>
      <p:sp>
        <p:nvSpPr>
          <p:cNvPr id="10" name="Slide Number Placeholder 5"/>
          <p:cNvSpPr>
            <a:spLocks noGrp="1"/>
          </p:cNvSpPr>
          <p:nvPr>
            <p:ph type="sldNum" sz="quarter" idx="4"/>
          </p:nvPr>
        </p:nvSpPr>
        <p:spPr>
          <a:xfrm>
            <a:off x="495642" y="6235485"/>
            <a:ext cx="653143"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fld id="{51CE817A-D101-44D6-87EF-1281F1992DAB}" type="slidenum">
              <a:rPr lang="en-US" smtClean="0">
                <a:solidFill>
                  <a:prstClr val="white">
                    <a:lumMod val="50000"/>
                  </a:prstClr>
                </a:solidFill>
              </a:rPr>
              <a:pPr/>
              <a:t>‹#›</a:t>
            </a:fld>
            <a:endParaRPr lang="en-US" dirty="0">
              <a:solidFill>
                <a:prstClr val="white">
                  <a:lumMod val="50000"/>
                </a:prstClr>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3754" y="6275222"/>
            <a:ext cx="1502144" cy="323882"/>
          </a:xfrm>
          <a:prstGeom prst="rect">
            <a:avLst/>
          </a:prstGeom>
        </p:spPr>
      </p:pic>
    </p:spTree>
    <p:extLst>
      <p:ext uri="{BB962C8B-B14F-4D97-AF65-F5344CB8AC3E}">
        <p14:creationId xmlns:p14="http://schemas.microsoft.com/office/powerpoint/2010/main" val="13431413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7847" y="6240293"/>
            <a:ext cx="809255" cy="391116"/>
          </a:xfrm>
          <a:prstGeom prst="rect">
            <a:avLst/>
          </a:prstGeom>
        </p:spPr>
      </p:pic>
      <p:sp>
        <p:nvSpPr>
          <p:cNvPr id="11" name="Slide Number Placeholder 5"/>
          <p:cNvSpPr>
            <a:spLocks noGrp="1"/>
          </p:cNvSpPr>
          <p:nvPr>
            <p:ph type="sldNum" sz="quarter" idx="4"/>
          </p:nvPr>
        </p:nvSpPr>
        <p:spPr>
          <a:xfrm>
            <a:off x="847330" y="6232667"/>
            <a:ext cx="548358" cy="365125"/>
          </a:xfrm>
          <a:prstGeom prst="rect">
            <a:avLst/>
          </a:prstGeom>
        </p:spPr>
        <p:txBody>
          <a:bodyPr vert="horz" lIns="91440" tIns="45720" rIns="91440" bIns="45720" rtlCol="0" anchor="ctr"/>
          <a:lstStyle>
            <a:lvl1pPr algn="l">
              <a:defRPr sz="1200">
                <a:solidFill>
                  <a:schemeClr val="bg1"/>
                </a:solidFill>
              </a:defRPr>
            </a:lvl1pPr>
          </a:lstStyle>
          <a:p>
            <a:fld id="{51CE817A-D101-44D6-87EF-1281F1992DAB}" type="slidenum">
              <a:rPr lang="en-US" smtClean="0"/>
              <a:pPr/>
              <a:t>‹#›</a:t>
            </a:fld>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49140" y="6171578"/>
            <a:ext cx="3657607" cy="548641"/>
          </a:xfrm>
          <a:prstGeom prst="rect">
            <a:avLst/>
          </a:prstGeom>
        </p:spPr>
      </p:pic>
      <p:sp>
        <p:nvSpPr>
          <p:cNvPr id="7" name="Title Placeholder 1"/>
          <p:cNvSpPr>
            <a:spLocks noGrp="1"/>
          </p:cNvSpPr>
          <p:nvPr>
            <p:ph type="title"/>
          </p:nvPr>
        </p:nvSpPr>
        <p:spPr>
          <a:xfrm>
            <a:off x="838200" y="365125"/>
            <a:ext cx="10515600" cy="1113297"/>
          </a:xfrm>
          <a:prstGeom prst="rect">
            <a:avLst/>
          </a:prstGeom>
        </p:spPr>
        <p:txBody>
          <a:bodyPr vert="horz" lIns="91440" tIns="45720" rIns="91440" bIns="45720" rtlCol="0" anchor="ctr">
            <a:normAutofit/>
          </a:bodyPr>
          <a:lstStyle/>
          <a:p>
            <a:r>
              <a:rPr lang="en-US" dirty="0"/>
              <a:t>Click to edit Master title style</a:t>
            </a:r>
          </a:p>
        </p:txBody>
      </p:sp>
      <p:sp>
        <p:nvSpPr>
          <p:cNvPr id="8" name="Footer Placeholder 4"/>
          <p:cNvSpPr>
            <a:spLocks noGrp="1"/>
          </p:cNvSpPr>
          <p:nvPr>
            <p:ph type="ftr" sz="quarter" idx="3"/>
          </p:nvPr>
        </p:nvSpPr>
        <p:spPr>
          <a:xfrm>
            <a:off x="1444197" y="6232667"/>
            <a:ext cx="30861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Tree>
    <p:extLst>
      <p:ext uri="{BB962C8B-B14F-4D97-AF65-F5344CB8AC3E}">
        <p14:creationId xmlns:p14="http://schemas.microsoft.com/office/powerpoint/2010/main" val="42151501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1018"/>
          <a:stretch/>
        </p:blipFill>
        <p:spPr>
          <a:xfrm>
            <a:off x="-12700" y="0"/>
            <a:ext cx="12204700" cy="6858000"/>
          </a:xfrm>
          <a:prstGeom prst="rect">
            <a:avLst/>
          </a:prstGeom>
        </p:spPr>
      </p:pic>
    </p:spTree>
    <p:extLst>
      <p:ext uri="{BB962C8B-B14F-4D97-AF65-F5344CB8AC3E}">
        <p14:creationId xmlns:p14="http://schemas.microsoft.com/office/powerpoint/2010/main" val="22279148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1647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580C9CC-1B8B-4FBD-AFA4-CBA841DE4E84}"/>
              </a:ext>
            </a:extLst>
          </p:cNvPr>
          <p:cNvSpPr>
            <a:spLocks noGrp="1"/>
          </p:cNvSpPr>
          <p:nvPr>
            <p:ph type="sldNum" sz="quarter" idx="4"/>
          </p:nvPr>
        </p:nvSpPr>
        <p:spPr>
          <a:xfrm>
            <a:off x="9072972" y="6377304"/>
            <a:ext cx="2743200" cy="130811"/>
          </a:xfrm>
          <a:prstGeom prst="rect">
            <a:avLst/>
          </a:prstGeom>
        </p:spPr>
        <p:txBody>
          <a:bodyPr vert="horz" lIns="0" tIns="0" rIns="0" bIns="0" rtlCol="0" anchor="b" anchorCtr="0"/>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212C38A-D241-7041-9EFC-6446870ABFAA}" type="slidenum">
              <a:rPr lang="en-US" smtClean="0"/>
              <a:pPr/>
              <a:t>‹#›</a:t>
            </a:fld>
            <a:endParaRPr lang="en-US" dirty="0"/>
          </a:p>
        </p:txBody>
      </p:sp>
    </p:spTree>
    <p:extLst>
      <p:ext uri="{BB962C8B-B14F-4D97-AF65-F5344CB8AC3E}">
        <p14:creationId xmlns:p14="http://schemas.microsoft.com/office/powerpoint/2010/main" val="2594657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DC792-58D6-4D64-9407-083EB700D3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295976-D158-4DB8-B02B-79391AAD91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D96919-B407-4548-B82D-51D3277CB2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F4E29E-3F81-4DFA-B124-EF6BC7CB3EDA}"/>
              </a:ext>
            </a:extLst>
          </p:cNvPr>
          <p:cNvSpPr>
            <a:spLocks noGrp="1"/>
          </p:cNvSpPr>
          <p:nvPr>
            <p:ph type="dt" sz="half" idx="10"/>
          </p:nvPr>
        </p:nvSpPr>
        <p:spPr/>
        <p:txBody>
          <a:bodyPr/>
          <a:lstStyle/>
          <a:p>
            <a:fld id="{27DEC2FC-530D-4687-919B-1BF22D84C107}" type="datetimeFigureOut">
              <a:rPr lang="en-US" smtClean="0"/>
              <a:t>5/23/2023</a:t>
            </a:fld>
            <a:endParaRPr lang="en-US" dirty="0"/>
          </a:p>
        </p:txBody>
      </p:sp>
      <p:sp>
        <p:nvSpPr>
          <p:cNvPr id="6" name="Footer Placeholder 5">
            <a:extLst>
              <a:ext uri="{FF2B5EF4-FFF2-40B4-BE49-F238E27FC236}">
                <a16:creationId xmlns:a16="http://schemas.microsoft.com/office/drawing/2014/main" id="{E18D5C53-D363-4B19-86FB-7EF2A7EEDD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B59F808-EFA6-42D1-97F0-FC22CCC77373}"/>
              </a:ext>
            </a:extLst>
          </p:cNvPr>
          <p:cNvSpPr>
            <a:spLocks noGrp="1"/>
          </p:cNvSpPr>
          <p:nvPr>
            <p:ph type="sldNum" sz="quarter" idx="12"/>
          </p:nvPr>
        </p:nvSpPr>
        <p:spPr/>
        <p:txBody>
          <a:bodyPr/>
          <a:lstStyle/>
          <a:p>
            <a:fld id="{5DC0BBD7-945B-48F6-9246-479FB093D858}" type="slidenum">
              <a:rPr lang="en-US" smtClean="0"/>
              <a:t>‹#›</a:t>
            </a:fld>
            <a:endParaRPr lang="en-US" dirty="0"/>
          </a:p>
        </p:txBody>
      </p:sp>
    </p:spTree>
    <p:extLst>
      <p:ext uri="{BB962C8B-B14F-4D97-AF65-F5344CB8AC3E}">
        <p14:creationId xmlns:p14="http://schemas.microsoft.com/office/powerpoint/2010/main" val="2660425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2A1A5-BD91-4EF2-944C-BBBB47D539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7E99B0-7D21-481D-BFFC-B09CD99FCF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515F34F-0429-4062-9695-F4C555FA47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E261CA-C8EA-49B0-B952-C0C985D00D8C}"/>
              </a:ext>
            </a:extLst>
          </p:cNvPr>
          <p:cNvSpPr>
            <a:spLocks noGrp="1"/>
          </p:cNvSpPr>
          <p:nvPr>
            <p:ph type="dt" sz="half" idx="10"/>
          </p:nvPr>
        </p:nvSpPr>
        <p:spPr/>
        <p:txBody>
          <a:bodyPr/>
          <a:lstStyle/>
          <a:p>
            <a:fld id="{27DEC2FC-530D-4687-919B-1BF22D84C107}" type="datetimeFigureOut">
              <a:rPr lang="en-US" smtClean="0"/>
              <a:t>5/23/2023</a:t>
            </a:fld>
            <a:endParaRPr lang="en-US" dirty="0"/>
          </a:p>
        </p:txBody>
      </p:sp>
      <p:sp>
        <p:nvSpPr>
          <p:cNvPr id="6" name="Footer Placeholder 5">
            <a:extLst>
              <a:ext uri="{FF2B5EF4-FFF2-40B4-BE49-F238E27FC236}">
                <a16:creationId xmlns:a16="http://schemas.microsoft.com/office/drawing/2014/main" id="{BE634806-B00A-4BCB-B598-20E0A09FBF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A7908B2-228C-46AA-9DB3-1AAAF66B6EBA}"/>
              </a:ext>
            </a:extLst>
          </p:cNvPr>
          <p:cNvSpPr>
            <a:spLocks noGrp="1"/>
          </p:cNvSpPr>
          <p:nvPr>
            <p:ph type="sldNum" sz="quarter" idx="12"/>
          </p:nvPr>
        </p:nvSpPr>
        <p:spPr/>
        <p:txBody>
          <a:bodyPr/>
          <a:lstStyle/>
          <a:p>
            <a:fld id="{5DC0BBD7-945B-48F6-9246-479FB093D858}" type="slidenum">
              <a:rPr lang="en-US" smtClean="0"/>
              <a:t>‹#›</a:t>
            </a:fld>
            <a:endParaRPr lang="en-US" dirty="0"/>
          </a:p>
        </p:txBody>
      </p:sp>
    </p:spTree>
    <p:extLst>
      <p:ext uri="{BB962C8B-B14F-4D97-AF65-F5344CB8AC3E}">
        <p14:creationId xmlns:p14="http://schemas.microsoft.com/office/powerpoint/2010/main" val="1014871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image" Target="../media/image4.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image" Target="../media/image3.jpe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4.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34.jpeg"/><Relationship Id="rId2" Type="http://schemas.openxmlformats.org/officeDocument/2006/relationships/slideLayout" Target="../slideLayouts/slideLayout43.xml"/><Relationship Id="rId16" Type="http://schemas.openxmlformats.org/officeDocument/2006/relationships/theme" Target="../theme/theme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image" Target="../media/image4.png"/><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image" Target="../media/image34.jpeg"/><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theme" Target="../theme/theme4.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982C8-4F42-42BF-AA07-D3A91AF8A9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008B25-4259-44B7-A5DC-512D54795B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176EA-9B69-4496-A665-B6A9B6BB79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DEC2FC-530D-4687-919B-1BF22D84C107}" type="datetimeFigureOut">
              <a:rPr lang="en-US" smtClean="0"/>
              <a:t>5/23/2023</a:t>
            </a:fld>
            <a:endParaRPr lang="en-US" dirty="0"/>
          </a:p>
        </p:txBody>
      </p:sp>
      <p:sp>
        <p:nvSpPr>
          <p:cNvPr id="5" name="Footer Placeholder 4">
            <a:extLst>
              <a:ext uri="{FF2B5EF4-FFF2-40B4-BE49-F238E27FC236}">
                <a16:creationId xmlns:a16="http://schemas.microsoft.com/office/drawing/2014/main" id="{C177B982-57DC-4550-A6E3-F1B46A8849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E54403F-DCC5-411F-A8E8-3EBCCD35A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C0BBD7-945B-48F6-9246-479FB093D858}" type="slidenum">
              <a:rPr lang="en-US" smtClean="0"/>
              <a:t>‹#›</a:t>
            </a:fld>
            <a:endParaRPr lang="en-US" dirty="0"/>
          </a:p>
        </p:txBody>
      </p:sp>
    </p:spTree>
    <p:extLst>
      <p:ext uri="{BB962C8B-B14F-4D97-AF65-F5344CB8AC3E}">
        <p14:creationId xmlns:p14="http://schemas.microsoft.com/office/powerpoint/2010/main" val="1691915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2A0661-7826-F595-F9D2-E5CD00382AF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BF6444B-3F7B-196B-D97A-08724F3F3978}"/>
              </a:ext>
            </a:extLst>
          </p:cNvPr>
          <p:cNvPicPr>
            <a:picLocks noChangeAspect="1"/>
          </p:cNvPicPr>
          <p:nvPr userDrawn="1"/>
        </p:nvPicPr>
        <p:blipFill>
          <a:blip r:embed="rId31"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Placeholder 1">
            <a:extLst>
              <a:ext uri="{FF2B5EF4-FFF2-40B4-BE49-F238E27FC236}">
                <a16:creationId xmlns:a16="http://schemas.microsoft.com/office/drawing/2014/main" id="{31CBC320-6B43-64FF-C652-CE895AACBB47}"/>
              </a:ext>
            </a:extLst>
          </p:cNvPr>
          <p:cNvSpPr>
            <a:spLocks noGrp="1"/>
          </p:cNvSpPr>
          <p:nvPr>
            <p:ph type="title"/>
          </p:nvPr>
        </p:nvSpPr>
        <p:spPr>
          <a:xfrm>
            <a:off x="477520" y="370839"/>
            <a:ext cx="11236960" cy="620395"/>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8E8E74F-5752-44DB-8373-56078698ADF6}"/>
              </a:ext>
            </a:extLst>
          </p:cNvPr>
          <p:cNvSpPr>
            <a:spLocks noGrp="1"/>
          </p:cNvSpPr>
          <p:nvPr>
            <p:ph type="body" idx="1"/>
          </p:nvPr>
        </p:nvSpPr>
        <p:spPr>
          <a:xfrm>
            <a:off x="477520" y="1253331"/>
            <a:ext cx="11236960" cy="435133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E5FE36E-96EA-501B-B129-550ED613D77E}"/>
              </a:ext>
            </a:extLst>
          </p:cNvPr>
          <p:cNvSpPr>
            <a:spLocks noGrp="1"/>
          </p:cNvSpPr>
          <p:nvPr>
            <p:ph type="sldNum" sz="quarter" idx="4"/>
          </p:nvPr>
        </p:nvSpPr>
        <p:spPr>
          <a:xfrm>
            <a:off x="8971280" y="6377304"/>
            <a:ext cx="2743200" cy="130811"/>
          </a:xfrm>
          <a:prstGeom prst="rect">
            <a:avLst/>
          </a:prstGeom>
        </p:spPr>
        <p:txBody>
          <a:bodyPr vert="horz" lIns="0" tIns="0" rIns="0" bIns="0" rtlCol="0" anchor="b" anchorCtr="0"/>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212C38A-D241-7041-9EFC-6446870ABFAA}" type="slidenum">
              <a:rPr lang="en-US" smtClean="0"/>
              <a:pPr/>
              <a:t>‹#›</a:t>
            </a:fld>
            <a:endParaRPr lang="en-US" dirty="0"/>
          </a:p>
        </p:txBody>
      </p:sp>
      <p:pic>
        <p:nvPicPr>
          <p:cNvPr id="12" name="Picture 11" descr="A red and black logo&#10;&#10;Description automatically generated with low confidence">
            <a:extLst>
              <a:ext uri="{FF2B5EF4-FFF2-40B4-BE49-F238E27FC236}">
                <a16:creationId xmlns:a16="http://schemas.microsoft.com/office/drawing/2014/main" id="{5F46FF60-E4E9-9F9F-7779-34C3CC5192DE}"/>
              </a:ext>
            </a:extLst>
          </p:cNvPr>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1FDD23F-F2EB-FA93-4F91-8F40F930A842}"/>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011866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Lst>
  <p:hf hdr="0" ftr="0" dt="0"/>
  <p:txStyles>
    <p:titleStyle>
      <a:lvl1pPr marL="11113" indent="-11113" algn="l" defTabSz="914400" rtl="0" eaLnBrk="1" latinLnBrk="0" hangingPunct="1">
        <a:lnSpc>
          <a:spcPct val="90000"/>
        </a:lnSpc>
        <a:spcBef>
          <a:spcPct val="0"/>
        </a:spcBef>
        <a:buNone/>
        <a:tabLst/>
        <a:defRPr sz="4000" b="1" i="0" kern="1200">
          <a:solidFill>
            <a:schemeClr val="tx1"/>
          </a:solidFill>
          <a:latin typeface="Arial" panose="020B0604020202020204" pitchFamily="34" charset="0"/>
          <a:ea typeface="+mj-ea"/>
          <a:cs typeface="Arial" panose="020B0604020202020204" pitchFamily="34" charset="0"/>
        </a:defRPr>
      </a:lvl1pPr>
    </p:titleStyle>
    <p:bodyStyle>
      <a:lvl1pPr marL="233363" indent="-233363" algn="l" defTabSz="914400" rtl="0" eaLnBrk="1" latinLnBrk="0" hangingPunct="1">
        <a:lnSpc>
          <a:spcPct val="100000"/>
        </a:lnSpc>
        <a:spcBef>
          <a:spcPts val="1000"/>
        </a:spcBef>
        <a:buClr>
          <a:srgbClr val="D42B1E"/>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D42B1E"/>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D42B1E"/>
        </a:buClr>
        <a:buSzPct val="100000"/>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p15:clr>
            <a:srgbClr val="F26B43"/>
          </p15:clr>
        </p15:guide>
        <p15:guide id="2" pos="288">
          <p15:clr>
            <a:srgbClr val="F26B43"/>
          </p15:clr>
        </p15:guide>
        <p15:guide id="3" pos="73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2A0661-7826-F595-F9D2-E5CD00382AF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BF6444B-3F7B-196B-D97A-08724F3F3978}"/>
              </a:ext>
            </a:extLst>
          </p:cNvPr>
          <p:cNvPicPr>
            <a:picLocks noChangeAspect="1"/>
          </p:cNvPicPr>
          <p:nvPr userDrawn="1"/>
        </p:nvPicPr>
        <p:blipFill>
          <a:blip r:embed="rId17"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1CBC320-6B43-64FF-C652-CE895AACBB47}"/>
              </a:ext>
            </a:extLst>
          </p:cNvPr>
          <p:cNvSpPr>
            <a:spLocks noGrp="1"/>
          </p:cNvSpPr>
          <p:nvPr>
            <p:ph type="title"/>
          </p:nvPr>
        </p:nvSpPr>
        <p:spPr>
          <a:xfrm>
            <a:off x="477520" y="370839"/>
            <a:ext cx="11236960" cy="620395"/>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8E8E74F-5752-44DB-8373-56078698ADF6}"/>
              </a:ext>
            </a:extLst>
          </p:cNvPr>
          <p:cNvSpPr>
            <a:spLocks noGrp="1"/>
          </p:cNvSpPr>
          <p:nvPr>
            <p:ph type="body" idx="1"/>
          </p:nvPr>
        </p:nvSpPr>
        <p:spPr>
          <a:xfrm>
            <a:off x="477520" y="1253331"/>
            <a:ext cx="11236960" cy="435133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E5FE36E-96EA-501B-B129-550ED613D77E}"/>
              </a:ext>
            </a:extLst>
          </p:cNvPr>
          <p:cNvSpPr>
            <a:spLocks noGrp="1"/>
          </p:cNvSpPr>
          <p:nvPr>
            <p:ph type="sldNum" sz="quarter" idx="4"/>
          </p:nvPr>
        </p:nvSpPr>
        <p:spPr>
          <a:xfrm>
            <a:off x="8971280" y="6377304"/>
            <a:ext cx="2743200" cy="130811"/>
          </a:xfrm>
          <a:prstGeom prst="rect">
            <a:avLst/>
          </a:prstGeom>
        </p:spPr>
        <p:txBody>
          <a:bodyPr vert="horz" lIns="0" tIns="0" rIns="0" bIns="0" rtlCol="0" anchor="b" anchorCtr="0"/>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212C38A-D241-7041-9EFC-6446870ABFAA}" type="slidenum">
              <a:rPr lang="en-US" smtClean="0"/>
              <a:pPr/>
              <a:t>‹#›</a:t>
            </a:fld>
            <a:endParaRPr lang="en-US" dirty="0"/>
          </a:p>
        </p:txBody>
      </p:sp>
      <p:pic>
        <p:nvPicPr>
          <p:cNvPr id="12" name="Picture 11" descr="A red and black logo&#10;&#10;Description automatically generated with low confidence">
            <a:extLst>
              <a:ext uri="{FF2B5EF4-FFF2-40B4-BE49-F238E27FC236}">
                <a16:creationId xmlns:a16="http://schemas.microsoft.com/office/drawing/2014/main" id="{5F46FF60-E4E9-9F9F-7779-34C3CC5192DE}"/>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1FDD23F-F2EB-FA93-4F91-8F40F930A842}"/>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552974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hf hdr="0" ftr="0" dt="0"/>
  <p:txStyles>
    <p:titleStyle>
      <a:lvl1pPr marL="11113" indent="-11113" algn="l" defTabSz="914400" rtl="0" eaLnBrk="1" latinLnBrk="0" hangingPunct="1">
        <a:lnSpc>
          <a:spcPct val="90000"/>
        </a:lnSpc>
        <a:spcBef>
          <a:spcPct val="0"/>
        </a:spcBef>
        <a:buNone/>
        <a:tabLst/>
        <a:defRPr sz="4000" b="1" i="0" kern="1200">
          <a:solidFill>
            <a:schemeClr val="tx1"/>
          </a:solidFill>
          <a:latin typeface="Arial" panose="020B0604020202020204" pitchFamily="34" charset="0"/>
          <a:ea typeface="+mj-ea"/>
          <a:cs typeface="Arial" panose="020B0604020202020204" pitchFamily="34" charset="0"/>
        </a:defRPr>
      </a:lvl1pPr>
    </p:titleStyle>
    <p:bodyStyle>
      <a:lvl1pPr marL="233363" indent="-233363" algn="l" defTabSz="914400" rtl="0" eaLnBrk="1" latinLnBrk="0" hangingPunct="1">
        <a:lnSpc>
          <a:spcPct val="100000"/>
        </a:lnSpc>
        <a:spcBef>
          <a:spcPts val="1000"/>
        </a:spcBef>
        <a:buClr>
          <a:srgbClr val="D42B1E"/>
        </a:buClr>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D42B1E"/>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D42B1E"/>
        </a:buClr>
        <a:buSzPct val="100000"/>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p15:clr>
            <a:srgbClr val="F26B43"/>
          </p15:clr>
        </p15:guide>
        <p15:guide id="2" pos="288">
          <p15:clr>
            <a:srgbClr val="F26B43"/>
          </p15:clr>
        </p15:guide>
        <p15:guide id="3" pos="739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F6444B-3F7B-196B-D97A-08724F3F3978}"/>
              </a:ext>
            </a:extLst>
          </p:cNvPr>
          <p:cNvPicPr>
            <a:picLocks noChangeAspect="1"/>
          </p:cNvPicPr>
          <p:nvPr userDrawn="1"/>
        </p:nvPicPr>
        <p:blipFill>
          <a:blip r:embed="rId25"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1CBC320-6B43-64FF-C652-CE895AACBB47}"/>
              </a:ext>
            </a:extLst>
          </p:cNvPr>
          <p:cNvSpPr>
            <a:spLocks noGrp="1"/>
          </p:cNvSpPr>
          <p:nvPr>
            <p:ph type="title"/>
          </p:nvPr>
        </p:nvSpPr>
        <p:spPr>
          <a:xfrm>
            <a:off x="477520" y="370839"/>
            <a:ext cx="11236960" cy="620395"/>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8E8E74F-5752-44DB-8373-56078698ADF6}"/>
              </a:ext>
            </a:extLst>
          </p:cNvPr>
          <p:cNvSpPr>
            <a:spLocks noGrp="1"/>
          </p:cNvSpPr>
          <p:nvPr>
            <p:ph type="body" idx="1"/>
          </p:nvPr>
        </p:nvSpPr>
        <p:spPr>
          <a:xfrm>
            <a:off x="477520" y="1253331"/>
            <a:ext cx="11236960" cy="435133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E5FE36E-96EA-501B-B129-550ED613D77E}"/>
              </a:ext>
            </a:extLst>
          </p:cNvPr>
          <p:cNvSpPr>
            <a:spLocks noGrp="1"/>
          </p:cNvSpPr>
          <p:nvPr>
            <p:ph type="sldNum" sz="quarter" idx="4"/>
          </p:nvPr>
        </p:nvSpPr>
        <p:spPr>
          <a:xfrm>
            <a:off x="8971280" y="6377304"/>
            <a:ext cx="2743200" cy="130811"/>
          </a:xfrm>
          <a:prstGeom prst="rect">
            <a:avLst/>
          </a:prstGeom>
        </p:spPr>
        <p:txBody>
          <a:bodyPr vert="horz" lIns="0" tIns="0" rIns="0" bIns="0" rtlCol="0" anchor="b" anchorCtr="0"/>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212C38A-D241-7041-9EFC-6446870ABFAA}" type="slidenum">
              <a:rPr lang="en-US" smtClean="0"/>
              <a:pPr/>
              <a:t>‹#›</a:t>
            </a:fld>
            <a:endParaRPr lang="en-US" dirty="0"/>
          </a:p>
        </p:txBody>
      </p:sp>
      <p:pic>
        <p:nvPicPr>
          <p:cNvPr id="12" name="Picture 11" descr="A red and black logo&#10;&#10;Description automatically generated with low confidence">
            <a:extLst>
              <a:ext uri="{FF2B5EF4-FFF2-40B4-BE49-F238E27FC236}">
                <a16:creationId xmlns:a16="http://schemas.microsoft.com/office/drawing/2014/main" id="{5F46FF60-E4E9-9F9F-7779-34C3CC5192DE}"/>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1FDD23F-F2EB-FA93-4F91-8F40F930A842}"/>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426201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Lst>
  <p:hf hdr="0" ftr="0" dt="0"/>
  <p:txStyles>
    <p:title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p:titleStyle>
    <p:bodyStyle>
      <a:lvl1pPr marL="233363" indent="-233363" algn="l" defTabSz="914400" rtl="0" eaLnBrk="1" latinLnBrk="0" hangingPunct="1">
        <a:lnSpc>
          <a:spcPct val="100000"/>
        </a:lnSpc>
        <a:spcBef>
          <a:spcPts val="1000"/>
        </a:spcBef>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6.png"/></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7.jpe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7.jpeg"/><Relationship Id="rId1" Type="http://schemas.openxmlformats.org/officeDocument/2006/relationships/slideLayout" Target="../slideLayouts/slideLayout3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12.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5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9.xml"/><Relationship Id="rId1" Type="http://schemas.openxmlformats.org/officeDocument/2006/relationships/slideLayout" Target="../slideLayouts/slideLayout74.xml"/><Relationship Id="rId4" Type="http://schemas.microsoft.com/office/2007/relationships/hdphoto" Target="../media/hdphoto1.wdp"/></Relationships>
</file>

<file path=ppt/slides/_rels/slide127.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1.xml"/><Relationship Id="rId1" Type="http://schemas.openxmlformats.org/officeDocument/2006/relationships/slideLayout" Target="../slideLayouts/slideLayout61.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2.xml"/><Relationship Id="rId1" Type="http://schemas.openxmlformats.org/officeDocument/2006/relationships/slideLayout" Target="../slideLayouts/slideLayout61.xml"/><Relationship Id="rId4" Type="http://schemas.openxmlformats.org/officeDocument/2006/relationships/image" Target="../media/image150.png"/></Relationships>
</file>

<file path=ppt/slides/_rels/slide13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3.xml"/><Relationship Id="rId1" Type="http://schemas.openxmlformats.org/officeDocument/2006/relationships/slideLayout" Target="../slideLayouts/slideLayout74.xml"/></Relationships>
</file>

<file path=ppt/slides/_rels/slide13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4.xml"/><Relationship Id="rId1" Type="http://schemas.openxmlformats.org/officeDocument/2006/relationships/slideLayout" Target="../slideLayouts/slideLayout7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61.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1.xml"/></Relationships>
</file>

<file path=ppt/slides/_rels/slide1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61.xml"/><Relationship Id="rId4" Type="http://schemas.openxmlformats.org/officeDocument/2006/relationships/image" Target="../media/image156.jp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1.xml"/><Relationship Id="rId1" Type="http://schemas.openxmlformats.org/officeDocument/2006/relationships/slideLayout" Target="../slideLayouts/slideLayout6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1.xml"/></Relationships>
</file>

<file path=ppt/slides/_rels/slide14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3.xml"/><Relationship Id="rId1" Type="http://schemas.openxmlformats.org/officeDocument/2006/relationships/slideLayout" Target="../slideLayouts/slideLayout61.xml"/></Relationships>
</file>

<file path=ppt/slides/_rels/slide14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4.xml"/><Relationship Id="rId1" Type="http://schemas.openxmlformats.org/officeDocument/2006/relationships/slideLayout" Target="../slideLayouts/slideLayout61.xml"/></Relationships>
</file>

<file path=ppt/slides/_rels/slide14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5.xml"/><Relationship Id="rId1" Type="http://schemas.openxmlformats.org/officeDocument/2006/relationships/slideLayout" Target="../slideLayouts/slideLayout6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4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6.xml"/><Relationship Id="rId1" Type="http://schemas.openxmlformats.org/officeDocument/2006/relationships/slideLayout" Target="../slideLayouts/slideLayout6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1.xml"/></Relationships>
</file>

<file path=ppt/slides/_rels/slide1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0.xml"/><Relationship Id="rId1" Type="http://schemas.openxmlformats.org/officeDocument/2006/relationships/video" Target="https://www.youtube.com/embed/p2AWYanIHkc?feature=oembed" TargetMode="Externa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emf"/></Relationships>
</file>

<file path=ppt/slides/_rels/slide15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15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4.xml"/><Relationship Id="rId1" Type="http://schemas.openxmlformats.org/officeDocument/2006/relationships/slideLayout" Target="../slideLayouts/slideLayout22.xml"/><Relationship Id="rId4" Type="http://schemas.openxmlformats.org/officeDocument/2006/relationships/image" Target="../media/image165.png"/></Relationships>
</file>

<file path=ppt/slides/_rels/slide15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16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16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16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9.xml"/><Relationship Id="rId1" Type="http://schemas.openxmlformats.org/officeDocument/2006/relationships/slideLayout" Target="../slideLayouts/slideLayout19.xml"/><Relationship Id="rId5" Type="http://schemas.openxmlformats.org/officeDocument/2006/relationships/image" Target="../media/image171.png"/><Relationship Id="rId4" Type="http://schemas.openxmlformats.org/officeDocument/2006/relationships/image" Target="../media/image170.png"/></Relationships>
</file>

<file path=ppt/slides/_rels/slide164.xml.rels><?xml version="1.0" encoding="UTF-8" standalone="yes"?>
<Relationships xmlns="http://schemas.openxmlformats.org/package/2006/relationships"><Relationship Id="rId8" Type="http://schemas.microsoft.com/office/2007/relationships/diagramDrawing" Target="../diagrams/drawing19.xml"/><Relationship Id="rId13" Type="http://schemas.microsoft.com/office/2007/relationships/diagramDrawing" Target="../diagrams/drawing20.xml"/><Relationship Id="rId3" Type="http://schemas.openxmlformats.org/officeDocument/2006/relationships/notesSlide" Target="../notesSlides/notesSlide50.xml"/><Relationship Id="rId7" Type="http://schemas.openxmlformats.org/officeDocument/2006/relationships/diagramColors" Target="../diagrams/colors19.xml"/><Relationship Id="rId12" Type="http://schemas.openxmlformats.org/officeDocument/2006/relationships/diagramColors" Target="../diagrams/colors20.xml"/><Relationship Id="rId2" Type="http://schemas.openxmlformats.org/officeDocument/2006/relationships/slideLayout" Target="../slideLayouts/slideLayout19.xml"/><Relationship Id="rId1" Type="http://schemas.openxmlformats.org/officeDocument/2006/relationships/video" Target="https://www.youtube.com/embed/p2AWYanIHkc?feature=oembed" TargetMode="External"/><Relationship Id="rId6" Type="http://schemas.openxmlformats.org/officeDocument/2006/relationships/diagramQuickStyle" Target="../diagrams/quickStyle19.xml"/><Relationship Id="rId11" Type="http://schemas.openxmlformats.org/officeDocument/2006/relationships/diagramQuickStyle" Target="../diagrams/quickStyle20.xml"/><Relationship Id="rId5" Type="http://schemas.openxmlformats.org/officeDocument/2006/relationships/diagramLayout" Target="../diagrams/layout19.xml"/><Relationship Id="rId10" Type="http://schemas.openxmlformats.org/officeDocument/2006/relationships/diagramLayout" Target="../diagrams/layout20.xml"/><Relationship Id="rId4" Type="http://schemas.openxmlformats.org/officeDocument/2006/relationships/diagramData" Target="../diagrams/data19.xml"/><Relationship Id="rId9" Type="http://schemas.openxmlformats.org/officeDocument/2006/relationships/diagramData" Target="../diagrams/data20.xml"/><Relationship Id="rId14" Type="http://schemas.openxmlformats.org/officeDocument/2006/relationships/image" Target="../media/image162.jpe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1.xml"/><Relationship Id="rId1" Type="http://schemas.openxmlformats.org/officeDocument/2006/relationships/video" Target="https://www.youtube.com/embed/DcvtwlM1aIE?feature=oembed" TargetMode="External"/><Relationship Id="rId5" Type="http://schemas.openxmlformats.org/officeDocument/2006/relationships/image" Target="../media/image173.jpeg"/><Relationship Id="rId4" Type="http://schemas.openxmlformats.org/officeDocument/2006/relationships/image" Target="../media/image172.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5.xml"/><Relationship Id="rId1" Type="http://schemas.openxmlformats.org/officeDocument/2006/relationships/video" Target="https://www.youtube.com/embed/tSrEfhbs30Y?feature=oembed" TargetMode="External"/><Relationship Id="rId4" Type="http://schemas.openxmlformats.org/officeDocument/2006/relationships/image" Target="../media/image174.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41.xml"/></Relationships>
</file>

<file path=ppt/slides/_rels/slide1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15.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hyperlink" Target="https://technofaq.org/posts/2018/07/4-ways-blockchain-will-revolutionize-digital-marketing/" TargetMode="External"/><Relationship Id="rId2" Type="http://schemas.openxmlformats.org/officeDocument/2006/relationships/image" Target="../media/image82.jpg"/><Relationship Id="rId1" Type="http://schemas.openxmlformats.org/officeDocument/2006/relationships/slideLayout" Target="../slideLayouts/slideLayout40.xml"/><Relationship Id="rId4" Type="http://schemas.openxmlformats.org/officeDocument/2006/relationships/hyperlink" Target="https://creativecommons.org/licenses/by-nc-sa/3.0/" TargetMode="Externa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hyperlink" Target="https://www.fnlondon.com/articles/crypto-board-ceo-corporate-blockchain-20220623" TargetMode="External"/><Relationship Id="rId2" Type="http://schemas.openxmlformats.org/officeDocument/2006/relationships/hyperlink" Target="https://www.businesswire.com/news/home/20200929005406/en/Study-Shows-Merchants-That-Accept-bitcoin-Attract-New-Customers-and-Sales" TargetMode="External"/><Relationship Id="rId1" Type="http://schemas.openxmlformats.org/officeDocument/2006/relationships/slideLayout" Target="../slideLayouts/slideLayout15.xml"/><Relationship Id="rId4" Type="http://schemas.openxmlformats.org/officeDocument/2006/relationships/hyperlink" Target="https://www.insiderintelligence.com/insights/us-adults-cryptocurrency-ownership-stat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5.xml"/><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92.jpeg"/><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1.png"/><Relationship Id="rId7" Type="http://schemas.openxmlformats.org/officeDocument/2006/relationships/diagramColors" Target="../diagrams/colors1.xml"/><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5.xml"/><Relationship Id="rId4" Type="http://schemas.openxmlformats.org/officeDocument/2006/relationships/image" Target="../media/image95.jpeg"/></Relationships>
</file>

<file path=ppt/slides/_rels/slide3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02.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1.png"/><Relationship Id="rId7" Type="http://schemas.openxmlformats.org/officeDocument/2006/relationships/diagramColors" Target="../diagrams/colors2.xml"/><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07.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8" Type="http://schemas.openxmlformats.org/officeDocument/2006/relationships/image" Target="../media/image120.png"/><Relationship Id="rId3" Type="http://schemas.microsoft.com/office/2018/10/relationships/comments" Target="../comments/modernComment_16A_5C0EB2CA.xml"/><Relationship Id="rId7" Type="http://schemas.openxmlformats.org/officeDocument/2006/relationships/image" Target="../media/image119.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jpeg"/></Relationships>
</file>

<file path=ppt/slides/_rels/slide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1.png"/><Relationship Id="rId7" Type="http://schemas.openxmlformats.org/officeDocument/2006/relationships/diagramColors" Target="../diagrams/colors3.xml"/><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slideLayout" Target="../slideLayouts/slideLayout41.xml"/><Relationship Id="rId1" Type="http://schemas.openxmlformats.org/officeDocument/2006/relationships/video" Target="https://www.youtube.com/embed/lwsWfpOkDI4?list=PL4A6891CBA63E9026"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141.png"/><Relationship Id="rId4" Type="http://schemas.openxmlformats.org/officeDocument/2006/relationships/image" Target="../media/image140.png"/></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outdoor, grass, tree, sky&#10;&#10;Description automatically generated">
            <a:extLst>
              <a:ext uri="{FF2B5EF4-FFF2-40B4-BE49-F238E27FC236}">
                <a16:creationId xmlns:a16="http://schemas.microsoft.com/office/drawing/2014/main" id="{A1313BC2-BAE8-4DF4-AE35-4CCC872FD31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74EC9A8-7CA9-4ECC-B0F4-DFE71CD3E86A}"/>
              </a:ext>
            </a:extLst>
          </p:cNvPr>
          <p:cNvSpPr>
            <a:spLocks noGrp="1"/>
          </p:cNvSpPr>
          <p:nvPr>
            <p:ph type="sldNum" sz="quarter" idx="4"/>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B212C38A-D241-7041-9EFC-6446870ABFAA}" type="slidenum">
              <a:rPr kumimoji="0" lang="en-US"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defTabSz="914400" rtl="0" eaLnBrk="1" fontAlgn="auto" latinLnBrk="0" hangingPunct="1">
                <a:spcBef>
                  <a:spcPts val="0"/>
                </a:spcBef>
                <a:spcAft>
                  <a:spcPts val="600"/>
                </a:spcAft>
                <a:buClrTx/>
                <a:buSzTx/>
                <a:buFontTx/>
                <a:buNone/>
                <a:tabLst/>
                <a:defRPr/>
              </a:pPr>
              <a:t>1</a:t>
            </a:fld>
            <a:endParaRPr kumimoji="0" lang="en-US"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5" descr="A red letter on a black background&#10;&#10;Description automatically generated with medium confidence">
            <a:extLst>
              <a:ext uri="{FF2B5EF4-FFF2-40B4-BE49-F238E27FC236}">
                <a16:creationId xmlns:a16="http://schemas.microsoft.com/office/drawing/2014/main" id="{A65EA71B-397A-43F6-8C27-D041FD4D5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655" y="5421058"/>
            <a:ext cx="4347047" cy="857714"/>
          </a:xfrm>
          <a:prstGeom prst="rect">
            <a:avLst/>
          </a:prstGeom>
        </p:spPr>
      </p:pic>
      <p:sp>
        <p:nvSpPr>
          <p:cNvPr id="8" name="Title 1">
            <a:extLst>
              <a:ext uri="{FF2B5EF4-FFF2-40B4-BE49-F238E27FC236}">
                <a16:creationId xmlns:a16="http://schemas.microsoft.com/office/drawing/2014/main" id="{1003B0DE-D41C-49B3-B07F-EBB426860C5F}"/>
              </a:ext>
            </a:extLst>
          </p:cNvPr>
          <p:cNvSpPr txBox="1">
            <a:spLocks/>
          </p:cNvSpPr>
          <p:nvPr/>
        </p:nvSpPr>
        <p:spPr>
          <a:xfrm>
            <a:off x="500557" y="1554481"/>
            <a:ext cx="10605246" cy="3167148"/>
          </a:xfrm>
          <a:prstGeom prst="rect">
            <a:avLst/>
          </a:prstGeom>
        </p:spPr>
        <p:txBody>
          <a:bodyPr/>
          <a:lstStyle>
            <a:lvl1pPr marL="11113" indent="-11113" algn="l" defTabSz="914400" rtl="0" eaLnBrk="1" latinLnBrk="0" hangingPunct="1">
              <a:lnSpc>
                <a:spcPct val="90000"/>
              </a:lnSpc>
              <a:spcBef>
                <a:spcPct val="0"/>
              </a:spcBef>
              <a:buNone/>
              <a:tabLst/>
              <a:defRPr sz="4000" b="1" i="0" kern="1200">
                <a:solidFill>
                  <a:schemeClr val="tx1"/>
                </a:solidFill>
                <a:latin typeface="Arial" panose="020B0604020202020204" pitchFamily="34" charset="0"/>
                <a:ea typeface="+mj-ea"/>
                <a:cs typeface="Arial" panose="020B0604020202020204" pitchFamily="34" charset="0"/>
              </a:defRPr>
            </a:lvl1pPr>
          </a:lstStyle>
          <a:p>
            <a:r>
              <a:rPr lang="en-US" sz="4800" dirty="0">
                <a:solidFill>
                  <a:schemeClr val="bg1"/>
                </a:solidFill>
              </a:rPr>
              <a:t>2023 Nonprofit &amp; </a:t>
            </a:r>
          </a:p>
          <a:p>
            <a:r>
              <a:rPr lang="en-US" sz="4800" dirty="0">
                <a:solidFill>
                  <a:schemeClr val="bg1"/>
                </a:solidFill>
              </a:rPr>
              <a:t>Public Sector </a:t>
            </a:r>
          </a:p>
          <a:p>
            <a:r>
              <a:rPr lang="en-US" sz="4800" dirty="0">
                <a:solidFill>
                  <a:schemeClr val="bg1"/>
                </a:solidFill>
              </a:rPr>
              <a:t>Seminar</a:t>
            </a:r>
            <a:endParaRPr lang="en-US" dirty="0">
              <a:solidFill>
                <a:schemeClr val="bg1"/>
              </a:solidFill>
            </a:endParaRPr>
          </a:p>
        </p:txBody>
      </p:sp>
    </p:spTree>
    <p:extLst>
      <p:ext uri="{BB962C8B-B14F-4D97-AF65-F5344CB8AC3E}">
        <p14:creationId xmlns:p14="http://schemas.microsoft.com/office/powerpoint/2010/main" val="963847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1FD87E-04A0-496E-BAE6-B7D1E0D72C9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3" name="FORVIS 30 Second Promo Video">
            <a:hlinkClick r:id="" action="ppaction://media"/>
            <a:extLst>
              <a:ext uri="{FF2B5EF4-FFF2-40B4-BE49-F238E27FC236}">
                <a16:creationId xmlns:a16="http://schemas.microsoft.com/office/drawing/2014/main" id="{C256800C-1946-4039-A639-5ED88114EE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3604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B8823-0D96-4538-B4DE-824E561A0478}"/>
              </a:ext>
            </a:extLst>
          </p:cNvPr>
          <p:cNvSpPr>
            <a:spLocks noGrp="1"/>
          </p:cNvSpPr>
          <p:nvPr>
            <p:ph type="title"/>
          </p:nvPr>
        </p:nvSpPr>
        <p:spPr/>
        <p:txBody>
          <a:bodyPr>
            <a:normAutofit fontScale="90000"/>
          </a:bodyPr>
          <a:lstStyle/>
          <a:p>
            <a:r>
              <a:rPr lang="en-US" dirty="0"/>
              <a:t>ASU 2020-07 – Contributed Nonfinancial Assets</a:t>
            </a:r>
          </a:p>
        </p:txBody>
      </p:sp>
      <p:graphicFrame>
        <p:nvGraphicFramePr>
          <p:cNvPr id="5" name="Content Placeholder 4">
            <a:extLst>
              <a:ext uri="{FF2B5EF4-FFF2-40B4-BE49-F238E27FC236}">
                <a16:creationId xmlns:a16="http://schemas.microsoft.com/office/drawing/2014/main" id="{592CA76A-0A29-4B0C-8459-5755316DF70C}"/>
              </a:ext>
            </a:extLst>
          </p:cNvPr>
          <p:cNvGraphicFramePr>
            <a:graphicFrameLocks noGrp="1"/>
          </p:cNvGraphicFramePr>
          <p:nvPr>
            <p:ph idx="1"/>
          </p:nvPr>
        </p:nvGraphicFramePr>
        <p:xfrm>
          <a:off x="477520" y="991234"/>
          <a:ext cx="11271689" cy="4784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44635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E1CBF-B6B6-450B-93E6-500E8A353A3B}"/>
              </a:ext>
            </a:extLst>
          </p:cNvPr>
          <p:cNvSpPr>
            <a:spLocks noGrp="1"/>
          </p:cNvSpPr>
          <p:nvPr>
            <p:ph type="title"/>
          </p:nvPr>
        </p:nvSpPr>
        <p:spPr/>
        <p:txBody>
          <a:bodyPr>
            <a:normAutofit fontScale="90000"/>
          </a:bodyPr>
          <a:lstStyle/>
          <a:p>
            <a:r>
              <a:rPr lang="en-US" dirty="0"/>
              <a:t>ASU 2020-07 – Contributed Nonfinancial Assets</a:t>
            </a:r>
          </a:p>
        </p:txBody>
      </p:sp>
      <p:sp>
        <p:nvSpPr>
          <p:cNvPr id="3" name="Content Placeholder 2">
            <a:extLst>
              <a:ext uri="{FF2B5EF4-FFF2-40B4-BE49-F238E27FC236}">
                <a16:creationId xmlns:a16="http://schemas.microsoft.com/office/drawing/2014/main" id="{6ADF0046-6D94-4938-B18A-4E2334553A90}"/>
              </a:ext>
            </a:extLst>
          </p:cNvPr>
          <p:cNvSpPr>
            <a:spLocks noGrp="1"/>
          </p:cNvSpPr>
          <p:nvPr>
            <p:ph idx="1"/>
          </p:nvPr>
        </p:nvSpPr>
        <p:spPr/>
        <p:txBody>
          <a:bodyPr>
            <a:normAutofit/>
          </a:bodyPr>
          <a:lstStyle/>
          <a:p>
            <a:pPr marL="0" indent="0">
              <a:buClr>
                <a:schemeClr val="tx1"/>
              </a:buClr>
              <a:buNone/>
            </a:pPr>
            <a:r>
              <a:rPr lang="en-US" dirty="0">
                <a:solidFill>
                  <a:srgbClr val="CB2026"/>
                </a:solidFill>
              </a:rPr>
              <a:t>Disclosure Requirements</a:t>
            </a:r>
            <a:endParaRPr lang="en-US" dirty="0">
              <a:solidFill>
                <a:srgbClr val="C93339"/>
              </a:solidFill>
            </a:endParaRPr>
          </a:p>
          <a:p>
            <a:pPr lvl="1">
              <a:buClr>
                <a:schemeClr val="tx1"/>
              </a:buClr>
              <a:buFont typeface="Wingdings" panose="05000000000000000000" pitchFamily="2" charset="2"/>
              <a:buChar char="§"/>
            </a:pPr>
            <a:r>
              <a:rPr lang="en-US" dirty="0"/>
              <a:t>Disaggregation of amounts by type of contributed nonfinancial assets</a:t>
            </a:r>
          </a:p>
          <a:p>
            <a:pPr lvl="1">
              <a:buClr>
                <a:schemeClr val="tx1"/>
              </a:buClr>
              <a:buFont typeface="Wingdings" panose="05000000000000000000" pitchFamily="2" charset="2"/>
              <a:buChar char="§"/>
            </a:pPr>
            <a:r>
              <a:rPr lang="en-US" dirty="0"/>
              <a:t>For each category</a:t>
            </a:r>
          </a:p>
          <a:p>
            <a:pPr lvl="2">
              <a:buClr>
                <a:schemeClr val="tx1"/>
              </a:buClr>
              <a:buFont typeface="Wingdings" panose="05000000000000000000" pitchFamily="2" charset="2"/>
              <a:buChar char="§"/>
            </a:pPr>
            <a:r>
              <a:rPr lang="en-US" sz="2000" dirty="0"/>
              <a:t>Information about whether assets were monetized or utilized and a description of the program in which the assets were used</a:t>
            </a:r>
          </a:p>
          <a:p>
            <a:pPr lvl="2">
              <a:buClr>
                <a:schemeClr val="tx1"/>
              </a:buClr>
              <a:buFont typeface="Wingdings" panose="05000000000000000000" pitchFamily="2" charset="2"/>
              <a:buChar char="§"/>
            </a:pPr>
            <a:r>
              <a:rPr lang="en-US" sz="2000" dirty="0"/>
              <a:t>NFP’s policy (if any) about monetizing or using assets</a:t>
            </a:r>
          </a:p>
          <a:p>
            <a:pPr lvl="2">
              <a:buClr>
                <a:schemeClr val="tx1"/>
              </a:buClr>
              <a:buFont typeface="Wingdings" panose="05000000000000000000" pitchFamily="2" charset="2"/>
              <a:buChar char="§"/>
            </a:pPr>
            <a:r>
              <a:rPr lang="en-US" sz="2000" dirty="0"/>
              <a:t>Description of donor-imposed restrictions</a:t>
            </a:r>
          </a:p>
          <a:p>
            <a:pPr lvl="2">
              <a:buClr>
                <a:schemeClr val="tx1"/>
              </a:buClr>
              <a:buFont typeface="Wingdings" panose="05000000000000000000" pitchFamily="2" charset="2"/>
              <a:buChar char="§"/>
            </a:pPr>
            <a:r>
              <a:rPr lang="en-US" sz="2000" dirty="0"/>
              <a:t>Description of fair value measurements</a:t>
            </a:r>
          </a:p>
          <a:p>
            <a:pPr lvl="2">
              <a:buClr>
                <a:schemeClr val="tx1"/>
              </a:buClr>
              <a:buFont typeface="Wingdings" panose="05000000000000000000" pitchFamily="2" charset="2"/>
              <a:buChar char="§"/>
            </a:pPr>
            <a:r>
              <a:rPr lang="en-US" sz="2000" dirty="0"/>
              <a:t>Principal market (or most advantageous market) used to arrive at fair value</a:t>
            </a:r>
          </a:p>
          <a:p>
            <a:endParaRPr lang="en-US" dirty="0"/>
          </a:p>
        </p:txBody>
      </p:sp>
    </p:spTree>
    <p:extLst>
      <p:ext uri="{BB962C8B-B14F-4D97-AF65-F5344CB8AC3E}">
        <p14:creationId xmlns:p14="http://schemas.microsoft.com/office/powerpoint/2010/main" val="26122220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B8823-0D96-4538-B4DE-824E561A0478}"/>
              </a:ext>
            </a:extLst>
          </p:cNvPr>
          <p:cNvSpPr>
            <a:spLocks noGrp="1"/>
          </p:cNvSpPr>
          <p:nvPr>
            <p:ph type="title"/>
          </p:nvPr>
        </p:nvSpPr>
        <p:spPr/>
        <p:txBody>
          <a:bodyPr>
            <a:normAutofit fontScale="90000"/>
          </a:bodyPr>
          <a:lstStyle/>
          <a:p>
            <a:r>
              <a:rPr lang="en-US" dirty="0"/>
              <a:t>CECL – Overview</a:t>
            </a:r>
          </a:p>
        </p:txBody>
      </p:sp>
      <p:graphicFrame>
        <p:nvGraphicFramePr>
          <p:cNvPr id="5" name="Content Placeholder 4">
            <a:extLst>
              <a:ext uri="{FF2B5EF4-FFF2-40B4-BE49-F238E27FC236}">
                <a16:creationId xmlns:a16="http://schemas.microsoft.com/office/drawing/2014/main" id="{592CA76A-0A29-4B0C-8459-5755316DF70C}"/>
              </a:ext>
            </a:extLst>
          </p:cNvPr>
          <p:cNvGraphicFramePr>
            <a:graphicFrameLocks noGrp="1"/>
          </p:cNvGraphicFramePr>
          <p:nvPr>
            <p:ph idx="1"/>
          </p:nvPr>
        </p:nvGraphicFramePr>
        <p:xfrm>
          <a:off x="477520" y="991234"/>
          <a:ext cx="11271689" cy="4784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95455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B8823-0D96-4538-B4DE-824E561A0478}"/>
              </a:ext>
            </a:extLst>
          </p:cNvPr>
          <p:cNvSpPr>
            <a:spLocks noGrp="1"/>
          </p:cNvSpPr>
          <p:nvPr>
            <p:ph type="title"/>
          </p:nvPr>
        </p:nvSpPr>
        <p:spPr/>
        <p:txBody>
          <a:bodyPr>
            <a:normAutofit fontScale="90000"/>
          </a:bodyPr>
          <a:lstStyle/>
          <a:p>
            <a:r>
              <a:rPr lang="en-US" dirty="0"/>
              <a:t>CECL – Disclosures</a:t>
            </a:r>
          </a:p>
        </p:txBody>
      </p:sp>
      <p:graphicFrame>
        <p:nvGraphicFramePr>
          <p:cNvPr id="5" name="Content Placeholder 4">
            <a:extLst>
              <a:ext uri="{FF2B5EF4-FFF2-40B4-BE49-F238E27FC236}">
                <a16:creationId xmlns:a16="http://schemas.microsoft.com/office/drawing/2014/main" id="{1ADBAB8A-715F-4F20-8EBB-99CE918C0D31}"/>
              </a:ext>
            </a:extLst>
          </p:cNvPr>
          <p:cNvGraphicFramePr>
            <a:graphicFrameLocks noGrp="1"/>
          </p:cNvGraphicFramePr>
          <p:nvPr>
            <p:ph idx="1"/>
          </p:nvPr>
        </p:nvGraphicFramePr>
        <p:xfrm>
          <a:off x="477520" y="991234"/>
          <a:ext cx="11271689" cy="4784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14060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B8823-0D96-4538-B4DE-824E561A0478}"/>
              </a:ext>
            </a:extLst>
          </p:cNvPr>
          <p:cNvSpPr>
            <a:spLocks noGrp="1"/>
          </p:cNvSpPr>
          <p:nvPr>
            <p:ph type="title"/>
          </p:nvPr>
        </p:nvSpPr>
        <p:spPr/>
        <p:txBody>
          <a:bodyPr>
            <a:normAutofit fontScale="90000"/>
          </a:bodyPr>
          <a:lstStyle/>
          <a:p>
            <a:r>
              <a:rPr lang="en-US" dirty="0"/>
              <a:t>Reference Rate Reform</a:t>
            </a:r>
          </a:p>
        </p:txBody>
      </p:sp>
      <p:graphicFrame>
        <p:nvGraphicFramePr>
          <p:cNvPr id="5" name="Content Placeholder 4">
            <a:extLst>
              <a:ext uri="{FF2B5EF4-FFF2-40B4-BE49-F238E27FC236}">
                <a16:creationId xmlns:a16="http://schemas.microsoft.com/office/drawing/2014/main" id="{3B902567-C190-4843-88DD-BE7E3A16D119}"/>
              </a:ext>
            </a:extLst>
          </p:cNvPr>
          <p:cNvGraphicFramePr>
            <a:graphicFrameLocks noGrp="1"/>
          </p:cNvGraphicFramePr>
          <p:nvPr>
            <p:ph idx="1"/>
          </p:nvPr>
        </p:nvGraphicFramePr>
        <p:xfrm>
          <a:off x="460103" y="1018201"/>
          <a:ext cx="11271689" cy="4784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36831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B8823-0D96-4538-B4DE-824E561A0478}"/>
              </a:ext>
            </a:extLst>
          </p:cNvPr>
          <p:cNvSpPr>
            <a:spLocks noGrp="1"/>
          </p:cNvSpPr>
          <p:nvPr>
            <p:ph type="title"/>
          </p:nvPr>
        </p:nvSpPr>
        <p:spPr/>
        <p:txBody>
          <a:bodyPr>
            <a:normAutofit fontScale="90000"/>
          </a:bodyPr>
          <a:lstStyle/>
          <a:p>
            <a:r>
              <a:rPr lang="en-US" dirty="0"/>
              <a:t>Reference Rate Reform</a:t>
            </a:r>
          </a:p>
        </p:txBody>
      </p:sp>
      <p:graphicFrame>
        <p:nvGraphicFramePr>
          <p:cNvPr id="5" name="Content Placeholder 4">
            <a:extLst>
              <a:ext uri="{FF2B5EF4-FFF2-40B4-BE49-F238E27FC236}">
                <a16:creationId xmlns:a16="http://schemas.microsoft.com/office/drawing/2014/main" id="{35FBEA59-B6F5-4017-A92E-2851EE645ED1}"/>
              </a:ext>
            </a:extLst>
          </p:cNvPr>
          <p:cNvGraphicFramePr>
            <a:graphicFrameLocks noGrp="1"/>
          </p:cNvGraphicFramePr>
          <p:nvPr>
            <p:ph idx="1"/>
          </p:nvPr>
        </p:nvGraphicFramePr>
        <p:xfrm>
          <a:off x="460155" y="1036982"/>
          <a:ext cx="11271689" cy="4784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7870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9707-8CCF-4D4B-B629-2AED8D39D804}"/>
              </a:ext>
            </a:extLst>
          </p:cNvPr>
          <p:cNvSpPr>
            <a:spLocks noGrp="1"/>
          </p:cNvSpPr>
          <p:nvPr>
            <p:ph type="title"/>
          </p:nvPr>
        </p:nvSpPr>
        <p:spPr/>
        <p:txBody>
          <a:bodyPr>
            <a:normAutofit fontScale="90000"/>
          </a:bodyPr>
          <a:lstStyle/>
          <a:p>
            <a:r>
              <a:rPr lang="en-US" dirty="0"/>
              <a:t>FASB Projects </a:t>
            </a:r>
          </a:p>
        </p:txBody>
      </p:sp>
      <p:graphicFrame>
        <p:nvGraphicFramePr>
          <p:cNvPr id="4" name="Content Placeholder 3">
            <a:extLst>
              <a:ext uri="{FF2B5EF4-FFF2-40B4-BE49-F238E27FC236}">
                <a16:creationId xmlns:a16="http://schemas.microsoft.com/office/drawing/2014/main" id="{3A002E1D-167E-4FAF-B1CA-3E002AD5CF91}"/>
              </a:ext>
            </a:extLst>
          </p:cNvPr>
          <p:cNvGraphicFramePr>
            <a:graphicFrameLocks noGrp="1"/>
          </p:cNvGraphicFramePr>
          <p:nvPr>
            <p:ph idx="1"/>
          </p:nvPr>
        </p:nvGraphicFramePr>
        <p:xfrm>
          <a:off x="477520" y="1036982"/>
          <a:ext cx="11458575" cy="4784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31060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4DEBE-A46F-DA8B-41CE-4306695B8593}"/>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7354781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C778-DA51-429B-9105-CFC335263911}"/>
              </a:ext>
            </a:extLst>
          </p:cNvPr>
          <p:cNvSpPr>
            <a:spLocks noGrp="1"/>
          </p:cNvSpPr>
          <p:nvPr>
            <p:ph type="title"/>
          </p:nvPr>
        </p:nvSpPr>
        <p:spPr/>
        <p:txBody>
          <a:bodyPr/>
          <a:lstStyle/>
          <a:p>
            <a:r>
              <a:rPr lang="en-US" sz="6600" dirty="0">
                <a:latin typeface="Arial" panose="020B0604020202020204" pitchFamily="34" charset="0"/>
                <a:cs typeface="Arial" panose="020B0604020202020204" pitchFamily="34" charset="0"/>
              </a:rPr>
              <a:t>Lunch</a:t>
            </a:r>
          </a:p>
        </p:txBody>
      </p:sp>
    </p:spTree>
    <p:extLst>
      <p:ext uri="{BB962C8B-B14F-4D97-AF65-F5344CB8AC3E}">
        <p14:creationId xmlns:p14="http://schemas.microsoft.com/office/powerpoint/2010/main" val="20695157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890570-99AA-8C60-9234-30708CF1F637}"/>
              </a:ext>
            </a:extLst>
          </p:cNvPr>
          <p:cNvSpPr/>
          <p:nvPr/>
        </p:nvSpPr>
        <p:spPr>
          <a:xfrm>
            <a:off x="-444"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Shape&#10;&#10;Description automatically generated with low confidence">
            <a:extLst>
              <a:ext uri="{FF2B5EF4-FFF2-40B4-BE49-F238E27FC236}">
                <a16:creationId xmlns:a16="http://schemas.microsoft.com/office/drawing/2014/main" id="{B1F3CE35-AE3B-FEA3-0F1A-1A24A5BD4B5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1066F1B-DEEB-D81E-6E47-66CEFAC8690B}"/>
              </a:ext>
            </a:extLst>
          </p:cNvPr>
          <p:cNvSpPr>
            <a:spLocks noGrp="1"/>
          </p:cNvSpPr>
          <p:nvPr>
            <p:ph type="ctrTitle"/>
          </p:nvPr>
        </p:nvSpPr>
        <p:spPr>
          <a:xfrm>
            <a:off x="477078" y="1281518"/>
            <a:ext cx="6533322" cy="4307019"/>
          </a:xfrm>
        </p:spPr>
        <p:txBody>
          <a:bodyPr/>
          <a:lstStyle/>
          <a:p>
            <a:r>
              <a:rPr lang="en-US" dirty="0">
                <a:latin typeface="Arial" panose="020B0604020202020204" pitchFamily="34" charset="0"/>
                <a:cs typeface="Arial" panose="020B0604020202020204" pitchFamily="34" charset="0"/>
              </a:rPr>
              <a:t>Inflation Reduction Act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Tax Credits</a:t>
            </a:r>
          </a:p>
        </p:txBody>
      </p:sp>
      <p:pic>
        <p:nvPicPr>
          <p:cNvPr id="6" name="Picture 5" descr="A red and black logo&#10;&#10;Description automatically generated with low confidence">
            <a:extLst>
              <a:ext uri="{FF2B5EF4-FFF2-40B4-BE49-F238E27FC236}">
                <a16:creationId xmlns:a16="http://schemas.microsoft.com/office/drawing/2014/main" id="{0C9B4D5E-D536-BE96-5C87-7DF4E3DC698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7077" y="496483"/>
            <a:ext cx="4015410" cy="785035"/>
          </a:xfrm>
          <a:prstGeom prst="rect">
            <a:avLst/>
          </a:prstGeom>
        </p:spPr>
      </p:pic>
      <p:sp>
        <p:nvSpPr>
          <p:cNvPr id="7" name="Rectangle 6">
            <a:extLst>
              <a:ext uri="{FF2B5EF4-FFF2-40B4-BE49-F238E27FC236}">
                <a16:creationId xmlns:a16="http://schemas.microsoft.com/office/drawing/2014/main" id="{7FF25DF8-EC91-B600-D927-1C3F14B267E5}"/>
              </a:ext>
            </a:extLst>
          </p:cNvPr>
          <p:cNvSpPr/>
          <p:nvPr/>
        </p:nvSpPr>
        <p:spPr>
          <a:xfrm>
            <a:off x="477519" y="6618138"/>
            <a:ext cx="6096000" cy="84639"/>
          </a:xfrm>
          <a:prstGeom prst="rect">
            <a:avLst/>
          </a:prstGeom>
        </p:spPr>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FORVIS is a trademark of FORVIS, LLP, registration of which is pending with the U.S. Patent and Trademark Office.</a:t>
            </a:r>
          </a:p>
        </p:txBody>
      </p:sp>
      <p:sp>
        <p:nvSpPr>
          <p:cNvPr id="8" name="Footer Placeholder 5">
            <a:extLst>
              <a:ext uri="{FF2B5EF4-FFF2-40B4-BE49-F238E27FC236}">
                <a16:creationId xmlns:a16="http://schemas.microsoft.com/office/drawing/2014/main" id="{8CAF0AD4-7731-2B4D-B868-59320A07CABA}"/>
              </a:ext>
            </a:extLst>
          </p:cNvPr>
          <p:cNvSpPr txBox="1">
            <a:spLocks/>
          </p:cNvSpPr>
          <p:nvPr/>
        </p:nvSpPr>
        <p:spPr>
          <a:xfrm>
            <a:off x="8296712" y="4865808"/>
            <a:ext cx="3526381" cy="1089486"/>
          </a:xfrm>
          <a:prstGeom prst="rect">
            <a:avLst/>
          </a:prstGeom>
        </p:spPr>
        <p:txBody>
          <a:bodyPr lIns="0" tIns="0" rIns="0" bIns="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88911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B1F3CE35-AE3B-FEA3-0F1A-1A24A5BD4B5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1066F1B-DEEB-D81E-6E47-66CEFAC8690B}"/>
              </a:ext>
            </a:extLst>
          </p:cNvPr>
          <p:cNvSpPr>
            <a:spLocks noGrp="1"/>
          </p:cNvSpPr>
          <p:nvPr>
            <p:ph type="ctrTitle"/>
          </p:nvPr>
        </p:nvSpPr>
        <p:spPr>
          <a:xfrm>
            <a:off x="477077" y="1281519"/>
            <a:ext cx="6998379" cy="3497652"/>
          </a:xfrm>
        </p:spPr>
        <p:txBody>
          <a:bodyPr/>
          <a:lstStyle/>
          <a:p>
            <a:r>
              <a:rPr lang="en-US" dirty="0">
                <a:latin typeface="Arial" panose="020B0604020202020204" pitchFamily="34" charset="0"/>
                <a:cs typeface="Arial" panose="020B0604020202020204" pitchFamily="34" charset="0"/>
              </a:rPr>
              <a:t>Prepare Your Nonprofit for the Future: Accepting Crypto Donations</a:t>
            </a:r>
          </a:p>
        </p:txBody>
      </p:sp>
      <p:sp>
        <p:nvSpPr>
          <p:cNvPr id="3" name="Subtitle 2">
            <a:extLst>
              <a:ext uri="{FF2B5EF4-FFF2-40B4-BE49-F238E27FC236}">
                <a16:creationId xmlns:a16="http://schemas.microsoft.com/office/drawing/2014/main" id="{60FDF1AB-A72F-A095-40F5-FA505C196078}"/>
              </a:ext>
            </a:extLst>
          </p:cNvPr>
          <p:cNvSpPr>
            <a:spLocks noGrp="1"/>
          </p:cNvSpPr>
          <p:nvPr>
            <p:ph type="subTitle" idx="1"/>
          </p:nvPr>
        </p:nvSpPr>
        <p:spPr>
          <a:xfrm>
            <a:off x="477077" y="4439024"/>
            <a:ext cx="10109961" cy="1209488"/>
          </a:xfrm>
        </p:spPr>
        <p:txBody>
          <a:bodyPr>
            <a:normAutofit/>
          </a:bodyPr>
          <a:lstStyle/>
          <a:p>
            <a:r>
              <a:rPr lang="en-US" dirty="0"/>
              <a:t>May 23, 2023</a:t>
            </a:r>
          </a:p>
        </p:txBody>
      </p:sp>
      <p:pic>
        <p:nvPicPr>
          <p:cNvPr id="6" name="Picture 5" descr="A red and black logo&#10;&#10;Description automatically generated with low confidence">
            <a:extLst>
              <a:ext uri="{FF2B5EF4-FFF2-40B4-BE49-F238E27FC236}">
                <a16:creationId xmlns:a16="http://schemas.microsoft.com/office/drawing/2014/main" id="{0C9B4D5E-D536-BE96-5C87-7DF4E3DC698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7077" y="496484"/>
            <a:ext cx="4015410" cy="785035"/>
          </a:xfrm>
          <a:prstGeom prst="rect">
            <a:avLst/>
          </a:prstGeom>
        </p:spPr>
      </p:pic>
      <p:sp>
        <p:nvSpPr>
          <p:cNvPr id="8" name="Rectangle 7">
            <a:extLst>
              <a:ext uri="{FF2B5EF4-FFF2-40B4-BE49-F238E27FC236}">
                <a16:creationId xmlns:a16="http://schemas.microsoft.com/office/drawing/2014/main" id="{E628A335-0C22-D7D1-B7E9-A87AF0654586}"/>
              </a:ext>
            </a:extLst>
          </p:cNvPr>
          <p:cNvSpPr/>
          <p:nvPr/>
        </p:nvSpPr>
        <p:spPr>
          <a:xfrm>
            <a:off x="477519" y="6618138"/>
            <a:ext cx="6096000" cy="84639"/>
          </a:xfrm>
          <a:prstGeom prst="rect">
            <a:avLst/>
          </a:prstGeom>
        </p:spPr>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FORVIS is a trademark of FORVIS, LLP, registration of which is pending with the U.S. Patent and Trademark Office.</a:t>
            </a:r>
          </a:p>
        </p:txBody>
      </p:sp>
    </p:spTree>
    <p:extLst>
      <p:ext uri="{BB962C8B-B14F-4D97-AF65-F5344CB8AC3E}">
        <p14:creationId xmlns:p14="http://schemas.microsoft.com/office/powerpoint/2010/main" val="302343622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0898" y="2543501"/>
            <a:ext cx="5884545" cy="885499"/>
          </a:xfrm>
          <a:prstGeom prst="rect">
            <a:avLst/>
          </a:prstGeom>
        </p:spPr>
        <p:txBody>
          <a:bodyPr vert="horz" wrap="square" lIns="0" tIns="64135" rIns="0" bIns="0" rtlCol="0">
            <a:spAutoFit/>
          </a:bodyPr>
          <a:lstStyle/>
          <a:p>
            <a:pPr marL="24765" marR="5080" indent="-12700">
              <a:lnSpc>
                <a:spcPts val="3240"/>
              </a:lnSpc>
              <a:spcBef>
                <a:spcPts val="505"/>
              </a:spcBef>
            </a:pPr>
            <a:r>
              <a:rPr lang="en-US" sz="3000" dirty="0"/>
              <a:t>Tax Credits &amp; Higher Education Institutions</a:t>
            </a:r>
            <a:endParaRPr sz="3000"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897" y="511023"/>
            <a:ext cx="11363325" cy="628377"/>
          </a:xfrm>
          <a:prstGeom prst="rect">
            <a:avLst/>
          </a:prstGeom>
        </p:spPr>
        <p:txBody>
          <a:bodyPr vert="horz" wrap="square" lIns="0" tIns="12700" rIns="0" bIns="0" rtlCol="0">
            <a:spAutoFit/>
          </a:bodyPr>
          <a:lstStyle/>
          <a:p>
            <a:pPr marL="12700">
              <a:lnSpc>
                <a:spcPct val="100000"/>
              </a:lnSpc>
              <a:spcBef>
                <a:spcPts val="100"/>
              </a:spcBef>
            </a:pPr>
            <a:r>
              <a:rPr lang="en-US" dirty="0"/>
              <a:t>Tax Credits</a:t>
            </a:r>
            <a:endParaRPr spc="-10" dirty="0"/>
          </a:p>
        </p:txBody>
      </p:sp>
      <p:sp>
        <p:nvSpPr>
          <p:cNvPr id="4" name="object 4"/>
          <p:cNvSpPr txBox="1">
            <a:spLocks noGrp="1"/>
          </p:cNvSpPr>
          <p:nvPr>
            <p:ph type="sldNum" sz="quarter" idx="7"/>
          </p:nvPr>
        </p:nvSpPr>
        <p:spPr>
          <a:xfrm>
            <a:off x="11505692" y="6322399"/>
            <a:ext cx="259715" cy="196215"/>
          </a:xfrm>
          <a:prstGeom prst="rect">
            <a:avLst/>
          </a:prstGeom>
        </p:spPr>
        <p:txBody>
          <a:bodyPr vert="horz" wrap="square" lIns="0" tIns="0" rIns="0" bIns="0" rtlCol="0">
            <a:spAutoFit/>
          </a:bodyPr>
          <a:lstStyle>
            <a:defPPr>
              <a:defRPr kern="0"/>
            </a:defPPr>
            <a:lvl1pPr>
              <a:defRPr sz="1200" b="0" i="0">
                <a:solidFill>
                  <a:srgbClr val="888888"/>
                </a:solidFill>
                <a:latin typeface="Arial"/>
                <a:cs typeface="Arial"/>
              </a:defRPr>
            </a:lvl1pPr>
          </a:lstStyle>
          <a:p>
            <a:pPr marL="123189"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en-US" sz="1200" b="0" i="0" u="none" strike="noStrike" kern="1200" cap="none" spc="0" normalizeH="0" baseline="0" noProof="0" smtClean="0">
                <a:ln>
                  <a:noFill/>
                </a:ln>
                <a:solidFill>
                  <a:srgbClr val="888888"/>
                </a:solidFill>
                <a:effectLst/>
                <a:uLnTx/>
                <a:uFillTx/>
                <a:latin typeface="Arial"/>
                <a:ea typeface="+mn-ea"/>
                <a:cs typeface="Arial"/>
              </a:rPr>
              <a:pPr marL="123189" marR="0" lvl="0" indent="0" algn="l" defTabSz="914400" rtl="0" eaLnBrk="1" fontAlgn="auto" latinLnBrk="0" hangingPunct="1">
                <a:lnSpc>
                  <a:spcPts val="1425"/>
                </a:lnSpc>
                <a:spcBef>
                  <a:spcPts val="0"/>
                </a:spcBef>
                <a:spcAft>
                  <a:spcPts val="0"/>
                </a:spcAft>
                <a:buClrTx/>
                <a:buSzTx/>
                <a:buFontTx/>
                <a:buNone/>
                <a:tabLst/>
                <a:defRPr/>
              </a:pPr>
              <a:t>111</a:t>
            </a:fld>
            <a:endParaRPr kumimoji="0" sz="1200" b="0" i="0" u="none" strike="noStrike" kern="1200" cap="none" spc="-25" normalizeH="0" baseline="0" noProof="0" dirty="0">
              <a:ln>
                <a:noFill/>
              </a:ln>
              <a:solidFill>
                <a:srgbClr val="888888"/>
              </a:solidFill>
              <a:effectLst/>
              <a:uLnTx/>
              <a:uFillTx/>
              <a:latin typeface="Arial"/>
              <a:ea typeface="+mn-ea"/>
              <a:cs typeface="Arial"/>
            </a:endParaRPr>
          </a:p>
        </p:txBody>
      </p:sp>
      <p:sp>
        <p:nvSpPr>
          <p:cNvPr id="3" name="object 3"/>
          <p:cNvSpPr txBox="1"/>
          <p:nvPr/>
        </p:nvSpPr>
        <p:spPr>
          <a:xfrm>
            <a:off x="464565" y="1114828"/>
            <a:ext cx="10083481" cy="4539063"/>
          </a:xfrm>
          <a:prstGeom prst="rect">
            <a:avLst/>
          </a:prstGeom>
        </p:spPr>
        <p:txBody>
          <a:bodyPr vert="horz" wrap="square" lIns="0" tIns="177165" rIns="0" bIns="0" rtlCol="0">
            <a:spAutoFit/>
          </a:bodyPr>
          <a:lstStyle/>
          <a:p>
            <a:pPr marL="12700" marR="0" lvl="0" indent="0" algn="l" defTabSz="914400" rtl="0" eaLnBrk="1" fontAlgn="auto" latinLnBrk="0" hangingPunct="1">
              <a:lnSpc>
                <a:spcPct val="100000"/>
              </a:lnSpc>
              <a:spcBef>
                <a:spcPts val="1395"/>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Inflation Reduction Act of 2022</a:t>
            </a:r>
          </a:p>
          <a:p>
            <a:pPr marL="812800" marR="0" lvl="1" indent="-342900" algn="l" defTabSz="914400" rtl="0" eaLnBrk="1" fontAlgn="auto" latinLnBrk="0" hangingPunct="1">
              <a:lnSpc>
                <a:spcPct val="100000"/>
              </a:lnSpc>
              <a:spcBef>
                <a:spcPts val="1395"/>
              </a:spcBef>
              <a:spcAft>
                <a:spcPts val="0"/>
              </a:spcAft>
              <a:buClr>
                <a:srgbClr val="D42A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The Inflation Reduction Act provides not-for-profit, tax exempt entities as well as state, local and Tribal governments the opportunity to obtain benefits from investments in clean energy.  To further promote new clean energy investments, the Inflation Reduction Act allows these types of entities to receive certain tax credits as direct payments from the IRS, simplifying access to key incentives and supporting investments to support the environment in their communities.  Public and private universities and colleges are now eligible.</a:t>
            </a:r>
          </a:p>
          <a:p>
            <a:pPr marL="812800" marR="0" lvl="1" indent="-342900" algn="l" defTabSz="914400" rtl="0" eaLnBrk="1" fontAlgn="auto" latinLnBrk="0" hangingPunct="1">
              <a:lnSpc>
                <a:spcPct val="100000"/>
              </a:lnSpc>
              <a:spcBef>
                <a:spcPts val="1395"/>
              </a:spcBef>
              <a:spcAft>
                <a:spcPts val="0"/>
              </a:spcAft>
              <a:buClr>
                <a:srgbClr val="D42A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Not-for profit organizations are now eligible for energy tax credits and receive credit for the new capital investment in clean energy initiatives.  Eligible entities may include governmental, higher education (public and private), civic and charitable organizations, rural electric cooperatives, political organizations and others.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897" y="511023"/>
            <a:ext cx="11363325" cy="628377"/>
          </a:xfrm>
          <a:prstGeom prst="rect">
            <a:avLst/>
          </a:prstGeom>
        </p:spPr>
        <p:txBody>
          <a:bodyPr vert="horz" wrap="square" lIns="0" tIns="12700" rIns="0" bIns="0" rtlCol="0">
            <a:spAutoFit/>
          </a:bodyPr>
          <a:lstStyle/>
          <a:p>
            <a:pPr marL="12700">
              <a:lnSpc>
                <a:spcPct val="100000"/>
              </a:lnSpc>
              <a:spcBef>
                <a:spcPts val="100"/>
              </a:spcBef>
            </a:pPr>
            <a:r>
              <a:rPr lang="en-US" dirty="0"/>
              <a:t>Credit Programs available to Not-For-Profit</a:t>
            </a:r>
            <a:endParaRPr spc="-10" dirty="0"/>
          </a:p>
        </p:txBody>
      </p:sp>
      <p:sp>
        <p:nvSpPr>
          <p:cNvPr id="4" name="object 4"/>
          <p:cNvSpPr txBox="1">
            <a:spLocks noGrp="1"/>
          </p:cNvSpPr>
          <p:nvPr>
            <p:ph type="sldNum" sz="quarter" idx="7"/>
          </p:nvPr>
        </p:nvSpPr>
        <p:spPr>
          <a:xfrm>
            <a:off x="11505692" y="6322399"/>
            <a:ext cx="259715" cy="196215"/>
          </a:xfrm>
          <a:prstGeom prst="rect">
            <a:avLst/>
          </a:prstGeom>
        </p:spPr>
        <p:txBody>
          <a:bodyPr vert="horz" wrap="square" lIns="0" tIns="0" rIns="0" bIns="0" rtlCol="0">
            <a:spAutoFit/>
          </a:bodyPr>
          <a:lstStyle>
            <a:defPPr>
              <a:defRPr kern="0"/>
            </a:defPPr>
            <a:lvl1pPr>
              <a:defRPr sz="1200" b="0" i="0">
                <a:solidFill>
                  <a:srgbClr val="888888"/>
                </a:solidFill>
                <a:latin typeface="Arial"/>
                <a:cs typeface="Arial"/>
              </a:defRPr>
            </a:lvl1pPr>
          </a:lstStyle>
          <a:p>
            <a:pPr marL="123189"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en-US" sz="1200" b="0" i="0" u="none" strike="noStrike" kern="1200" cap="none" spc="0" normalizeH="0" baseline="0" noProof="0" smtClean="0">
                <a:ln>
                  <a:noFill/>
                </a:ln>
                <a:solidFill>
                  <a:srgbClr val="888888"/>
                </a:solidFill>
                <a:effectLst/>
                <a:uLnTx/>
                <a:uFillTx/>
                <a:latin typeface="Arial"/>
                <a:ea typeface="+mn-ea"/>
                <a:cs typeface="Arial"/>
              </a:rPr>
              <a:pPr marL="123189" marR="0" lvl="0" indent="0" algn="l" defTabSz="914400" rtl="0" eaLnBrk="1" fontAlgn="auto" latinLnBrk="0" hangingPunct="1">
                <a:lnSpc>
                  <a:spcPts val="1425"/>
                </a:lnSpc>
                <a:spcBef>
                  <a:spcPts val="0"/>
                </a:spcBef>
                <a:spcAft>
                  <a:spcPts val="0"/>
                </a:spcAft>
                <a:buClrTx/>
                <a:buSzTx/>
                <a:buFontTx/>
                <a:buNone/>
                <a:tabLst/>
                <a:defRPr/>
              </a:pPr>
              <a:t>112</a:t>
            </a:fld>
            <a:endParaRPr kumimoji="0" sz="1200" b="0" i="0" u="none" strike="noStrike" kern="1200" cap="none" spc="-25" normalizeH="0" baseline="0" noProof="0" dirty="0">
              <a:ln>
                <a:noFill/>
              </a:ln>
              <a:solidFill>
                <a:srgbClr val="888888"/>
              </a:solidFill>
              <a:effectLst/>
              <a:uLnTx/>
              <a:uFillTx/>
              <a:latin typeface="Arial"/>
              <a:ea typeface="+mn-ea"/>
              <a:cs typeface="Arial"/>
            </a:endParaRPr>
          </a:p>
        </p:txBody>
      </p:sp>
      <p:sp>
        <p:nvSpPr>
          <p:cNvPr id="3" name="object 3"/>
          <p:cNvSpPr txBox="1"/>
          <p:nvPr/>
        </p:nvSpPr>
        <p:spPr>
          <a:xfrm>
            <a:off x="464565" y="1114828"/>
            <a:ext cx="10083481" cy="486672"/>
          </a:xfrm>
          <a:prstGeom prst="rect">
            <a:avLst/>
          </a:prstGeom>
        </p:spPr>
        <p:txBody>
          <a:bodyPr vert="horz" wrap="square" lIns="0" tIns="177165" rIns="0" bIns="0" rtlCol="0">
            <a:spAutoFit/>
          </a:bodyPr>
          <a:lstStyle/>
          <a:p>
            <a:pPr marL="355600" marR="0" lvl="0" indent="-342900" algn="l" defTabSz="914400" rtl="0" eaLnBrk="1" fontAlgn="auto" latinLnBrk="0" hangingPunct="1">
              <a:lnSpc>
                <a:spcPct val="100000"/>
              </a:lnSpc>
              <a:spcBef>
                <a:spcPts val="1395"/>
              </a:spcBef>
              <a:spcAft>
                <a:spcPts val="0"/>
              </a:spcAft>
              <a:buClr>
                <a:srgbClr val="D42A1E"/>
              </a:buClr>
              <a:buSzTx/>
              <a:buFont typeface="Wingdings" panose="05000000000000000000" pitchFamily="2" charset="2"/>
              <a:buChar char="§"/>
              <a:tabLst/>
              <a:defRPr/>
            </a:pPr>
            <a:endParaRPr kumimoji="0" sz="2000" b="0" i="0" u="none" strike="noStrike" kern="1200" cap="none" spc="0" normalizeH="0" baseline="0" noProof="0" dirty="0">
              <a:ln>
                <a:noFill/>
              </a:ln>
              <a:solidFill>
                <a:srgbClr val="000000"/>
              </a:solidFill>
              <a:effectLst/>
              <a:uLnTx/>
              <a:uFillTx/>
              <a:latin typeface="Arial"/>
              <a:ea typeface="+mn-ea"/>
              <a:cs typeface="Arial"/>
            </a:endParaRPr>
          </a:p>
        </p:txBody>
      </p:sp>
      <p:pic>
        <p:nvPicPr>
          <p:cNvPr id="7" name="Picture 6">
            <a:extLst>
              <a:ext uri="{FF2B5EF4-FFF2-40B4-BE49-F238E27FC236}">
                <a16:creationId xmlns:a16="http://schemas.microsoft.com/office/drawing/2014/main" id="{035F846E-4049-4321-9F98-E90AF40D828C}"/>
              </a:ext>
            </a:extLst>
          </p:cNvPr>
          <p:cNvPicPr>
            <a:picLocks noChangeAspect="1"/>
          </p:cNvPicPr>
          <p:nvPr/>
        </p:nvPicPr>
        <p:blipFill>
          <a:blip r:embed="rId2"/>
          <a:stretch>
            <a:fillRect/>
          </a:stretch>
        </p:blipFill>
        <p:spPr>
          <a:xfrm>
            <a:off x="1939636" y="1143657"/>
            <a:ext cx="9418606" cy="5178741"/>
          </a:xfrm>
          <a:prstGeom prst="rect">
            <a:avLst/>
          </a:prstGeom>
        </p:spPr>
      </p:pic>
    </p:spTree>
    <p:extLst>
      <p:ext uri="{BB962C8B-B14F-4D97-AF65-F5344CB8AC3E}">
        <p14:creationId xmlns:p14="http://schemas.microsoft.com/office/powerpoint/2010/main" val="19052872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897" y="511023"/>
            <a:ext cx="11363325" cy="628377"/>
          </a:xfrm>
          <a:prstGeom prst="rect">
            <a:avLst/>
          </a:prstGeom>
        </p:spPr>
        <p:txBody>
          <a:bodyPr vert="horz" wrap="square" lIns="0" tIns="12700" rIns="0" bIns="0" rtlCol="0">
            <a:spAutoFit/>
          </a:bodyPr>
          <a:lstStyle/>
          <a:p>
            <a:pPr marL="12700">
              <a:lnSpc>
                <a:spcPct val="100000"/>
              </a:lnSpc>
              <a:spcBef>
                <a:spcPts val="100"/>
              </a:spcBef>
            </a:pPr>
            <a:r>
              <a:rPr lang="en-US" dirty="0"/>
              <a:t>How to Monetize</a:t>
            </a:r>
            <a:endParaRPr spc="-10" dirty="0"/>
          </a:p>
        </p:txBody>
      </p:sp>
      <p:sp>
        <p:nvSpPr>
          <p:cNvPr id="4" name="object 4"/>
          <p:cNvSpPr txBox="1">
            <a:spLocks noGrp="1"/>
          </p:cNvSpPr>
          <p:nvPr>
            <p:ph type="sldNum" sz="quarter" idx="7"/>
          </p:nvPr>
        </p:nvSpPr>
        <p:spPr>
          <a:xfrm>
            <a:off x="11505692" y="6322399"/>
            <a:ext cx="259715" cy="196215"/>
          </a:xfrm>
          <a:prstGeom prst="rect">
            <a:avLst/>
          </a:prstGeom>
        </p:spPr>
        <p:txBody>
          <a:bodyPr vert="horz" wrap="square" lIns="0" tIns="0" rIns="0" bIns="0" rtlCol="0">
            <a:spAutoFit/>
          </a:bodyPr>
          <a:lstStyle>
            <a:defPPr>
              <a:defRPr kern="0"/>
            </a:defPPr>
            <a:lvl1pPr>
              <a:defRPr sz="1200" b="0" i="0">
                <a:solidFill>
                  <a:srgbClr val="888888"/>
                </a:solidFill>
                <a:latin typeface="Arial"/>
                <a:cs typeface="Arial"/>
              </a:defRPr>
            </a:lvl1pPr>
          </a:lstStyle>
          <a:p>
            <a:pPr marL="123189"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en-US" sz="1200" b="0" i="0" u="none" strike="noStrike" kern="1200" cap="none" spc="0" normalizeH="0" baseline="0" noProof="0" smtClean="0">
                <a:ln>
                  <a:noFill/>
                </a:ln>
                <a:solidFill>
                  <a:srgbClr val="888888"/>
                </a:solidFill>
                <a:effectLst/>
                <a:uLnTx/>
                <a:uFillTx/>
                <a:latin typeface="Arial"/>
                <a:ea typeface="+mn-ea"/>
                <a:cs typeface="Arial"/>
              </a:rPr>
              <a:pPr marL="123189" marR="0" lvl="0" indent="0" algn="l" defTabSz="914400" rtl="0" eaLnBrk="1" fontAlgn="auto" latinLnBrk="0" hangingPunct="1">
                <a:lnSpc>
                  <a:spcPts val="1425"/>
                </a:lnSpc>
                <a:spcBef>
                  <a:spcPts val="0"/>
                </a:spcBef>
                <a:spcAft>
                  <a:spcPts val="0"/>
                </a:spcAft>
                <a:buClrTx/>
                <a:buSzTx/>
                <a:buFontTx/>
                <a:buNone/>
                <a:tabLst/>
                <a:defRPr/>
              </a:pPr>
              <a:t>113</a:t>
            </a:fld>
            <a:endParaRPr kumimoji="0" sz="1200" b="0" i="0" u="none" strike="noStrike" kern="1200" cap="none" spc="-25" normalizeH="0" baseline="0" noProof="0" dirty="0">
              <a:ln>
                <a:noFill/>
              </a:ln>
              <a:solidFill>
                <a:srgbClr val="888888"/>
              </a:solidFill>
              <a:effectLst/>
              <a:uLnTx/>
              <a:uFillTx/>
              <a:latin typeface="Arial"/>
              <a:ea typeface="+mn-ea"/>
              <a:cs typeface="Arial"/>
            </a:endParaRPr>
          </a:p>
        </p:txBody>
      </p:sp>
      <p:sp>
        <p:nvSpPr>
          <p:cNvPr id="3" name="object 3"/>
          <p:cNvSpPr txBox="1"/>
          <p:nvPr/>
        </p:nvSpPr>
        <p:spPr>
          <a:xfrm>
            <a:off x="464565" y="1114828"/>
            <a:ext cx="10083481" cy="4898136"/>
          </a:xfrm>
          <a:prstGeom prst="rect">
            <a:avLst/>
          </a:prstGeom>
        </p:spPr>
        <p:txBody>
          <a:bodyPr vert="horz" wrap="square" lIns="0" tIns="177165" rIns="0" bIns="0" rtlCol="0">
            <a:spAutoFit/>
          </a:bodyPr>
          <a:lstStyle/>
          <a:p>
            <a:pPr marL="355600" marR="0" lvl="0" indent="-342900" algn="l" defTabSz="914400" rtl="0" eaLnBrk="1" fontAlgn="auto" latinLnBrk="0" hangingPunct="1">
              <a:lnSpc>
                <a:spcPct val="100000"/>
              </a:lnSpc>
              <a:spcBef>
                <a:spcPts val="1395"/>
              </a:spcBef>
              <a:spcAft>
                <a:spcPts val="0"/>
              </a:spcAft>
              <a:buClr>
                <a:srgbClr val="D42A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Tax-exempt and government entities often have no tax liability, so a nonrefundable tax credit might have limited usefulness. </a:t>
            </a:r>
          </a:p>
          <a:p>
            <a:pPr marL="355600" marR="0" lvl="0" indent="-342900" algn="l" defTabSz="914400" rtl="0" eaLnBrk="1" fontAlgn="auto" latinLnBrk="0" hangingPunct="1">
              <a:lnSpc>
                <a:spcPct val="100000"/>
              </a:lnSpc>
              <a:spcBef>
                <a:spcPts val="1395"/>
              </a:spcBef>
              <a:spcAft>
                <a:spcPts val="0"/>
              </a:spcAft>
              <a:buClr>
                <a:srgbClr val="D42A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Inflation Reduction Act creates a new mechanism called “direct pay” that functions in many ways like a refundable credit. </a:t>
            </a:r>
          </a:p>
          <a:p>
            <a:pPr marL="812800" marR="0" lvl="1" indent="-342900" algn="l" defTabSz="914400" rtl="0" eaLnBrk="1" fontAlgn="auto" latinLnBrk="0" hangingPunct="1">
              <a:lnSpc>
                <a:spcPct val="100000"/>
              </a:lnSpc>
              <a:spcBef>
                <a:spcPts val="1395"/>
              </a:spcBef>
              <a:spcAft>
                <a:spcPts val="0"/>
              </a:spcAft>
              <a:buClr>
                <a:srgbClr val="D42A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The election must be made no later than the due date, including extensions, for the tax return of the year in which the election is made (or a date determined by Treasury if the eligible entity is not required to file a return), but in no event earlier than 180 days after the enactment of Section 6417. </a:t>
            </a:r>
          </a:p>
          <a:p>
            <a:pPr marL="355600" marR="0" lvl="0" indent="-342900" algn="l" defTabSz="914400" rtl="0" eaLnBrk="1" fontAlgn="auto" latinLnBrk="0" hangingPunct="1">
              <a:lnSpc>
                <a:spcPct val="100000"/>
              </a:lnSpc>
              <a:spcBef>
                <a:spcPts val="1395"/>
              </a:spcBef>
              <a:spcAft>
                <a:spcPts val="0"/>
              </a:spcAft>
              <a:buClr>
                <a:srgbClr val="D42A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Eligible university or college makes a Section 6417 “direct pay” election, its credit will be treated as a payment against tax and refunded to the school if there is no UBIT against which to apply it. </a:t>
            </a:r>
          </a:p>
          <a:p>
            <a:pPr marL="355600" marR="0" lvl="0" indent="-342900" algn="l" defTabSz="914400" rtl="0" eaLnBrk="1" fontAlgn="auto" latinLnBrk="0" hangingPunct="1">
              <a:lnSpc>
                <a:spcPct val="100000"/>
              </a:lnSpc>
              <a:spcBef>
                <a:spcPts val="1395"/>
              </a:spcBef>
              <a:spcAft>
                <a:spcPts val="0"/>
              </a:spcAft>
              <a:buClr>
                <a:srgbClr val="D42A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Inflation Reduction Act offers most schools an opportunity to turn the new credits into cash.</a:t>
            </a:r>
            <a:endParaRPr kumimoji="0" sz="2000" b="0"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0930871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897" y="511023"/>
            <a:ext cx="11363325" cy="628377"/>
          </a:xfrm>
          <a:prstGeom prst="rect">
            <a:avLst/>
          </a:prstGeom>
        </p:spPr>
        <p:txBody>
          <a:bodyPr vert="horz" wrap="square" lIns="0" tIns="12700" rIns="0" bIns="0" rtlCol="0">
            <a:spAutoFit/>
          </a:bodyPr>
          <a:lstStyle/>
          <a:p>
            <a:pPr marL="12700">
              <a:lnSpc>
                <a:spcPct val="100000"/>
              </a:lnSpc>
              <a:spcBef>
                <a:spcPts val="100"/>
              </a:spcBef>
            </a:pPr>
            <a:r>
              <a:rPr lang="en-US" dirty="0"/>
              <a:t>Credit Amounts</a:t>
            </a:r>
            <a:endParaRPr spc="-10" dirty="0"/>
          </a:p>
        </p:txBody>
      </p:sp>
      <p:sp>
        <p:nvSpPr>
          <p:cNvPr id="4" name="object 4"/>
          <p:cNvSpPr txBox="1">
            <a:spLocks noGrp="1"/>
          </p:cNvSpPr>
          <p:nvPr>
            <p:ph type="sldNum" sz="quarter" idx="7"/>
          </p:nvPr>
        </p:nvSpPr>
        <p:spPr>
          <a:xfrm>
            <a:off x="11505692" y="6322399"/>
            <a:ext cx="259715" cy="196215"/>
          </a:xfrm>
          <a:prstGeom prst="rect">
            <a:avLst/>
          </a:prstGeom>
        </p:spPr>
        <p:txBody>
          <a:bodyPr vert="horz" wrap="square" lIns="0" tIns="0" rIns="0" bIns="0" rtlCol="0">
            <a:spAutoFit/>
          </a:bodyPr>
          <a:lstStyle>
            <a:defPPr>
              <a:defRPr kern="0"/>
            </a:defPPr>
            <a:lvl1pPr>
              <a:defRPr sz="1200" b="0" i="0">
                <a:solidFill>
                  <a:srgbClr val="888888"/>
                </a:solidFill>
                <a:latin typeface="Arial"/>
                <a:cs typeface="Arial"/>
              </a:defRPr>
            </a:lvl1pPr>
          </a:lstStyle>
          <a:p>
            <a:pPr marL="123189"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en-US" sz="1200" b="0" i="0" u="none" strike="noStrike" kern="1200" cap="none" spc="0" normalizeH="0" baseline="0" noProof="0" smtClean="0">
                <a:ln>
                  <a:noFill/>
                </a:ln>
                <a:solidFill>
                  <a:srgbClr val="888888"/>
                </a:solidFill>
                <a:effectLst/>
                <a:uLnTx/>
                <a:uFillTx/>
                <a:latin typeface="Arial"/>
                <a:ea typeface="+mn-ea"/>
                <a:cs typeface="Arial"/>
              </a:rPr>
              <a:pPr marL="123189" marR="0" lvl="0" indent="0" algn="l" defTabSz="914400" rtl="0" eaLnBrk="1" fontAlgn="auto" latinLnBrk="0" hangingPunct="1">
                <a:lnSpc>
                  <a:spcPts val="1425"/>
                </a:lnSpc>
                <a:spcBef>
                  <a:spcPts val="0"/>
                </a:spcBef>
                <a:spcAft>
                  <a:spcPts val="0"/>
                </a:spcAft>
                <a:buClrTx/>
                <a:buSzTx/>
                <a:buFontTx/>
                <a:buNone/>
                <a:tabLst/>
                <a:defRPr/>
              </a:pPr>
              <a:t>114</a:t>
            </a:fld>
            <a:endParaRPr kumimoji="0" sz="1200" b="0" i="0" u="none" strike="noStrike" kern="1200" cap="none" spc="-25" normalizeH="0" baseline="0" noProof="0" dirty="0">
              <a:ln>
                <a:noFill/>
              </a:ln>
              <a:solidFill>
                <a:srgbClr val="888888"/>
              </a:solidFill>
              <a:effectLst/>
              <a:uLnTx/>
              <a:uFillTx/>
              <a:latin typeface="Arial"/>
              <a:ea typeface="+mn-ea"/>
              <a:cs typeface="Arial"/>
            </a:endParaRPr>
          </a:p>
        </p:txBody>
      </p:sp>
      <p:sp>
        <p:nvSpPr>
          <p:cNvPr id="3" name="object 3"/>
          <p:cNvSpPr txBox="1"/>
          <p:nvPr/>
        </p:nvSpPr>
        <p:spPr>
          <a:xfrm>
            <a:off x="464565" y="1114828"/>
            <a:ext cx="10083481" cy="3743974"/>
          </a:xfrm>
          <a:prstGeom prst="rect">
            <a:avLst/>
          </a:prstGeom>
        </p:spPr>
        <p:txBody>
          <a:bodyPr vert="horz" wrap="square" lIns="0" tIns="177165" rIns="0" bIns="0" rtlCol="0">
            <a:spAutoFit/>
          </a:bodyPr>
          <a:lstStyle/>
          <a:p>
            <a:pPr marL="355600" marR="0" lvl="0" indent="-342900" algn="l" defTabSz="914400" rtl="0" eaLnBrk="1" fontAlgn="auto" latinLnBrk="0" hangingPunct="1">
              <a:lnSpc>
                <a:spcPct val="100000"/>
              </a:lnSpc>
              <a:spcBef>
                <a:spcPts val="1395"/>
              </a:spcBef>
              <a:spcAft>
                <a:spcPts val="0"/>
              </a:spcAft>
              <a:buClr>
                <a:srgbClr val="D42A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The credits have a base credit and bonus credit structure. For example, if you meet the prevailing wages and labor standards, you can raise the credit by a multiplier of five.  The amount of the tax credit varies depending on the type of project and program, the date construction of the project begins, the date the project is placed in service, and other factors. </a:t>
            </a:r>
          </a:p>
          <a:p>
            <a:pPr marL="355600" marR="0" lvl="0" indent="-342900" algn="l" defTabSz="914400" rtl="0" eaLnBrk="1" fontAlgn="auto" latinLnBrk="0" hangingPunct="1">
              <a:lnSpc>
                <a:spcPct val="100000"/>
              </a:lnSpc>
              <a:spcBef>
                <a:spcPts val="1395"/>
              </a:spcBef>
              <a:spcAft>
                <a:spcPts val="0"/>
              </a:spcAft>
              <a:buClr>
                <a:srgbClr val="D42A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The 2022 base rate for the production tax credit is currently $.55 cents per kilowatt-hour (kWh) to be adjusted annually for inflation, and the base rate for the investment tax credit is currently 6%. If the project either (</a:t>
            </a:r>
            <a:r>
              <a:rPr kumimoji="0" lang="en-US" sz="2000" b="0" i="0" u="none" strike="noStrike" kern="1200" cap="none" spc="0" normalizeH="0" baseline="0" noProof="0" dirty="0" err="1">
                <a:ln>
                  <a:noFill/>
                </a:ln>
                <a:solidFill>
                  <a:srgbClr val="000000"/>
                </a:solidFill>
                <a:effectLst/>
                <a:uLnTx/>
                <a:uFillTx/>
                <a:latin typeface="Arial"/>
                <a:ea typeface="+mn-ea"/>
                <a:cs typeface="Arial"/>
              </a:rPr>
              <a:t>i</a:t>
            </a:r>
            <a:r>
              <a:rPr kumimoji="0" lang="en-US" sz="2000" b="0" i="0" u="none" strike="noStrike" kern="1200" cap="none" spc="0" normalizeH="0" baseline="0" noProof="0" dirty="0">
                <a:ln>
                  <a:noFill/>
                </a:ln>
                <a:solidFill>
                  <a:srgbClr val="000000"/>
                </a:solidFill>
                <a:effectLst/>
                <a:uLnTx/>
                <a:uFillTx/>
                <a:latin typeface="Arial"/>
                <a:ea typeface="+mn-ea"/>
                <a:cs typeface="Arial"/>
              </a:rPr>
              <a:t>) does not exceed 1 megawatt (1 MW) or (ii) meets federal prevailing wage and apprenticeship standards, these rates may increase 5x to 2.75 cents per kWh for the production tax credit and 30% for the investment tax credit. </a:t>
            </a:r>
          </a:p>
        </p:txBody>
      </p:sp>
    </p:spTree>
    <p:extLst>
      <p:ext uri="{BB962C8B-B14F-4D97-AF65-F5344CB8AC3E}">
        <p14:creationId xmlns:p14="http://schemas.microsoft.com/office/powerpoint/2010/main" val="27080851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897" y="511023"/>
            <a:ext cx="11363325" cy="628377"/>
          </a:xfrm>
          <a:prstGeom prst="rect">
            <a:avLst/>
          </a:prstGeom>
        </p:spPr>
        <p:txBody>
          <a:bodyPr vert="horz" wrap="square" lIns="0" tIns="12700" rIns="0" bIns="0" rtlCol="0">
            <a:spAutoFit/>
          </a:bodyPr>
          <a:lstStyle/>
          <a:p>
            <a:pPr marL="12700">
              <a:lnSpc>
                <a:spcPct val="100000"/>
              </a:lnSpc>
              <a:spcBef>
                <a:spcPts val="100"/>
              </a:spcBef>
            </a:pPr>
            <a:r>
              <a:rPr lang="en-US" dirty="0"/>
              <a:t>Requirements – Prevailing Wage</a:t>
            </a:r>
            <a:endParaRPr spc="-10" dirty="0"/>
          </a:p>
        </p:txBody>
      </p:sp>
      <p:sp>
        <p:nvSpPr>
          <p:cNvPr id="4" name="object 4"/>
          <p:cNvSpPr txBox="1">
            <a:spLocks noGrp="1"/>
          </p:cNvSpPr>
          <p:nvPr>
            <p:ph type="sldNum" sz="quarter" idx="7"/>
          </p:nvPr>
        </p:nvSpPr>
        <p:spPr>
          <a:xfrm>
            <a:off x="11505692" y="6322399"/>
            <a:ext cx="259715" cy="196215"/>
          </a:xfrm>
          <a:prstGeom prst="rect">
            <a:avLst/>
          </a:prstGeom>
        </p:spPr>
        <p:txBody>
          <a:bodyPr vert="horz" wrap="square" lIns="0" tIns="0" rIns="0" bIns="0" rtlCol="0">
            <a:spAutoFit/>
          </a:bodyPr>
          <a:lstStyle>
            <a:defPPr>
              <a:defRPr kern="0"/>
            </a:defPPr>
            <a:lvl1pPr>
              <a:defRPr sz="1200" b="0" i="0">
                <a:solidFill>
                  <a:srgbClr val="888888"/>
                </a:solidFill>
                <a:latin typeface="Arial"/>
                <a:cs typeface="Arial"/>
              </a:defRPr>
            </a:lvl1pPr>
          </a:lstStyle>
          <a:p>
            <a:pPr marL="123189"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en-US" sz="1200" b="0" i="0" u="none" strike="noStrike" kern="1200" cap="none" spc="0" normalizeH="0" baseline="0" noProof="0" smtClean="0">
                <a:ln>
                  <a:noFill/>
                </a:ln>
                <a:solidFill>
                  <a:srgbClr val="888888"/>
                </a:solidFill>
                <a:effectLst/>
                <a:uLnTx/>
                <a:uFillTx/>
                <a:latin typeface="Arial"/>
                <a:ea typeface="+mn-ea"/>
                <a:cs typeface="Arial"/>
              </a:rPr>
              <a:pPr marL="123189" marR="0" lvl="0" indent="0" algn="l" defTabSz="914400" rtl="0" eaLnBrk="1" fontAlgn="auto" latinLnBrk="0" hangingPunct="1">
                <a:lnSpc>
                  <a:spcPts val="1425"/>
                </a:lnSpc>
                <a:spcBef>
                  <a:spcPts val="0"/>
                </a:spcBef>
                <a:spcAft>
                  <a:spcPts val="0"/>
                </a:spcAft>
                <a:buClrTx/>
                <a:buSzTx/>
                <a:buFontTx/>
                <a:buNone/>
                <a:tabLst/>
                <a:defRPr/>
              </a:pPr>
              <a:t>115</a:t>
            </a:fld>
            <a:endParaRPr kumimoji="0" sz="1200" b="0" i="0" u="none" strike="noStrike" kern="1200" cap="none" spc="-25" normalizeH="0" baseline="0" noProof="0" dirty="0">
              <a:ln>
                <a:noFill/>
              </a:ln>
              <a:solidFill>
                <a:srgbClr val="888888"/>
              </a:solidFill>
              <a:effectLst/>
              <a:uLnTx/>
              <a:uFillTx/>
              <a:latin typeface="Arial"/>
              <a:ea typeface="+mn-ea"/>
              <a:cs typeface="Arial"/>
            </a:endParaRPr>
          </a:p>
        </p:txBody>
      </p:sp>
      <p:sp>
        <p:nvSpPr>
          <p:cNvPr id="3" name="object 3"/>
          <p:cNvSpPr txBox="1"/>
          <p:nvPr/>
        </p:nvSpPr>
        <p:spPr>
          <a:xfrm>
            <a:off x="464565" y="1114828"/>
            <a:ext cx="10083481" cy="5077672"/>
          </a:xfrm>
          <a:prstGeom prst="rect">
            <a:avLst/>
          </a:prstGeom>
        </p:spPr>
        <p:txBody>
          <a:bodyPr vert="horz" wrap="square" lIns="0" tIns="177165" rIns="0" bIns="0" rtlCol="0">
            <a:spAutoFit/>
          </a:bodyPr>
          <a:lstStyle/>
          <a:p>
            <a:pPr marL="355600" marR="0" lvl="0" indent="-342900" algn="l" defTabSz="914400" rtl="0" eaLnBrk="1" fontAlgn="auto" latinLnBrk="0" hangingPunct="1">
              <a:lnSpc>
                <a:spcPct val="100000"/>
              </a:lnSpc>
              <a:spcBef>
                <a:spcPts val="1395"/>
              </a:spcBef>
              <a:spcAft>
                <a:spcPts val="0"/>
              </a:spcAft>
              <a:buClr>
                <a:srgbClr val="D42A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The wage determination is the list of basic hourly wage and fringe benefit rates for each classification of laborers and mechanics in a predetermined geographic area for a particular type of construction.  The information can be found at www.sam.gov.  If the information is not available, the taxpayer must contact Wage and Hour Division to obtain the information.</a:t>
            </a:r>
          </a:p>
          <a:p>
            <a:pPr marL="355600" marR="0" lvl="0" indent="-342900" algn="l" defTabSz="914400" rtl="0" eaLnBrk="1" fontAlgn="auto" latinLnBrk="0" hangingPunct="1">
              <a:lnSpc>
                <a:spcPct val="100000"/>
              </a:lnSpc>
              <a:spcBef>
                <a:spcPts val="1395"/>
              </a:spcBef>
              <a:spcAft>
                <a:spcPts val="0"/>
              </a:spcAft>
              <a:buClr>
                <a:srgbClr val="D42A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To satisfy the Apprenticeship Labor Hour Requirements, apprentices must work a certain percentage of the total labor hours based on when construction began of the qualified facility:</a:t>
            </a:r>
          </a:p>
          <a:p>
            <a:pPr marL="812800" marR="0" lvl="1" indent="-342900" algn="l" defTabSz="914400" rtl="0" eaLnBrk="1" fontAlgn="auto" latinLnBrk="0" hangingPunct="1">
              <a:lnSpc>
                <a:spcPct val="100000"/>
              </a:lnSpc>
              <a:spcBef>
                <a:spcPts val="1395"/>
              </a:spcBef>
              <a:spcAft>
                <a:spcPts val="0"/>
              </a:spcAft>
              <a:buClr>
                <a:srgbClr val="D42A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Construction began before January 1, 2023: 10% of total labor hours</a:t>
            </a:r>
          </a:p>
          <a:p>
            <a:pPr marL="812800" marR="0" lvl="1" indent="-342900" algn="l" defTabSz="914400" rtl="0" eaLnBrk="1" fontAlgn="auto" latinLnBrk="0" hangingPunct="1">
              <a:lnSpc>
                <a:spcPct val="100000"/>
              </a:lnSpc>
              <a:spcBef>
                <a:spcPts val="1395"/>
              </a:spcBef>
              <a:spcAft>
                <a:spcPts val="0"/>
              </a:spcAft>
              <a:buClr>
                <a:srgbClr val="D42A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Construction began after December 31, 2022, and before January 1, 2024: 12.5% total labor hours</a:t>
            </a:r>
          </a:p>
          <a:p>
            <a:pPr marL="812800" marR="0" lvl="1" indent="-342900" algn="l" defTabSz="914400" rtl="0" eaLnBrk="1" fontAlgn="auto" latinLnBrk="0" hangingPunct="1">
              <a:lnSpc>
                <a:spcPct val="100000"/>
              </a:lnSpc>
              <a:spcBef>
                <a:spcPts val="1395"/>
              </a:spcBef>
              <a:spcAft>
                <a:spcPts val="0"/>
              </a:spcAft>
              <a:buClr>
                <a:srgbClr val="D42A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Construction begins after December 31, 2023: 15% total labor hours</a:t>
            </a:r>
          </a:p>
          <a:p>
            <a:pPr marL="355600" marR="0" lvl="0" indent="-342900" algn="l" defTabSz="914400" rtl="0" eaLnBrk="1" fontAlgn="auto" latinLnBrk="0" hangingPunct="1">
              <a:lnSpc>
                <a:spcPct val="100000"/>
              </a:lnSpc>
              <a:spcBef>
                <a:spcPts val="1395"/>
              </a:spcBef>
              <a:spcAft>
                <a:spcPts val="0"/>
              </a:spcAft>
              <a:buClr>
                <a:srgbClr val="D42A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The credits also may be reduced if tax-exempt bonds are used to finance the project.</a:t>
            </a:r>
          </a:p>
        </p:txBody>
      </p:sp>
    </p:spTree>
    <p:extLst>
      <p:ext uri="{BB962C8B-B14F-4D97-AF65-F5344CB8AC3E}">
        <p14:creationId xmlns:p14="http://schemas.microsoft.com/office/powerpoint/2010/main" val="110780690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897" y="511023"/>
            <a:ext cx="11363325" cy="628377"/>
          </a:xfrm>
          <a:prstGeom prst="rect">
            <a:avLst/>
          </a:prstGeom>
        </p:spPr>
        <p:txBody>
          <a:bodyPr vert="horz" wrap="square" lIns="0" tIns="12700" rIns="0" bIns="0" rtlCol="0">
            <a:spAutoFit/>
          </a:bodyPr>
          <a:lstStyle/>
          <a:p>
            <a:pPr marL="12700">
              <a:lnSpc>
                <a:spcPct val="100000"/>
              </a:lnSpc>
              <a:spcBef>
                <a:spcPts val="100"/>
              </a:spcBef>
            </a:pPr>
            <a:r>
              <a:rPr lang="en-US" dirty="0"/>
              <a:t>Public Universities &amp; Colleges</a:t>
            </a:r>
            <a:endParaRPr spc="-10" dirty="0"/>
          </a:p>
        </p:txBody>
      </p:sp>
      <p:sp>
        <p:nvSpPr>
          <p:cNvPr id="4" name="object 4"/>
          <p:cNvSpPr txBox="1">
            <a:spLocks noGrp="1"/>
          </p:cNvSpPr>
          <p:nvPr>
            <p:ph type="sldNum" sz="quarter" idx="7"/>
          </p:nvPr>
        </p:nvSpPr>
        <p:spPr>
          <a:xfrm>
            <a:off x="11505692" y="6322399"/>
            <a:ext cx="259715" cy="196215"/>
          </a:xfrm>
          <a:prstGeom prst="rect">
            <a:avLst/>
          </a:prstGeom>
        </p:spPr>
        <p:txBody>
          <a:bodyPr vert="horz" wrap="square" lIns="0" tIns="0" rIns="0" bIns="0" rtlCol="0">
            <a:spAutoFit/>
          </a:bodyPr>
          <a:lstStyle>
            <a:defPPr>
              <a:defRPr kern="0"/>
            </a:defPPr>
            <a:lvl1pPr>
              <a:defRPr sz="1200" b="0" i="0">
                <a:solidFill>
                  <a:srgbClr val="888888"/>
                </a:solidFill>
                <a:latin typeface="Arial"/>
                <a:cs typeface="Arial"/>
              </a:defRPr>
            </a:lvl1pPr>
          </a:lstStyle>
          <a:p>
            <a:pPr marL="123189"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en-US" sz="1200" b="0" i="0" u="none" strike="noStrike" kern="1200" cap="none" spc="0" normalizeH="0" baseline="0" noProof="0" smtClean="0">
                <a:ln>
                  <a:noFill/>
                </a:ln>
                <a:solidFill>
                  <a:srgbClr val="888888"/>
                </a:solidFill>
                <a:effectLst/>
                <a:uLnTx/>
                <a:uFillTx/>
                <a:latin typeface="Arial"/>
                <a:ea typeface="+mn-ea"/>
                <a:cs typeface="Arial"/>
              </a:rPr>
              <a:pPr marL="123189" marR="0" lvl="0" indent="0" algn="l" defTabSz="914400" rtl="0" eaLnBrk="1" fontAlgn="auto" latinLnBrk="0" hangingPunct="1">
                <a:lnSpc>
                  <a:spcPts val="1425"/>
                </a:lnSpc>
                <a:spcBef>
                  <a:spcPts val="0"/>
                </a:spcBef>
                <a:spcAft>
                  <a:spcPts val="0"/>
                </a:spcAft>
                <a:buClrTx/>
                <a:buSzTx/>
                <a:buFontTx/>
                <a:buNone/>
                <a:tabLst/>
                <a:defRPr/>
              </a:pPr>
              <a:t>116</a:t>
            </a:fld>
            <a:endParaRPr kumimoji="0" sz="1200" b="0" i="0" u="none" strike="noStrike" kern="1200" cap="none" spc="-25" normalizeH="0" baseline="0" noProof="0" dirty="0">
              <a:ln>
                <a:noFill/>
              </a:ln>
              <a:solidFill>
                <a:srgbClr val="888888"/>
              </a:solidFill>
              <a:effectLst/>
              <a:uLnTx/>
              <a:uFillTx/>
              <a:latin typeface="Arial"/>
              <a:ea typeface="+mn-ea"/>
              <a:cs typeface="Arial"/>
            </a:endParaRPr>
          </a:p>
        </p:txBody>
      </p:sp>
      <p:sp>
        <p:nvSpPr>
          <p:cNvPr id="3" name="object 3"/>
          <p:cNvSpPr txBox="1"/>
          <p:nvPr/>
        </p:nvSpPr>
        <p:spPr>
          <a:xfrm>
            <a:off x="464565" y="1114828"/>
            <a:ext cx="10083481" cy="3307957"/>
          </a:xfrm>
          <a:prstGeom prst="rect">
            <a:avLst/>
          </a:prstGeom>
        </p:spPr>
        <p:txBody>
          <a:bodyPr vert="horz" wrap="square" lIns="0" tIns="177165" rIns="0" bIns="0" rtlCol="0">
            <a:spAutoFit/>
          </a:bodyPr>
          <a:lstStyle/>
          <a:p>
            <a:pPr marL="355600" marR="0" lvl="0" indent="-342900" algn="l" defTabSz="914400" rtl="0" eaLnBrk="1" fontAlgn="auto" latinLnBrk="0" hangingPunct="1">
              <a:lnSpc>
                <a:spcPct val="100000"/>
              </a:lnSpc>
              <a:spcBef>
                <a:spcPts val="1395"/>
              </a:spcBef>
              <a:spcAft>
                <a:spcPts val="0"/>
              </a:spcAft>
              <a:buClr>
                <a:srgbClr val="D42A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Unfortunately, a possible error in the Act may prevent some public universities from utilizing the new credit opportunities. The new direct pay election, which lifts prior restrictions and offers easy monetization, is available to all 501(c)(3) colleges and universities, private and public.</a:t>
            </a:r>
          </a:p>
          <a:p>
            <a:pPr marL="355600" marR="0" lvl="0" indent="-342900" algn="l" defTabSz="914400" rtl="0" eaLnBrk="1" fontAlgn="auto" latinLnBrk="0" hangingPunct="1">
              <a:lnSpc>
                <a:spcPct val="100000"/>
              </a:lnSpc>
              <a:spcBef>
                <a:spcPts val="1395"/>
              </a:spcBef>
              <a:spcAft>
                <a:spcPts val="0"/>
              </a:spcAft>
              <a:buClr>
                <a:srgbClr val="D42A1E"/>
              </a:buClr>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Arial"/>
            </a:endParaRPr>
          </a:p>
          <a:p>
            <a:pPr marL="355600" marR="0" lvl="0" indent="-342900" algn="l" defTabSz="914400" rtl="0" eaLnBrk="1" fontAlgn="auto" latinLnBrk="0" hangingPunct="1">
              <a:lnSpc>
                <a:spcPct val="100000"/>
              </a:lnSpc>
              <a:spcBef>
                <a:spcPts val="1395"/>
              </a:spcBef>
              <a:spcAft>
                <a:spcPts val="0"/>
              </a:spcAft>
              <a:buClr>
                <a:srgbClr val="D42A1E"/>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Not all public universities may have 501(c)(3) status though. Public universities are generally classified as either 1) an integral part of their state, 2) a political subdivision, or 3) an instrumentality of their state. The first two categories are eligible for the direct pay election. The third category is absent from the eligibility list. </a:t>
            </a:r>
          </a:p>
        </p:txBody>
      </p:sp>
    </p:spTree>
    <p:extLst>
      <p:ext uri="{BB962C8B-B14F-4D97-AF65-F5344CB8AC3E}">
        <p14:creationId xmlns:p14="http://schemas.microsoft.com/office/powerpoint/2010/main" val="23817741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6294" y="2129449"/>
            <a:ext cx="5884545" cy="1295868"/>
          </a:xfrm>
          <a:prstGeom prst="rect">
            <a:avLst/>
          </a:prstGeom>
        </p:spPr>
        <p:txBody>
          <a:bodyPr vert="horz" wrap="square" lIns="0" tIns="64135" rIns="0" bIns="0" rtlCol="0">
            <a:spAutoFit/>
          </a:bodyPr>
          <a:lstStyle/>
          <a:p>
            <a:pPr marL="24765" marR="5080" indent="-12700">
              <a:lnSpc>
                <a:spcPts val="3240"/>
              </a:lnSpc>
              <a:spcBef>
                <a:spcPts val="505"/>
              </a:spcBef>
            </a:pPr>
            <a:r>
              <a:rPr sz="3000" dirty="0"/>
              <a:t>Section</a:t>
            </a:r>
            <a:r>
              <a:rPr sz="3000" spc="-20" dirty="0"/>
              <a:t> </a:t>
            </a:r>
            <a:r>
              <a:rPr sz="3000" dirty="0"/>
              <a:t>179D</a:t>
            </a:r>
            <a:r>
              <a:rPr lang="en-US" sz="3000" dirty="0"/>
              <a:t> – </a:t>
            </a:r>
            <a:r>
              <a:rPr sz="3000" dirty="0"/>
              <a:t>Energy</a:t>
            </a:r>
            <a:r>
              <a:rPr sz="3000" spc="-20" dirty="0"/>
              <a:t> </a:t>
            </a:r>
            <a:r>
              <a:rPr lang="en-US" sz="3000" spc="-10" dirty="0"/>
              <a:t>E</a:t>
            </a:r>
            <a:r>
              <a:rPr sz="3000" spc="-10" dirty="0"/>
              <a:t>fficient </a:t>
            </a:r>
            <a:r>
              <a:rPr lang="en-US" sz="3000" spc="-10" dirty="0"/>
              <a:t>C</a:t>
            </a:r>
            <a:r>
              <a:rPr sz="3000" dirty="0"/>
              <a:t>ommercial</a:t>
            </a:r>
            <a:r>
              <a:rPr sz="3000" spc="-65" dirty="0"/>
              <a:t> </a:t>
            </a:r>
            <a:r>
              <a:rPr lang="en-US" sz="3000" spc="-65" dirty="0"/>
              <a:t>B</a:t>
            </a:r>
            <a:r>
              <a:rPr sz="3000" dirty="0"/>
              <a:t>uildings</a:t>
            </a:r>
            <a:r>
              <a:rPr sz="3000" spc="5" dirty="0"/>
              <a:t> </a:t>
            </a:r>
            <a:r>
              <a:rPr lang="en-US" sz="3000" spc="-10" dirty="0"/>
              <a:t>D</a:t>
            </a:r>
            <a:r>
              <a:rPr sz="3000" spc="-10" dirty="0"/>
              <a:t>eduction</a:t>
            </a:r>
            <a:endParaRPr sz="3000" dirty="0"/>
          </a:p>
        </p:txBody>
      </p:sp>
    </p:spTree>
    <p:extLst>
      <p:ext uri="{BB962C8B-B14F-4D97-AF65-F5344CB8AC3E}">
        <p14:creationId xmlns:p14="http://schemas.microsoft.com/office/powerpoint/2010/main" val="4764371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179D</a:t>
            </a:r>
            <a:r>
              <a:rPr spc="-20" dirty="0"/>
              <a:t> </a:t>
            </a:r>
            <a:r>
              <a:rPr dirty="0"/>
              <a:t>Credit-</a:t>
            </a:r>
            <a:r>
              <a:rPr spc="-10" dirty="0"/>
              <a:t> Introduction</a:t>
            </a:r>
          </a:p>
        </p:txBody>
      </p:sp>
      <p:sp>
        <p:nvSpPr>
          <p:cNvPr id="4" name="object 4"/>
          <p:cNvSpPr txBox="1">
            <a:spLocks noGrp="1"/>
          </p:cNvSpPr>
          <p:nvPr>
            <p:ph type="sldNum" sz="quarter" idx="7"/>
          </p:nvPr>
        </p:nvSpPr>
        <p:spPr>
          <a:xfrm>
            <a:off x="11505692" y="6322399"/>
            <a:ext cx="259715" cy="196215"/>
          </a:xfrm>
          <a:prstGeom prst="rect">
            <a:avLst/>
          </a:prstGeom>
        </p:spPr>
        <p:txBody>
          <a:bodyPr vert="horz" wrap="square" lIns="0" tIns="0" rIns="0" bIns="0" rtlCol="0">
            <a:spAutoFit/>
          </a:bodyPr>
          <a:lstStyle>
            <a:defPPr>
              <a:defRPr kern="0"/>
            </a:defPPr>
            <a:lvl1pPr>
              <a:defRPr sz="1200" b="0" i="0">
                <a:solidFill>
                  <a:srgbClr val="888888"/>
                </a:solidFill>
                <a:latin typeface="Arial"/>
                <a:cs typeface="Arial"/>
              </a:defRPr>
            </a:lvl1pPr>
          </a:lstStyle>
          <a:p>
            <a:pPr marL="123189"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en-US" sz="1200" b="0" i="0" u="none" strike="noStrike" kern="1200" cap="none" spc="0" normalizeH="0" baseline="0" noProof="0" smtClean="0">
                <a:ln>
                  <a:noFill/>
                </a:ln>
                <a:solidFill>
                  <a:srgbClr val="888888"/>
                </a:solidFill>
                <a:effectLst/>
                <a:uLnTx/>
                <a:uFillTx/>
                <a:latin typeface="Arial"/>
                <a:ea typeface="+mn-ea"/>
                <a:cs typeface="Arial"/>
              </a:rPr>
              <a:pPr marL="123189" marR="0" lvl="0" indent="0" algn="l" defTabSz="914400" rtl="0" eaLnBrk="1" fontAlgn="auto" latinLnBrk="0" hangingPunct="1">
                <a:lnSpc>
                  <a:spcPts val="1425"/>
                </a:lnSpc>
                <a:spcBef>
                  <a:spcPts val="0"/>
                </a:spcBef>
                <a:spcAft>
                  <a:spcPts val="0"/>
                </a:spcAft>
                <a:buClrTx/>
                <a:buSzTx/>
                <a:buFontTx/>
                <a:buNone/>
                <a:tabLst/>
                <a:defRPr/>
              </a:pPr>
              <a:t>118</a:t>
            </a:fld>
            <a:endParaRPr kumimoji="0" sz="1200" b="0" i="0" u="none" strike="noStrike" kern="1200" cap="none" spc="-25" normalizeH="0" baseline="0" noProof="0" dirty="0">
              <a:ln>
                <a:noFill/>
              </a:ln>
              <a:solidFill>
                <a:srgbClr val="888888"/>
              </a:solidFill>
              <a:effectLst/>
              <a:uLnTx/>
              <a:uFillTx/>
              <a:latin typeface="Arial"/>
              <a:ea typeface="+mn-ea"/>
              <a:cs typeface="Arial"/>
            </a:endParaRPr>
          </a:p>
        </p:txBody>
      </p:sp>
      <p:sp>
        <p:nvSpPr>
          <p:cNvPr id="3" name="object 3"/>
          <p:cNvSpPr txBox="1"/>
          <p:nvPr/>
        </p:nvSpPr>
        <p:spPr>
          <a:xfrm>
            <a:off x="464565" y="1114828"/>
            <a:ext cx="11245850" cy="3733800"/>
          </a:xfrm>
          <a:prstGeom prst="rect">
            <a:avLst/>
          </a:prstGeom>
        </p:spPr>
        <p:txBody>
          <a:bodyPr vert="horz" wrap="square" lIns="0" tIns="177165" rIns="0" bIns="0" rtlCol="0">
            <a:spAutoFit/>
          </a:bodyPr>
          <a:lstStyle/>
          <a:p>
            <a:pPr marL="12700" marR="0" lvl="0" indent="0" algn="l" defTabSz="914400" rtl="0" eaLnBrk="1" fontAlgn="auto" latinLnBrk="0" hangingPunct="1">
              <a:lnSpc>
                <a:spcPct val="100000"/>
              </a:lnSpc>
              <a:spcBef>
                <a:spcPts val="1395"/>
              </a:spcBef>
              <a:spcAft>
                <a:spcPts val="0"/>
              </a:spcAft>
              <a:buClrTx/>
              <a:buSzTx/>
              <a:buFontTx/>
              <a:buNone/>
              <a:tabLst/>
              <a:defRPr/>
            </a:pPr>
            <a:r>
              <a:rPr kumimoji="0" sz="2000" b="0" i="0" u="none" strike="noStrike" kern="1200" cap="none" spc="0" normalizeH="0" baseline="0" noProof="0" dirty="0">
                <a:ln>
                  <a:noFill/>
                </a:ln>
                <a:solidFill>
                  <a:srgbClr val="000000"/>
                </a:solidFill>
                <a:effectLst/>
                <a:uLnTx/>
                <a:uFillTx/>
                <a:latin typeface="Arial"/>
                <a:ea typeface="+mn-ea"/>
                <a:cs typeface="Arial"/>
              </a:rPr>
              <a:t>According</a:t>
            </a:r>
            <a:r>
              <a:rPr kumimoji="0" sz="2000" b="0" i="0" u="none" strike="noStrike" kern="1200" cap="none" spc="-4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to</a:t>
            </a:r>
            <a:r>
              <a:rPr kumimoji="0" sz="2000" b="0" i="0" u="none" strike="noStrike" kern="1200" cap="none" spc="-1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Section</a:t>
            </a:r>
            <a:r>
              <a:rPr kumimoji="0" sz="2000" b="0" i="0" u="none" strike="noStrike" kern="1200" cap="none" spc="-20" normalizeH="0" baseline="0" noProof="0" dirty="0">
                <a:ln>
                  <a:noFill/>
                </a:ln>
                <a:solidFill>
                  <a:srgbClr val="000000"/>
                </a:solidFill>
                <a:effectLst/>
                <a:uLnTx/>
                <a:uFillTx/>
                <a:latin typeface="Arial"/>
                <a:ea typeface="+mn-ea"/>
                <a:cs typeface="Arial"/>
              </a:rPr>
              <a:t> </a:t>
            </a:r>
            <a:r>
              <a:rPr kumimoji="0" sz="2000" b="0" i="0" u="none" strike="noStrike" kern="1200" cap="none" spc="-10" normalizeH="0" baseline="0" noProof="0" dirty="0">
                <a:ln>
                  <a:noFill/>
                </a:ln>
                <a:solidFill>
                  <a:srgbClr val="000000"/>
                </a:solidFill>
                <a:effectLst/>
                <a:uLnTx/>
                <a:uFillTx/>
                <a:latin typeface="Arial"/>
                <a:ea typeface="+mn-ea"/>
                <a:cs typeface="Arial"/>
              </a:rPr>
              <a:t>179D(c):</a:t>
            </a:r>
            <a:endParaRPr kumimoji="0" sz="2000" b="0" i="0" u="none" strike="noStrike" kern="1200" cap="none" spc="0" normalizeH="0" baseline="0" noProof="0" dirty="0">
              <a:ln>
                <a:noFill/>
              </a:ln>
              <a:solidFill>
                <a:srgbClr val="000000"/>
              </a:solidFill>
              <a:effectLst/>
              <a:uLnTx/>
              <a:uFillTx/>
              <a:latin typeface="Arial"/>
              <a:ea typeface="+mn-ea"/>
              <a:cs typeface="Arial"/>
            </a:endParaRPr>
          </a:p>
          <a:p>
            <a:pPr marL="469900" marR="0" lvl="0" indent="-457834" algn="l" defTabSz="914400" rtl="0" eaLnBrk="1" fontAlgn="auto" latinLnBrk="0" hangingPunct="1">
              <a:lnSpc>
                <a:spcPct val="100000"/>
              </a:lnSpc>
              <a:spcBef>
                <a:spcPts val="1295"/>
              </a:spcBef>
              <a:spcAft>
                <a:spcPts val="0"/>
              </a:spcAft>
              <a:buClr>
                <a:srgbClr val="D32B1E"/>
              </a:buClr>
              <a:buSzTx/>
              <a:buFont typeface="Wingdings"/>
              <a:buChar char=""/>
              <a:tabLst>
                <a:tab pos="469900" algn="l"/>
                <a:tab pos="470534" algn="l"/>
              </a:tabLst>
              <a:defRPr/>
            </a:pPr>
            <a:r>
              <a:rPr kumimoji="0" sz="2000" b="0" i="0" u="none" strike="noStrike" kern="1200" cap="none" spc="-10" normalizeH="0" baseline="0" noProof="0" dirty="0">
                <a:ln>
                  <a:noFill/>
                </a:ln>
                <a:solidFill>
                  <a:srgbClr val="000000"/>
                </a:solidFill>
                <a:effectLst/>
                <a:uLnTx/>
                <a:uFillTx/>
                <a:latin typeface="Arial"/>
                <a:ea typeface="+mn-ea"/>
                <a:cs typeface="Arial"/>
              </a:rPr>
              <a:t>Retrofits-</a:t>
            </a:r>
            <a:r>
              <a:rPr kumimoji="0" sz="2000" b="0" i="0" u="none" strike="noStrike" kern="1200" cap="none" spc="0" normalizeH="0" baseline="0" noProof="0" dirty="0">
                <a:ln>
                  <a:noFill/>
                </a:ln>
                <a:solidFill>
                  <a:srgbClr val="000000"/>
                </a:solidFill>
                <a:effectLst/>
                <a:uLnTx/>
                <a:uFillTx/>
                <a:latin typeface="Arial"/>
                <a:ea typeface="+mn-ea"/>
                <a:cs typeface="Arial"/>
              </a:rPr>
              <a:t>-</a:t>
            </a:r>
            <a:r>
              <a:rPr kumimoji="0" sz="2000" b="0" i="0" u="none" strike="noStrike" kern="1200" cap="none" spc="-3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Installation</a:t>
            </a:r>
            <a:r>
              <a:rPr kumimoji="0" sz="2000" b="0" i="0" u="none" strike="noStrike" kern="1200" cap="none" spc="15" normalizeH="0" baseline="0" noProof="0" dirty="0">
                <a:ln>
                  <a:noFill/>
                </a:ln>
                <a:solidFill>
                  <a:srgbClr val="000000"/>
                </a:solidFill>
                <a:effectLst/>
                <a:uLnTx/>
                <a:uFillTx/>
                <a:latin typeface="Arial"/>
                <a:ea typeface="+mn-ea"/>
                <a:cs typeface="Arial"/>
              </a:rPr>
              <a:t> </a:t>
            </a:r>
            <a:r>
              <a:rPr kumimoji="0" sz="2000" b="0" i="0" u="none" strike="noStrike" kern="1200" cap="none" spc="-25" normalizeH="0" baseline="0" noProof="0" dirty="0">
                <a:ln>
                  <a:noFill/>
                </a:ln>
                <a:solidFill>
                  <a:srgbClr val="000000"/>
                </a:solidFill>
                <a:effectLst/>
                <a:uLnTx/>
                <a:uFillTx/>
                <a:latin typeface="Arial"/>
                <a:ea typeface="+mn-ea"/>
                <a:cs typeface="Arial"/>
              </a:rPr>
              <a:t>of:</a:t>
            </a:r>
            <a:endParaRPr kumimoji="0" sz="2000" b="0" i="0" u="none" strike="noStrike" kern="1200" cap="none" spc="0" normalizeH="0" baseline="0" noProof="0" dirty="0">
              <a:ln>
                <a:noFill/>
              </a:ln>
              <a:solidFill>
                <a:srgbClr val="000000"/>
              </a:solidFill>
              <a:effectLst/>
              <a:uLnTx/>
              <a:uFillTx/>
              <a:latin typeface="Arial"/>
              <a:ea typeface="+mn-ea"/>
              <a:cs typeface="Arial"/>
            </a:endParaRPr>
          </a:p>
          <a:p>
            <a:pPr marL="812165" marR="0" lvl="1" indent="-342900" algn="l" defTabSz="914400" rtl="0" eaLnBrk="1" fontAlgn="auto" latinLnBrk="0" hangingPunct="1">
              <a:lnSpc>
                <a:spcPct val="100000"/>
              </a:lnSpc>
              <a:spcBef>
                <a:spcPts val="805"/>
              </a:spcBef>
              <a:spcAft>
                <a:spcPts val="0"/>
              </a:spcAft>
              <a:buClr>
                <a:srgbClr val="D32B1E"/>
              </a:buClr>
              <a:buSzTx/>
              <a:buFont typeface="Arial" panose="020B0604020202020204" pitchFamily="34" charset="0"/>
              <a:buChar char="•"/>
              <a:tabLst>
                <a:tab pos="698500" algn="l"/>
                <a:tab pos="699135" algn="l"/>
              </a:tabLst>
              <a:defRPr/>
            </a:pPr>
            <a:r>
              <a:rPr kumimoji="0" sz="2000" b="0" i="0" u="none" strike="noStrike" kern="1200" cap="none" spc="0" normalizeH="0" baseline="0" noProof="0" dirty="0">
                <a:ln>
                  <a:noFill/>
                </a:ln>
                <a:solidFill>
                  <a:srgbClr val="000000"/>
                </a:solidFill>
                <a:effectLst/>
                <a:uLnTx/>
                <a:uFillTx/>
                <a:latin typeface="Arial"/>
                <a:ea typeface="+mn-ea"/>
                <a:cs typeface="Arial"/>
              </a:rPr>
              <a:t>“Interior</a:t>
            </a:r>
            <a:r>
              <a:rPr kumimoji="0" sz="2000" b="0" i="0" u="none" strike="noStrike" kern="1200" cap="none" spc="-6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lighting</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10" normalizeH="0" baseline="0" noProof="0" dirty="0">
                <a:ln>
                  <a:noFill/>
                </a:ln>
                <a:solidFill>
                  <a:srgbClr val="000000"/>
                </a:solidFill>
                <a:effectLst/>
                <a:uLnTx/>
                <a:uFillTx/>
                <a:latin typeface="Arial"/>
                <a:ea typeface="+mn-ea"/>
                <a:cs typeface="Arial"/>
              </a:rPr>
              <a:t>systems</a:t>
            </a:r>
            <a:endParaRPr kumimoji="0" sz="2000" b="0" i="0" u="none" strike="noStrike" kern="1200" cap="none" spc="0" normalizeH="0" baseline="0" noProof="0" dirty="0">
              <a:ln>
                <a:noFill/>
              </a:ln>
              <a:solidFill>
                <a:srgbClr val="000000"/>
              </a:solidFill>
              <a:effectLst/>
              <a:uLnTx/>
              <a:uFillTx/>
              <a:latin typeface="Arial"/>
              <a:ea typeface="+mn-ea"/>
              <a:cs typeface="Arial"/>
            </a:endParaRPr>
          </a:p>
          <a:p>
            <a:pPr marL="812165" marR="0" lvl="1" indent="-342900" algn="l" defTabSz="914400" rtl="0" eaLnBrk="1" fontAlgn="auto" latinLnBrk="0" hangingPunct="1">
              <a:lnSpc>
                <a:spcPct val="100000"/>
              </a:lnSpc>
              <a:spcBef>
                <a:spcPts val="800"/>
              </a:spcBef>
              <a:spcAft>
                <a:spcPts val="0"/>
              </a:spcAft>
              <a:buClr>
                <a:srgbClr val="D32B1E"/>
              </a:buClr>
              <a:buSzTx/>
              <a:buFont typeface="Arial" panose="020B0604020202020204" pitchFamily="34" charset="0"/>
              <a:buChar char="•"/>
              <a:tabLst>
                <a:tab pos="698500" algn="l"/>
                <a:tab pos="699135" algn="l"/>
              </a:tabLst>
              <a:defRPr/>
            </a:pPr>
            <a:r>
              <a:rPr kumimoji="0" sz="2000" b="0" i="0" u="none" strike="noStrike" kern="1200" cap="none" spc="0" normalizeH="0" baseline="0" noProof="0" dirty="0">
                <a:ln>
                  <a:noFill/>
                </a:ln>
                <a:solidFill>
                  <a:srgbClr val="000000"/>
                </a:solidFill>
                <a:effectLst/>
                <a:uLnTx/>
                <a:uFillTx/>
                <a:latin typeface="Arial"/>
                <a:ea typeface="+mn-ea"/>
                <a:cs typeface="Arial"/>
              </a:rPr>
              <a:t>The</a:t>
            </a:r>
            <a:r>
              <a:rPr kumimoji="0" sz="2000" b="0" i="0" u="none" strike="noStrike" kern="1200" cap="none" spc="-3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heating,</a:t>
            </a:r>
            <a:r>
              <a:rPr kumimoji="0" sz="2000" b="0" i="0" u="none" strike="noStrike" kern="1200" cap="none" spc="-3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cooling,</a:t>
            </a:r>
            <a:r>
              <a:rPr kumimoji="0" sz="2000" b="0" i="0" u="none" strike="noStrike" kern="1200" cap="none" spc="-3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ventilation,</a:t>
            </a:r>
            <a:r>
              <a:rPr kumimoji="0" sz="2000" b="0" i="0" u="none" strike="noStrike" kern="1200" cap="none" spc="-3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and</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hot</a:t>
            </a:r>
            <a:r>
              <a:rPr kumimoji="0" sz="2000" b="0" i="0" u="none" strike="noStrike" kern="1200" cap="none" spc="-3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water</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systems,</a:t>
            </a:r>
            <a:r>
              <a:rPr kumimoji="0" sz="2000" b="0" i="0" u="none" strike="noStrike" kern="1200" cap="none" spc="-55" normalizeH="0" baseline="0" noProof="0" dirty="0">
                <a:ln>
                  <a:noFill/>
                </a:ln>
                <a:solidFill>
                  <a:srgbClr val="000000"/>
                </a:solidFill>
                <a:effectLst/>
                <a:uLnTx/>
                <a:uFillTx/>
                <a:latin typeface="Arial"/>
                <a:ea typeface="+mn-ea"/>
                <a:cs typeface="Arial"/>
              </a:rPr>
              <a:t> </a:t>
            </a:r>
            <a:r>
              <a:rPr kumimoji="0" sz="2000" b="0" i="0" u="none" strike="noStrike" kern="1200" cap="none" spc="-25" normalizeH="0" baseline="0" noProof="0" dirty="0">
                <a:ln>
                  <a:noFill/>
                </a:ln>
                <a:solidFill>
                  <a:srgbClr val="000000"/>
                </a:solidFill>
                <a:effectLst/>
                <a:uLnTx/>
                <a:uFillTx/>
                <a:latin typeface="Arial"/>
                <a:ea typeface="+mn-ea"/>
                <a:cs typeface="Arial"/>
              </a:rPr>
              <a:t>or</a:t>
            </a:r>
            <a:endParaRPr kumimoji="0" sz="2000" b="0" i="0" u="none" strike="noStrike" kern="1200" cap="none" spc="0" normalizeH="0" baseline="0" noProof="0" dirty="0">
              <a:ln>
                <a:noFill/>
              </a:ln>
              <a:solidFill>
                <a:srgbClr val="000000"/>
              </a:solidFill>
              <a:effectLst/>
              <a:uLnTx/>
              <a:uFillTx/>
              <a:latin typeface="Arial"/>
              <a:ea typeface="+mn-ea"/>
              <a:cs typeface="Arial"/>
            </a:endParaRPr>
          </a:p>
          <a:p>
            <a:pPr marL="812165" marR="0" lvl="1" indent="-342900" algn="l" defTabSz="914400" rtl="0" eaLnBrk="1" fontAlgn="auto" latinLnBrk="0" hangingPunct="1">
              <a:lnSpc>
                <a:spcPct val="100000"/>
              </a:lnSpc>
              <a:spcBef>
                <a:spcPts val="795"/>
              </a:spcBef>
              <a:spcAft>
                <a:spcPts val="0"/>
              </a:spcAft>
              <a:buClr>
                <a:srgbClr val="D32B1E"/>
              </a:buClr>
              <a:buSzTx/>
              <a:buFont typeface="Arial" panose="020B0604020202020204" pitchFamily="34" charset="0"/>
              <a:buChar char="•"/>
              <a:tabLst>
                <a:tab pos="698500" algn="l"/>
                <a:tab pos="699135" algn="l"/>
              </a:tabLst>
              <a:defRPr/>
            </a:pPr>
            <a:r>
              <a:rPr kumimoji="0" sz="2000" b="0" i="0" u="none" strike="noStrike" kern="1200" cap="none" spc="0" normalizeH="0" baseline="0" noProof="0" dirty="0">
                <a:ln>
                  <a:noFill/>
                </a:ln>
                <a:solidFill>
                  <a:srgbClr val="000000"/>
                </a:solidFill>
                <a:effectLst/>
                <a:uLnTx/>
                <a:uFillTx/>
                <a:latin typeface="Arial"/>
                <a:ea typeface="+mn-ea"/>
                <a:cs typeface="Arial"/>
              </a:rPr>
              <a:t>The</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building</a:t>
            </a:r>
            <a:r>
              <a:rPr kumimoji="0" sz="2000" b="0" i="0" u="none" strike="noStrike" kern="1200" cap="none" spc="-15" normalizeH="0" baseline="0" noProof="0" dirty="0">
                <a:ln>
                  <a:noFill/>
                </a:ln>
                <a:solidFill>
                  <a:srgbClr val="000000"/>
                </a:solidFill>
                <a:effectLst/>
                <a:uLnTx/>
                <a:uFillTx/>
                <a:latin typeface="Arial"/>
                <a:ea typeface="+mn-ea"/>
                <a:cs typeface="Arial"/>
              </a:rPr>
              <a:t> </a:t>
            </a:r>
            <a:r>
              <a:rPr kumimoji="0" sz="2000" b="0" i="0" u="none" strike="noStrike" kern="1200" cap="none" spc="-10" normalizeH="0" baseline="0" noProof="0" dirty="0">
                <a:ln>
                  <a:noFill/>
                </a:ln>
                <a:solidFill>
                  <a:srgbClr val="000000"/>
                </a:solidFill>
                <a:effectLst/>
                <a:uLnTx/>
                <a:uFillTx/>
                <a:latin typeface="Arial"/>
                <a:ea typeface="+mn-ea"/>
                <a:cs typeface="Arial"/>
              </a:rPr>
              <a:t>envelope”</a:t>
            </a:r>
            <a:endParaRPr kumimoji="0" sz="2000" b="0" i="0" u="none" strike="noStrike" kern="1200" cap="none" spc="0" normalizeH="0" baseline="0" noProof="0" dirty="0">
              <a:ln>
                <a:noFill/>
              </a:ln>
              <a:solidFill>
                <a:srgbClr val="000000"/>
              </a:solidFill>
              <a:effectLst/>
              <a:uLnTx/>
              <a:uFillTx/>
              <a:latin typeface="Arial"/>
              <a:ea typeface="+mn-ea"/>
              <a:cs typeface="Arial"/>
            </a:endParaRPr>
          </a:p>
          <a:p>
            <a:pPr marL="469265" marR="5080" lvl="0" indent="-457200" algn="l" defTabSz="914400" rtl="0" eaLnBrk="1" fontAlgn="auto" latinLnBrk="0" hangingPunct="1">
              <a:lnSpc>
                <a:spcPct val="100000"/>
              </a:lnSpc>
              <a:spcBef>
                <a:spcPts val="1305"/>
              </a:spcBef>
              <a:spcAft>
                <a:spcPts val="0"/>
              </a:spcAft>
              <a:buClr>
                <a:srgbClr val="D32B1E"/>
              </a:buClr>
              <a:buSzTx/>
              <a:buFont typeface="Wingdings"/>
              <a:buChar char=""/>
              <a:tabLst>
                <a:tab pos="469265" algn="l"/>
                <a:tab pos="469900" algn="l"/>
              </a:tabLst>
              <a:defRPr/>
            </a:pPr>
            <a:r>
              <a:rPr kumimoji="0" sz="2000" b="0" i="0" u="none" strike="noStrike" kern="1200" cap="none" spc="0" normalizeH="0" baseline="0" noProof="0" dirty="0">
                <a:ln>
                  <a:noFill/>
                </a:ln>
                <a:solidFill>
                  <a:srgbClr val="000000"/>
                </a:solidFill>
                <a:effectLst/>
                <a:uLnTx/>
                <a:uFillTx/>
                <a:latin typeface="Arial"/>
                <a:ea typeface="+mn-ea"/>
                <a:cs typeface="Arial"/>
              </a:rPr>
              <a:t>“Must</a:t>
            </a:r>
            <a:r>
              <a:rPr kumimoji="0" sz="2000" b="0" i="0" u="none" strike="noStrike" kern="1200" cap="none" spc="-6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be</a:t>
            </a:r>
            <a:r>
              <a:rPr kumimoji="0" sz="2000" b="0" i="0" u="none" strike="noStrike" kern="1200" cap="none" spc="-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part</a:t>
            </a:r>
            <a:r>
              <a:rPr kumimoji="0" sz="2000" b="0" i="0" u="none" strike="noStrike" kern="1200" cap="none" spc="-4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of</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a</a:t>
            </a:r>
            <a:r>
              <a:rPr kumimoji="0" sz="2000" b="0" i="0" u="none" strike="noStrike" kern="1200" cap="none" spc="-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plan</a:t>
            </a:r>
            <a:r>
              <a:rPr kumimoji="0" sz="2000" b="0" i="0" u="none" strike="noStrike" kern="1200" cap="none" spc="-2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designed</a:t>
            </a:r>
            <a:r>
              <a:rPr kumimoji="0" sz="2000" b="0" i="0" u="none" strike="noStrike" kern="1200" cap="none" spc="-3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to</a:t>
            </a:r>
            <a:r>
              <a:rPr kumimoji="0" sz="2000" b="0" i="0" u="none" strike="noStrike" kern="1200" cap="none" spc="-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reduce</a:t>
            </a:r>
            <a:r>
              <a:rPr kumimoji="0" sz="2000" b="0" i="0" u="none" strike="noStrike" kern="1200" cap="none" spc="-4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the</a:t>
            </a:r>
            <a:r>
              <a:rPr kumimoji="0" sz="2000" b="0" i="0" u="none" strike="noStrike" kern="1200" cap="none" spc="-1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total</a:t>
            </a:r>
            <a:r>
              <a:rPr kumimoji="0" sz="2000" b="0" i="0" u="none" strike="noStrike" kern="1200" cap="none" spc="-2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annual</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energy</a:t>
            </a:r>
            <a:r>
              <a:rPr kumimoji="0" sz="2000" b="0" i="0" u="none" strike="noStrike" kern="1200" cap="none" spc="-3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and</a:t>
            </a:r>
            <a:r>
              <a:rPr kumimoji="0" sz="2000" b="0" i="0" u="none" strike="noStrike" kern="1200" cap="none" spc="-1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power</a:t>
            </a:r>
            <a:r>
              <a:rPr kumimoji="0" sz="2000" b="0" i="0" u="none" strike="noStrike" kern="1200" cap="none" spc="-3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costs</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with</a:t>
            </a:r>
            <a:r>
              <a:rPr kumimoji="0" sz="2000" b="0" i="0" u="none" strike="noStrike" kern="1200" cap="none" spc="-5" normalizeH="0" baseline="0" noProof="0" dirty="0">
                <a:ln>
                  <a:noFill/>
                </a:ln>
                <a:solidFill>
                  <a:srgbClr val="000000"/>
                </a:solidFill>
                <a:effectLst/>
                <a:uLnTx/>
                <a:uFillTx/>
                <a:latin typeface="Arial"/>
                <a:ea typeface="+mn-ea"/>
                <a:cs typeface="Arial"/>
              </a:rPr>
              <a:t> </a:t>
            </a:r>
            <a:r>
              <a:rPr kumimoji="0" sz="2000" b="0" i="0" u="none" strike="noStrike" kern="1200" cap="none" spc="-10" normalizeH="0" baseline="0" noProof="0" dirty="0">
                <a:ln>
                  <a:noFill/>
                </a:ln>
                <a:solidFill>
                  <a:srgbClr val="000000"/>
                </a:solidFill>
                <a:effectLst/>
                <a:uLnTx/>
                <a:uFillTx/>
                <a:latin typeface="Arial"/>
                <a:ea typeface="+mn-ea"/>
                <a:cs typeface="Arial"/>
              </a:rPr>
              <a:t>respect </a:t>
            </a:r>
            <a:r>
              <a:rPr kumimoji="0" sz="2000" b="0" i="0" u="none" strike="noStrike" kern="1200" cap="none" spc="0" normalizeH="0" baseline="0" noProof="0" dirty="0">
                <a:ln>
                  <a:noFill/>
                </a:ln>
                <a:solidFill>
                  <a:srgbClr val="000000"/>
                </a:solidFill>
                <a:effectLst/>
                <a:uLnTx/>
                <a:uFillTx/>
                <a:latin typeface="Arial"/>
                <a:ea typeface="+mn-ea"/>
                <a:cs typeface="Arial"/>
              </a:rPr>
              <a:t>[to</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this</a:t>
            </a:r>
            <a:r>
              <a:rPr kumimoji="0" sz="2000" b="0" i="0" u="none" strike="noStrike" kern="1200" cap="none" spc="-20" normalizeH="0" baseline="0" noProof="0" dirty="0">
                <a:ln>
                  <a:noFill/>
                </a:ln>
                <a:solidFill>
                  <a:srgbClr val="000000"/>
                </a:solidFill>
                <a:effectLst/>
                <a:uLnTx/>
                <a:uFillTx/>
                <a:latin typeface="Arial"/>
                <a:ea typeface="+mn-ea"/>
                <a:cs typeface="Arial"/>
              </a:rPr>
              <a:t> </a:t>
            </a:r>
            <a:r>
              <a:rPr kumimoji="0" sz="2000" b="0" i="0" u="none" strike="noStrike" kern="1200" cap="none" spc="-10" normalizeH="0" baseline="0" noProof="0" dirty="0">
                <a:ln>
                  <a:noFill/>
                </a:ln>
                <a:solidFill>
                  <a:srgbClr val="000000"/>
                </a:solidFill>
                <a:effectLst/>
                <a:uLnTx/>
                <a:uFillTx/>
                <a:latin typeface="Arial"/>
                <a:ea typeface="+mn-ea"/>
                <a:cs typeface="Arial"/>
              </a:rPr>
              <a:t>property]”</a:t>
            </a:r>
            <a:endParaRPr kumimoji="0" sz="2000" b="0" i="0" u="none" strike="noStrike" kern="1200" cap="none" spc="0" normalizeH="0" baseline="0" noProof="0" dirty="0">
              <a:ln>
                <a:noFill/>
              </a:ln>
              <a:solidFill>
                <a:srgbClr val="000000"/>
              </a:solidFill>
              <a:effectLst/>
              <a:uLnTx/>
              <a:uFillTx/>
              <a:latin typeface="Arial"/>
              <a:ea typeface="+mn-ea"/>
              <a:cs typeface="Arial"/>
            </a:endParaRPr>
          </a:p>
          <a:p>
            <a:pPr marL="469265" marR="866775" lvl="0" indent="-457200" algn="l" defTabSz="914400" rtl="0" eaLnBrk="1" fontAlgn="auto" latinLnBrk="0" hangingPunct="1">
              <a:lnSpc>
                <a:spcPct val="100000"/>
              </a:lnSpc>
              <a:spcBef>
                <a:spcPts val="1300"/>
              </a:spcBef>
              <a:spcAft>
                <a:spcPts val="0"/>
              </a:spcAft>
              <a:buClr>
                <a:srgbClr val="D32B1E"/>
              </a:buClr>
              <a:buSzTx/>
              <a:buFont typeface="Wingdings"/>
              <a:buChar char=""/>
              <a:tabLst>
                <a:tab pos="469265" algn="l"/>
                <a:tab pos="469900" algn="l"/>
              </a:tabLst>
              <a:defRPr/>
            </a:pPr>
            <a:r>
              <a:rPr kumimoji="0" sz="2000" b="0" i="0" u="none" strike="noStrike" kern="1200" cap="none" spc="0" normalizeH="0" baseline="0" noProof="0" dirty="0">
                <a:ln>
                  <a:noFill/>
                </a:ln>
                <a:solidFill>
                  <a:srgbClr val="000000"/>
                </a:solidFill>
                <a:effectLst/>
                <a:uLnTx/>
                <a:uFillTx/>
                <a:latin typeface="Arial"/>
                <a:ea typeface="+mn-ea"/>
                <a:cs typeface="Arial"/>
              </a:rPr>
              <a:t>Reference</a:t>
            </a:r>
            <a:r>
              <a:rPr kumimoji="0" sz="2000" b="0" i="0" u="none" strike="noStrike" kern="1200" cap="none" spc="-5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point</a:t>
            </a:r>
            <a:r>
              <a:rPr kumimoji="0" sz="2000" b="0" i="0" u="none" strike="noStrike" kern="1200" cap="none" spc="-3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for</a:t>
            </a:r>
            <a:r>
              <a:rPr kumimoji="0" sz="2000" b="0" i="0" u="none" strike="noStrike" kern="1200" cap="none" spc="-3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a:t>
            </a:r>
            <a:r>
              <a:rPr kumimoji="0" sz="2000" b="0" i="0" u="none" strike="noStrike" kern="1200" cap="none" spc="-2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energy</a:t>
            </a:r>
            <a:r>
              <a:rPr kumimoji="0" sz="2000" b="0" i="0" u="none" strike="noStrike" kern="1200" cap="none" spc="-4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cost</a:t>
            </a:r>
            <a:r>
              <a:rPr kumimoji="0" sz="2000" b="0" i="0" u="none" strike="noStrike" kern="1200" cap="none" spc="-4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reduction:</a:t>
            </a:r>
            <a:r>
              <a:rPr kumimoji="0" sz="2000" b="0" i="0" u="none" strike="noStrike" kern="1200" cap="none" spc="-4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Building</a:t>
            </a:r>
            <a:r>
              <a:rPr kumimoji="0" sz="2000" b="0" i="0" u="none" strike="noStrike" kern="1200" cap="none" spc="-1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meeting</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minimum</a:t>
            </a:r>
            <a:r>
              <a:rPr kumimoji="0" sz="2000" b="0" i="0" u="none" strike="noStrike" kern="1200" cap="none" spc="-3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requirements</a:t>
            </a:r>
            <a:r>
              <a:rPr kumimoji="0" sz="2000" b="0" i="0" u="none" strike="noStrike" kern="1200" cap="none" spc="-55" normalizeH="0" baseline="0" noProof="0" dirty="0">
                <a:ln>
                  <a:noFill/>
                </a:ln>
                <a:solidFill>
                  <a:srgbClr val="000000"/>
                </a:solidFill>
                <a:effectLst/>
                <a:uLnTx/>
                <a:uFillTx/>
                <a:latin typeface="Arial"/>
                <a:ea typeface="+mn-ea"/>
                <a:cs typeface="Arial"/>
              </a:rPr>
              <a:t> </a:t>
            </a:r>
            <a:r>
              <a:rPr kumimoji="0" sz="2000" b="0" i="0" u="none" strike="noStrike" kern="1200" cap="none" spc="-25" normalizeH="0" baseline="0" noProof="0" dirty="0">
                <a:ln>
                  <a:noFill/>
                </a:ln>
                <a:solidFill>
                  <a:srgbClr val="000000"/>
                </a:solidFill>
                <a:effectLst/>
                <a:uLnTx/>
                <a:uFillTx/>
                <a:latin typeface="Arial"/>
                <a:ea typeface="+mn-ea"/>
                <a:cs typeface="Arial"/>
              </a:rPr>
              <a:t>of </a:t>
            </a:r>
            <a:r>
              <a:rPr kumimoji="0" sz="2000" b="0" i="0" u="none" strike="noStrike" kern="1200" cap="none" spc="-10" normalizeH="0" baseline="0" noProof="0" dirty="0">
                <a:ln>
                  <a:noFill/>
                </a:ln>
                <a:solidFill>
                  <a:srgbClr val="000000"/>
                </a:solidFill>
                <a:effectLst/>
                <a:uLnTx/>
                <a:uFillTx/>
                <a:latin typeface="Arial"/>
                <a:ea typeface="+mn-ea"/>
                <a:cs typeface="Arial"/>
              </a:rPr>
              <a:t>“ASHREA”</a:t>
            </a:r>
            <a:endParaRPr kumimoji="0" sz="2000" b="0"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6291925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Eligibility</a:t>
            </a:r>
            <a:r>
              <a:rPr spc="5" dirty="0"/>
              <a:t> </a:t>
            </a:r>
            <a:r>
              <a:rPr dirty="0"/>
              <a:t>&amp;</a:t>
            </a:r>
            <a:r>
              <a:rPr spc="-20" dirty="0"/>
              <a:t> </a:t>
            </a:r>
            <a:r>
              <a:rPr spc="-25" dirty="0"/>
              <a:t>Cap</a:t>
            </a:r>
          </a:p>
        </p:txBody>
      </p:sp>
      <p:sp>
        <p:nvSpPr>
          <p:cNvPr id="4" name="object 4"/>
          <p:cNvSpPr txBox="1">
            <a:spLocks noGrp="1"/>
          </p:cNvSpPr>
          <p:nvPr>
            <p:ph type="sldNum" sz="quarter" idx="7"/>
          </p:nvPr>
        </p:nvSpPr>
        <p:spPr>
          <a:xfrm>
            <a:off x="11505692" y="6322399"/>
            <a:ext cx="259715" cy="196215"/>
          </a:xfrm>
          <a:prstGeom prst="rect">
            <a:avLst/>
          </a:prstGeom>
        </p:spPr>
        <p:txBody>
          <a:bodyPr vert="horz" wrap="square" lIns="0" tIns="0" rIns="0" bIns="0" rtlCol="0">
            <a:spAutoFit/>
          </a:bodyPr>
          <a:lstStyle>
            <a:defPPr>
              <a:defRPr kern="0"/>
            </a:defPPr>
            <a:lvl1pPr>
              <a:defRPr sz="1200" b="0" i="0">
                <a:solidFill>
                  <a:srgbClr val="888888"/>
                </a:solidFill>
                <a:latin typeface="Arial"/>
                <a:cs typeface="Arial"/>
              </a:defRPr>
            </a:lvl1pPr>
          </a:lstStyle>
          <a:p>
            <a:pPr marL="123189"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en-US" sz="1200" b="0" i="0" u="none" strike="noStrike" kern="1200" cap="none" spc="0" normalizeH="0" baseline="0" noProof="0" smtClean="0">
                <a:ln>
                  <a:noFill/>
                </a:ln>
                <a:solidFill>
                  <a:srgbClr val="888888"/>
                </a:solidFill>
                <a:effectLst/>
                <a:uLnTx/>
                <a:uFillTx/>
                <a:latin typeface="Arial"/>
                <a:ea typeface="+mn-ea"/>
                <a:cs typeface="Arial"/>
              </a:rPr>
              <a:pPr marL="123189" marR="0" lvl="0" indent="0" algn="l" defTabSz="914400" rtl="0" eaLnBrk="1" fontAlgn="auto" latinLnBrk="0" hangingPunct="1">
                <a:lnSpc>
                  <a:spcPts val="1425"/>
                </a:lnSpc>
                <a:spcBef>
                  <a:spcPts val="0"/>
                </a:spcBef>
                <a:spcAft>
                  <a:spcPts val="0"/>
                </a:spcAft>
                <a:buClrTx/>
                <a:buSzTx/>
                <a:buFontTx/>
                <a:buNone/>
                <a:tabLst/>
                <a:defRPr/>
              </a:pPr>
              <a:t>119</a:t>
            </a:fld>
            <a:endParaRPr kumimoji="0" sz="1200" b="0" i="0" u="none" strike="noStrike" kern="1200" cap="none" spc="-25" normalizeH="0" baseline="0" noProof="0" dirty="0">
              <a:ln>
                <a:noFill/>
              </a:ln>
              <a:solidFill>
                <a:srgbClr val="888888"/>
              </a:solidFill>
              <a:effectLst/>
              <a:uLnTx/>
              <a:uFillTx/>
              <a:latin typeface="Arial"/>
              <a:ea typeface="+mn-ea"/>
              <a:cs typeface="Arial"/>
            </a:endParaRPr>
          </a:p>
        </p:txBody>
      </p:sp>
      <p:sp>
        <p:nvSpPr>
          <p:cNvPr id="3" name="object 3"/>
          <p:cNvSpPr txBox="1"/>
          <p:nvPr/>
        </p:nvSpPr>
        <p:spPr>
          <a:xfrm>
            <a:off x="463801" y="1177182"/>
            <a:ext cx="11202670" cy="3404870"/>
          </a:xfrm>
          <a:prstGeom prst="rect">
            <a:avLst/>
          </a:prstGeom>
        </p:spPr>
        <p:txBody>
          <a:bodyPr vert="horz" wrap="square" lIns="0" tIns="114300" rIns="0" bIns="0" rtlCol="0">
            <a:spAutoFit/>
          </a:bodyPr>
          <a:lstStyle/>
          <a:p>
            <a:pPr marL="470534" marR="0" lvl="0" indent="-457834" algn="l" defTabSz="914400" rtl="0" eaLnBrk="1" fontAlgn="auto" latinLnBrk="0" hangingPunct="1">
              <a:lnSpc>
                <a:spcPct val="100000"/>
              </a:lnSpc>
              <a:spcBef>
                <a:spcPts val="900"/>
              </a:spcBef>
              <a:spcAft>
                <a:spcPts val="0"/>
              </a:spcAft>
              <a:buClr>
                <a:srgbClr val="D32B1E"/>
              </a:buClr>
              <a:buSzTx/>
              <a:buFont typeface="Wingdings"/>
              <a:buChar char=""/>
              <a:tabLst>
                <a:tab pos="470534" algn="l"/>
                <a:tab pos="471170" algn="l"/>
              </a:tabLst>
              <a:defRPr/>
            </a:pPr>
            <a:r>
              <a:rPr kumimoji="0" sz="2000" b="0" i="0" u="none" strike="noStrike" kern="1200" cap="none" spc="0" normalizeH="0" baseline="0" noProof="0" dirty="0">
                <a:ln>
                  <a:noFill/>
                </a:ln>
                <a:solidFill>
                  <a:srgbClr val="000000"/>
                </a:solidFill>
                <a:effectLst/>
                <a:uLnTx/>
                <a:uFillTx/>
                <a:latin typeface="Arial"/>
                <a:ea typeface="+mn-ea"/>
                <a:cs typeface="Arial"/>
              </a:rPr>
              <a:t>Eligibility–</a:t>
            </a:r>
            <a:r>
              <a:rPr kumimoji="0" sz="2000" b="0" i="0" u="none" strike="noStrike" kern="1200" cap="none" spc="2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Greatly</a:t>
            </a:r>
            <a:r>
              <a:rPr kumimoji="0" sz="2000" b="0" i="0" u="none" strike="noStrike" kern="1200" cap="none" spc="-4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broadened,</a:t>
            </a:r>
            <a:r>
              <a:rPr kumimoji="0" sz="2000" b="0" i="0" u="none" strike="noStrike" kern="1200" cap="none" spc="-7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newly</a:t>
            </a:r>
            <a:r>
              <a:rPr kumimoji="0" sz="2000" b="0" i="0" u="none" strike="noStrike" kern="1200" cap="none" spc="-2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including</a:t>
            </a:r>
            <a:r>
              <a:rPr kumimoji="0" sz="2000" b="0" i="0" u="none" strike="noStrike" kern="1200" cap="none" spc="-1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designers</a:t>
            </a:r>
            <a:r>
              <a:rPr kumimoji="0" sz="2000" b="0" i="0" u="none" strike="noStrike" kern="1200" cap="none" spc="-5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of</a:t>
            </a:r>
            <a:r>
              <a:rPr kumimoji="0" sz="2000" b="0" i="0" u="none" strike="noStrike" kern="1200" cap="none" spc="-2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buildings</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owned</a:t>
            </a:r>
            <a:r>
              <a:rPr kumimoji="0" sz="2000" b="0" i="0" u="none" strike="noStrike" kern="1200" cap="none" spc="-4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by</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(among</a:t>
            </a:r>
            <a:r>
              <a:rPr kumimoji="0" sz="2000" b="0" i="0" u="none" strike="noStrike" kern="1200" cap="none" spc="-35" normalizeH="0" baseline="0" noProof="0" dirty="0">
                <a:ln>
                  <a:noFill/>
                </a:ln>
                <a:solidFill>
                  <a:srgbClr val="000000"/>
                </a:solidFill>
                <a:effectLst/>
                <a:uLnTx/>
                <a:uFillTx/>
                <a:latin typeface="Arial"/>
                <a:ea typeface="+mn-ea"/>
                <a:cs typeface="Arial"/>
              </a:rPr>
              <a:t> </a:t>
            </a:r>
            <a:r>
              <a:rPr kumimoji="0" sz="2000" b="0" i="0" u="none" strike="noStrike" kern="1200" cap="none" spc="-10" normalizeH="0" baseline="0" noProof="0" dirty="0">
                <a:ln>
                  <a:noFill/>
                </a:ln>
                <a:solidFill>
                  <a:srgbClr val="000000"/>
                </a:solidFill>
                <a:effectLst/>
                <a:uLnTx/>
                <a:uFillTx/>
                <a:latin typeface="Arial"/>
                <a:ea typeface="+mn-ea"/>
                <a:cs typeface="Arial"/>
              </a:rPr>
              <a:t>others):</a:t>
            </a:r>
            <a:endParaRPr kumimoji="0" sz="2000" b="0" i="0" u="none" strike="noStrike" kern="1200" cap="none" spc="0" normalizeH="0" baseline="0" noProof="0" dirty="0">
              <a:ln>
                <a:noFill/>
              </a:ln>
              <a:solidFill>
                <a:srgbClr val="000000"/>
              </a:solidFill>
              <a:effectLst/>
              <a:uLnTx/>
              <a:uFillTx/>
              <a:latin typeface="Arial"/>
              <a:ea typeface="+mn-ea"/>
              <a:cs typeface="Arial"/>
            </a:endParaRPr>
          </a:p>
          <a:p>
            <a:pPr marL="812800" marR="0" lvl="1" indent="-342900" algn="l" defTabSz="914400" rtl="0" eaLnBrk="1" fontAlgn="auto" latinLnBrk="0" hangingPunct="1">
              <a:lnSpc>
                <a:spcPct val="100000"/>
              </a:lnSpc>
              <a:spcBef>
                <a:spcPts val="805"/>
              </a:spcBef>
              <a:spcAft>
                <a:spcPts val="0"/>
              </a:spcAft>
              <a:buClr>
                <a:srgbClr val="D32B1E"/>
              </a:buClr>
              <a:buSzTx/>
              <a:buFont typeface="Arial" panose="020B0604020202020204" pitchFamily="34" charset="0"/>
              <a:buChar char="•"/>
              <a:tabLst>
                <a:tab pos="698500" algn="l"/>
                <a:tab pos="699135" algn="l"/>
              </a:tabLst>
              <a:defRPr/>
            </a:pPr>
            <a:r>
              <a:rPr kumimoji="0" sz="2000" b="0" i="0" u="none" strike="noStrike" kern="1200" cap="none" spc="-10" normalizeH="0" baseline="0" noProof="0" dirty="0">
                <a:ln>
                  <a:noFill/>
                </a:ln>
                <a:solidFill>
                  <a:srgbClr val="000000"/>
                </a:solidFill>
                <a:effectLst/>
                <a:uLnTx/>
                <a:uFillTx/>
                <a:latin typeface="Arial"/>
                <a:ea typeface="+mn-ea"/>
                <a:cs typeface="Arial"/>
              </a:rPr>
              <a:t>Not-</a:t>
            </a:r>
            <a:r>
              <a:rPr kumimoji="0" sz="2000" b="0" i="0" u="none" strike="noStrike" kern="1200" cap="none" spc="0" normalizeH="0" baseline="0" noProof="0" dirty="0">
                <a:ln>
                  <a:noFill/>
                </a:ln>
                <a:solidFill>
                  <a:srgbClr val="000000"/>
                </a:solidFill>
                <a:effectLst/>
                <a:uLnTx/>
                <a:uFillTx/>
                <a:latin typeface="Arial"/>
                <a:ea typeface="+mn-ea"/>
                <a:cs typeface="Arial"/>
              </a:rPr>
              <a:t>For-Profit</a:t>
            </a:r>
            <a:r>
              <a:rPr kumimoji="0" sz="2000" b="0" i="0" u="none" strike="noStrike" kern="1200" cap="none" spc="-40" normalizeH="0" baseline="0" noProof="0" dirty="0">
                <a:ln>
                  <a:noFill/>
                </a:ln>
                <a:solidFill>
                  <a:srgbClr val="000000"/>
                </a:solidFill>
                <a:effectLst/>
                <a:uLnTx/>
                <a:uFillTx/>
                <a:latin typeface="Arial"/>
                <a:ea typeface="+mn-ea"/>
                <a:cs typeface="Arial"/>
              </a:rPr>
              <a:t> </a:t>
            </a:r>
            <a:r>
              <a:rPr kumimoji="0" sz="2000" b="0" i="0" u="none" strike="noStrike" kern="1200" cap="none" spc="-10" normalizeH="0" baseline="0" noProof="0" dirty="0">
                <a:ln>
                  <a:noFill/>
                </a:ln>
                <a:solidFill>
                  <a:srgbClr val="000000"/>
                </a:solidFill>
                <a:effectLst/>
                <a:uLnTx/>
                <a:uFillTx/>
                <a:latin typeface="Arial"/>
                <a:ea typeface="+mn-ea"/>
                <a:cs typeface="Arial"/>
              </a:rPr>
              <a:t>Organizations</a:t>
            </a:r>
            <a:endParaRPr kumimoji="0" sz="2000" b="0" i="0" u="none" strike="noStrike" kern="1200" cap="none" spc="0" normalizeH="0" baseline="0" noProof="0" dirty="0">
              <a:ln>
                <a:noFill/>
              </a:ln>
              <a:solidFill>
                <a:srgbClr val="000000"/>
              </a:solidFill>
              <a:effectLst/>
              <a:uLnTx/>
              <a:uFillTx/>
              <a:latin typeface="Arial"/>
              <a:ea typeface="+mn-ea"/>
              <a:cs typeface="Arial"/>
            </a:endParaRPr>
          </a:p>
          <a:p>
            <a:pPr marL="812165" marR="0" lvl="1" indent="-342900" algn="l" defTabSz="914400" rtl="0" eaLnBrk="1" fontAlgn="auto" latinLnBrk="0" hangingPunct="1">
              <a:lnSpc>
                <a:spcPct val="100000"/>
              </a:lnSpc>
              <a:spcBef>
                <a:spcPts val="795"/>
              </a:spcBef>
              <a:spcAft>
                <a:spcPts val="0"/>
              </a:spcAft>
              <a:buClr>
                <a:srgbClr val="D32B1E"/>
              </a:buClr>
              <a:buSzTx/>
              <a:buFont typeface="Arial" panose="020B0604020202020204" pitchFamily="34" charset="0"/>
              <a:buChar char="•"/>
              <a:tabLst>
                <a:tab pos="698500" algn="l"/>
                <a:tab pos="699135" algn="l"/>
              </a:tabLst>
              <a:defRPr/>
            </a:pPr>
            <a:r>
              <a:rPr kumimoji="0" sz="2000" b="0" i="0" u="none" strike="noStrike" kern="1200" cap="none" spc="0" normalizeH="0" baseline="0" noProof="0" dirty="0">
                <a:ln>
                  <a:noFill/>
                </a:ln>
                <a:solidFill>
                  <a:srgbClr val="000000"/>
                </a:solidFill>
                <a:effectLst/>
                <a:uLnTx/>
                <a:uFillTx/>
                <a:latin typeface="Arial"/>
                <a:ea typeface="+mn-ea"/>
                <a:cs typeface="Arial"/>
              </a:rPr>
              <a:t>Private</a:t>
            </a:r>
            <a:r>
              <a:rPr kumimoji="0" sz="2000" b="0" i="0" u="none" strike="noStrike" kern="1200" cap="none" spc="-35" normalizeH="0" baseline="0" noProof="0" dirty="0">
                <a:ln>
                  <a:noFill/>
                </a:ln>
                <a:solidFill>
                  <a:srgbClr val="000000"/>
                </a:solidFill>
                <a:effectLst/>
                <a:uLnTx/>
                <a:uFillTx/>
                <a:latin typeface="Arial"/>
                <a:ea typeface="+mn-ea"/>
                <a:cs typeface="Arial"/>
              </a:rPr>
              <a:t> </a:t>
            </a:r>
            <a:r>
              <a:rPr kumimoji="0" sz="2000" b="0" i="0" u="none" strike="noStrike" kern="1200" cap="none" spc="-10" normalizeH="0" baseline="0" noProof="0" dirty="0">
                <a:ln>
                  <a:noFill/>
                </a:ln>
                <a:solidFill>
                  <a:srgbClr val="000000"/>
                </a:solidFill>
                <a:effectLst/>
                <a:uLnTx/>
                <a:uFillTx/>
                <a:latin typeface="Arial"/>
                <a:ea typeface="+mn-ea"/>
                <a:cs typeface="Arial"/>
              </a:rPr>
              <a:t>Foundations</a:t>
            </a:r>
            <a:endParaRPr kumimoji="0" sz="2000" b="0" i="0" u="none" strike="noStrike" kern="1200" cap="none" spc="0" normalizeH="0" baseline="0" noProof="0" dirty="0">
              <a:ln>
                <a:noFill/>
              </a:ln>
              <a:solidFill>
                <a:srgbClr val="000000"/>
              </a:solidFill>
              <a:effectLst/>
              <a:uLnTx/>
              <a:uFillTx/>
              <a:latin typeface="Arial"/>
              <a:ea typeface="+mn-ea"/>
              <a:cs typeface="Arial"/>
            </a:endParaRPr>
          </a:p>
          <a:p>
            <a:pPr marL="812165" marR="0" lvl="1" indent="-342900" algn="l" defTabSz="914400" rtl="0" eaLnBrk="1" fontAlgn="auto" latinLnBrk="0" hangingPunct="1">
              <a:lnSpc>
                <a:spcPct val="100000"/>
              </a:lnSpc>
              <a:spcBef>
                <a:spcPts val="805"/>
              </a:spcBef>
              <a:spcAft>
                <a:spcPts val="0"/>
              </a:spcAft>
              <a:buClr>
                <a:srgbClr val="D32B1E"/>
              </a:buClr>
              <a:buSzTx/>
              <a:buFont typeface="Arial" panose="020B0604020202020204" pitchFamily="34" charset="0"/>
              <a:buChar char="•"/>
              <a:tabLst>
                <a:tab pos="698500" algn="l"/>
                <a:tab pos="699135" algn="l"/>
              </a:tabLst>
              <a:defRPr/>
            </a:pPr>
            <a:r>
              <a:rPr kumimoji="0" sz="2000" b="0" i="0" u="none" strike="noStrike" kern="1200" cap="none" spc="-10" normalizeH="0" baseline="0" noProof="0" dirty="0">
                <a:ln>
                  <a:noFill/>
                </a:ln>
                <a:solidFill>
                  <a:srgbClr val="000000"/>
                </a:solidFill>
                <a:effectLst/>
                <a:uLnTx/>
                <a:uFillTx/>
                <a:latin typeface="Arial"/>
                <a:ea typeface="+mn-ea"/>
                <a:cs typeface="Arial"/>
              </a:rPr>
              <a:t>Hospitals</a:t>
            </a:r>
            <a:endParaRPr kumimoji="0" sz="2000" b="0" i="0" u="none" strike="noStrike" kern="1200" cap="none" spc="0" normalizeH="0" baseline="0" noProof="0" dirty="0">
              <a:ln>
                <a:noFill/>
              </a:ln>
              <a:solidFill>
                <a:srgbClr val="000000"/>
              </a:solidFill>
              <a:effectLst/>
              <a:uLnTx/>
              <a:uFillTx/>
              <a:latin typeface="Arial"/>
              <a:ea typeface="+mn-ea"/>
              <a:cs typeface="Arial"/>
            </a:endParaRPr>
          </a:p>
          <a:p>
            <a:pPr marL="469900" marR="0" lvl="0" indent="-457834" algn="l" defTabSz="914400" rtl="0" eaLnBrk="1" fontAlgn="auto" latinLnBrk="0" hangingPunct="1">
              <a:lnSpc>
                <a:spcPct val="100000"/>
              </a:lnSpc>
              <a:spcBef>
                <a:spcPts val="1295"/>
              </a:spcBef>
              <a:spcAft>
                <a:spcPts val="0"/>
              </a:spcAft>
              <a:buClr>
                <a:srgbClr val="D32B1E"/>
              </a:buClr>
              <a:buSzTx/>
              <a:buFont typeface="Wingdings"/>
              <a:buChar char=""/>
              <a:tabLst>
                <a:tab pos="469900" algn="l"/>
                <a:tab pos="470534" algn="l"/>
              </a:tabLst>
              <a:defRPr/>
            </a:pPr>
            <a:r>
              <a:rPr kumimoji="0" sz="2000" b="0" i="0" u="none" strike="noStrike" kern="1200" cap="none" spc="0" normalizeH="0" baseline="0" noProof="0" dirty="0">
                <a:ln>
                  <a:noFill/>
                </a:ln>
                <a:solidFill>
                  <a:srgbClr val="000000"/>
                </a:solidFill>
                <a:effectLst/>
                <a:uLnTx/>
                <a:uFillTx/>
                <a:latin typeface="Arial"/>
                <a:ea typeface="+mn-ea"/>
                <a:cs typeface="Arial"/>
              </a:rPr>
              <a:t>Shift</a:t>
            </a:r>
            <a:r>
              <a:rPr kumimoji="0" sz="2000" b="0" i="0" u="none" strike="noStrike" kern="1200" cap="none" spc="-3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from</a:t>
            </a:r>
            <a:r>
              <a:rPr kumimoji="0" sz="2000" b="0" i="0" u="none" strike="noStrike" kern="1200" cap="none" spc="-4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lifetime</a:t>
            </a:r>
            <a:r>
              <a:rPr kumimoji="0" sz="2000" b="0" i="0" u="none" strike="noStrike" kern="1200" cap="none" spc="-1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cap</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to</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credit</a:t>
            </a:r>
            <a:r>
              <a:rPr kumimoji="0" sz="2000" b="0" i="0" u="none" strike="noStrike" kern="1200" cap="none" spc="-40" normalizeH="0" baseline="0" noProof="0" dirty="0">
                <a:ln>
                  <a:noFill/>
                </a:ln>
                <a:solidFill>
                  <a:srgbClr val="000000"/>
                </a:solidFill>
                <a:effectLst/>
                <a:uLnTx/>
                <a:uFillTx/>
                <a:latin typeface="Arial"/>
                <a:ea typeface="+mn-ea"/>
                <a:cs typeface="Arial"/>
              </a:rPr>
              <a:t> </a:t>
            </a:r>
            <a:r>
              <a:rPr kumimoji="0" sz="2000" b="0" i="0" u="none" strike="noStrike" kern="1200" cap="none" spc="-10" normalizeH="0" baseline="0" noProof="0" dirty="0">
                <a:ln>
                  <a:noFill/>
                </a:ln>
                <a:solidFill>
                  <a:srgbClr val="000000"/>
                </a:solidFill>
                <a:effectLst/>
                <a:uLnTx/>
                <a:uFillTx/>
                <a:latin typeface="Arial"/>
                <a:ea typeface="+mn-ea"/>
                <a:cs typeface="Arial"/>
              </a:rPr>
              <a:t>eligible:</a:t>
            </a:r>
            <a:endParaRPr kumimoji="0" sz="2000" b="0" i="0" u="none" strike="noStrike" kern="1200" cap="none" spc="0" normalizeH="0" baseline="0" noProof="0" dirty="0">
              <a:ln>
                <a:noFill/>
              </a:ln>
              <a:solidFill>
                <a:srgbClr val="000000"/>
              </a:solidFill>
              <a:effectLst/>
              <a:uLnTx/>
              <a:uFillTx/>
              <a:latin typeface="Arial"/>
              <a:ea typeface="+mn-ea"/>
              <a:cs typeface="Arial"/>
            </a:endParaRPr>
          </a:p>
          <a:p>
            <a:pPr marL="812165" marR="0" lvl="1" indent="-342900" algn="l" defTabSz="914400" rtl="0" eaLnBrk="1" fontAlgn="auto" latinLnBrk="0" hangingPunct="1">
              <a:lnSpc>
                <a:spcPct val="100000"/>
              </a:lnSpc>
              <a:spcBef>
                <a:spcPts val="805"/>
              </a:spcBef>
              <a:spcAft>
                <a:spcPts val="0"/>
              </a:spcAft>
              <a:buClr>
                <a:srgbClr val="D32B1E"/>
              </a:buClr>
              <a:buSzTx/>
              <a:buFont typeface="Arial" panose="020B0604020202020204" pitchFamily="34" charset="0"/>
              <a:buChar char="•"/>
              <a:tabLst>
                <a:tab pos="698500" algn="l"/>
                <a:tab pos="699135" algn="l"/>
              </a:tabLst>
              <a:defRPr/>
            </a:pPr>
            <a:r>
              <a:rPr kumimoji="0" sz="2000" b="0" i="0" u="none" strike="noStrike" kern="1200" cap="none" spc="0" normalizeH="0" baseline="0" noProof="0" dirty="0">
                <a:ln>
                  <a:noFill/>
                </a:ln>
                <a:solidFill>
                  <a:srgbClr val="000000"/>
                </a:solidFill>
                <a:effectLst/>
                <a:uLnTx/>
                <a:uFillTx/>
                <a:latin typeface="Arial"/>
                <a:ea typeface="+mn-ea"/>
                <a:cs typeface="Arial"/>
              </a:rPr>
              <a:t>Every</a:t>
            </a:r>
            <a:r>
              <a:rPr kumimoji="0" sz="2000" b="0" i="0" u="none" strike="noStrike" kern="1200" cap="none" spc="-3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3</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years</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if</a:t>
            </a:r>
            <a:r>
              <a:rPr kumimoji="0" sz="2000" b="0" i="0" u="none" strike="noStrike" kern="1200" cap="none" spc="-2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privately</a:t>
            </a:r>
            <a:r>
              <a:rPr kumimoji="0" sz="2000" b="0" i="0" u="none" strike="noStrike" kern="1200" cap="none" spc="-35" normalizeH="0" baseline="0" noProof="0" dirty="0">
                <a:ln>
                  <a:noFill/>
                </a:ln>
                <a:solidFill>
                  <a:srgbClr val="000000"/>
                </a:solidFill>
                <a:effectLst/>
                <a:uLnTx/>
                <a:uFillTx/>
                <a:latin typeface="Arial"/>
                <a:ea typeface="+mn-ea"/>
                <a:cs typeface="Arial"/>
              </a:rPr>
              <a:t> </a:t>
            </a:r>
            <a:r>
              <a:rPr kumimoji="0" sz="2000" b="0" i="0" u="none" strike="noStrike" kern="1200" cap="none" spc="-10" normalizeH="0" baseline="0" noProof="0" dirty="0">
                <a:ln>
                  <a:noFill/>
                </a:ln>
                <a:solidFill>
                  <a:srgbClr val="000000"/>
                </a:solidFill>
                <a:effectLst/>
                <a:uLnTx/>
                <a:uFillTx/>
                <a:latin typeface="Arial"/>
                <a:ea typeface="+mn-ea"/>
                <a:cs typeface="Arial"/>
              </a:rPr>
              <a:t>owned</a:t>
            </a:r>
            <a:endParaRPr kumimoji="0" sz="2000" b="0" i="0" u="none" strike="noStrike" kern="1200" cap="none" spc="0" normalizeH="0" baseline="0" noProof="0" dirty="0">
              <a:ln>
                <a:noFill/>
              </a:ln>
              <a:solidFill>
                <a:srgbClr val="000000"/>
              </a:solidFill>
              <a:effectLst/>
              <a:uLnTx/>
              <a:uFillTx/>
              <a:latin typeface="Arial"/>
              <a:ea typeface="+mn-ea"/>
              <a:cs typeface="Arial"/>
            </a:endParaRPr>
          </a:p>
          <a:p>
            <a:pPr marL="812165" marR="0" lvl="1" indent="-342900" algn="l" defTabSz="914400" rtl="0" eaLnBrk="1" fontAlgn="auto" latinLnBrk="0" hangingPunct="1">
              <a:lnSpc>
                <a:spcPct val="100000"/>
              </a:lnSpc>
              <a:spcBef>
                <a:spcPts val="800"/>
              </a:spcBef>
              <a:spcAft>
                <a:spcPts val="0"/>
              </a:spcAft>
              <a:buClr>
                <a:srgbClr val="D32B1E"/>
              </a:buClr>
              <a:buSzTx/>
              <a:buFont typeface="Arial" panose="020B0604020202020204" pitchFamily="34" charset="0"/>
              <a:buChar char="•"/>
              <a:tabLst>
                <a:tab pos="698500" algn="l"/>
                <a:tab pos="699135" algn="l"/>
              </a:tabLst>
              <a:defRPr/>
            </a:pPr>
            <a:r>
              <a:rPr kumimoji="0" sz="2000" b="0" i="0" u="none" strike="noStrike" kern="1200" cap="none" spc="0" normalizeH="0" baseline="0" noProof="0" dirty="0">
                <a:ln>
                  <a:noFill/>
                </a:ln>
                <a:solidFill>
                  <a:srgbClr val="000000"/>
                </a:solidFill>
                <a:effectLst/>
                <a:uLnTx/>
                <a:uFillTx/>
                <a:latin typeface="Arial"/>
                <a:ea typeface="+mn-ea"/>
                <a:cs typeface="Arial"/>
              </a:rPr>
              <a:t>Every</a:t>
            </a:r>
            <a:r>
              <a:rPr kumimoji="0" sz="2000" b="0" i="0" u="none" strike="noStrike" kern="1200" cap="none" spc="-3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4</a:t>
            </a:r>
            <a:r>
              <a:rPr kumimoji="0" sz="2000" b="0" i="0" u="none" strike="noStrike" kern="1200" cap="none" spc="-2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years</a:t>
            </a:r>
            <a:r>
              <a:rPr kumimoji="0" sz="2000" b="0" i="0" u="none" strike="noStrike" kern="1200" cap="none" spc="-1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if</a:t>
            </a:r>
            <a:r>
              <a:rPr kumimoji="0" sz="2000" b="0" i="0" u="none" strike="noStrike" kern="1200" cap="none" spc="-1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credit</a:t>
            </a:r>
            <a:r>
              <a:rPr kumimoji="0" sz="2000" b="0" i="0" u="none" strike="noStrike" kern="1200" cap="none" spc="-4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to</a:t>
            </a:r>
            <a:r>
              <a:rPr kumimoji="0" sz="2000" b="0" i="0" u="none" strike="noStrike" kern="1200" cap="none" spc="-2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a</a:t>
            </a:r>
            <a:r>
              <a:rPr kumimoji="0" sz="2000" b="0" i="0" u="none" strike="noStrike" kern="1200" cap="none" spc="-1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party</a:t>
            </a:r>
            <a:r>
              <a:rPr kumimoji="0" sz="2000" b="0" i="0" u="none" strike="noStrike" kern="1200" cap="none" spc="-4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other</a:t>
            </a:r>
            <a:r>
              <a:rPr kumimoji="0" sz="2000" b="0" i="0" u="none" strike="noStrike" kern="1200" cap="none" spc="-3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than</a:t>
            </a:r>
            <a:r>
              <a:rPr kumimoji="0" sz="2000" b="0" i="0" u="none" strike="noStrike" kern="1200" cap="none" spc="-2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the</a:t>
            </a:r>
            <a:r>
              <a:rPr kumimoji="0" sz="2000" b="0" i="0" u="none" strike="noStrike" kern="1200" cap="none" spc="-20" normalizeH="0" baseline="0" noProof="0" dirty="0">
                <a:ln>
                  <a:noFill/>
                </a:ln>
                <a:solidFill>
                  <a:srgbClr val="000000"/>
                </a:solidFill>
                <a:effectLst/>
                <a:uLnTx/>
                <a:uFillTx/>
                <a:latin typeface="Arial"/>
                <a:ea typeface="+mn-ea"/>
                <a:cs typeface="Arial"/>
              </a:rPr>
              <a:t> </a:t>
            </a:r>
            <a:r>
              <a:rPr kumimoji="0" sz="2000" b="0" i="0" u="none" strike="noStrike" kern="1200" cap="none" spc="-10" normalizeH="0" baseline="0" noProof="0" dirty="0">
                <a:ln>
                  <a:noFill/>
                </a:ln>
                <a:solidFill>
                  <a:srgbClr val="000000"/>
                </a:solidFill>
                <a:effectLst/>
                <a:uLnTx/>
                <a:uFillTx/>
                <a:latin typeface="Arial"/>
                <a:ea typeface="+mn-ea"/>
                <a:cs typeface="Arial"/>
              </a:rPr>
              <a:t>taxpayer</a:t>
            </a:r>
            <a:endParaRPr kumimoji="0" sz="2000" b="0" i="0" u="none" strike="noStrike" kern="1200" cap="none" spc="0" normalizeH="0" baseline="0" noProof="0" dirty="0">
              <a:ln>
                <a:noFill/>
              </a:ln>
              <a:solidFill>
                <a:srgbClr val="000000"/>
              </a:solidFill>
              <a:effectLst/>
              <a:uLnTx/>
              <a:uFillTx/>
              <a:latin typeface="Arial"/>
              <a:ea typeface="+mn-ea"/>
              <a:cs typeface="Arial"/>
            </a:endParaRPr>
          </a:p>
          <a:p>
            <a:pPr marL="469265" marR="0" lvl="0" indent="-457200" algn="l" defTabSz="914400" rtl="0" eaLnBrk="1" fontAlgn="auto" latinLnBrk="0" hangingPunct="1">
              <a:lnSpc>
                <a:spcPct val="100000"/>
              </a:lnSpc>
              <a:spcBef>
                <a:spcPts val="1300"/>
              </a:spcBef>
              <a:spcAft>
                <a:spcPts val="0"/>
              </a:spcAft>
              <a:buClr>
                <a:srgbClr val="D32B1E"/>
              </a:buClr>
              <a:buSzTx/>
              <a:buFont typeface="Wingdings"/>
              <a:buChar char=""/>
              <a:tabLst>
                <a:tab pos="469265" algn="l"/>
                <a:tab pos="469900" algn="l"/>
              </a:tabLst>
              <a:defRPr/>
            </a:pPr>
            <a:r>
              <a:rPr kumimoji="0" sz="2000" b="0" i="0" u="none" strike="noStrike" kern="1200" cap="none" spc="0" normalizeH="0" baseline="0" noProof="0" dirty="0">
                <a:ln>
                  <a:noFill/>
                </a:ln>
                <a:solidFill>
                  <a:srgbClr val="000000"/>
                </a:solidFill>
                <a:effectLst/>
                <a:uLnTx/>
                <a:uFillTx/>
                <a:latin typeface="Arial"/>
                <a:ea typeface="+mn-ea"/>
                <a:cs typeface="Arial"/>
              </a:rPr>
              <a:t>ASHREA</a:t>
            </a:r>
            <a:r>
              <a:rPr kumimoji="0" lang="en-US" sz="2000" b="0" i="0" u="none" strike="noStrike" kern="1200" cap="none" spc="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a:t>
            </a:r>
            <a:r>
              <a:rPr kumimoji="0" sz="2000" b="0" i="0" u="none" strike="noStrike" kern="1200" cap="none" spc="-3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comparison</a:t>
            </a:r>
            <a:r>
              <a:rPr kumimoji="0" sz="2000" b="0" i="0" u="none" strike="noStrike" kern="1200" cap="none" spc="-7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point</a:t>
            </a:r>
            <a:r>
              <a:rPr kumimoji="0" sz="2000" b="0" i="0" u="none" strike="noStrike" kern="1200" cap="none" spc="-3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4</a:t>
            </a:r>
            <a:r>
              <a:rPr kumimoji="0" sz="2000" b="0" i="0" u="none" strike="noStrike" kern="1200" cap="none" spc="-35" normalizeH="0" baseline="0" noProof="0" dirty="0">
                <a:ln>
                  <a:noFill/>
                </a:ln>
                <a:solidFill>
                  <a:srgbClr val="000000"/>
                </a:solidFill>
                <a:effectLst/>
                <a:uLnTx/>
                <a:uFillTx/>
                <a:latin typeface="Arial"/>
                <a:ea typeface="+mn-ea"/>
                <a:cs typeface="Arial"/>
              </a:rPr>
              <a:t> </a:t>
            </a:r>
            <a:r>
              <a:rPr kumimoji="0" sz="2000" b="0" i="0" u="none" strike="noStrike" kern="1200" cap="none" spc="-10" normalizeH="0" baseline="0" noProof="0" dirty="0">
                <a:ln>
                  <a:noFill/>
                </a:ln>
                <a:solidFill>
                  <a:srgbClr val="000000"/>
                </a:solidFill>
                <a:effectLst/>
                <a:uLnTx/>
                <a:uFillTx/>
                <a:latin typeface="Arial"/>
                <a:ea typeface="+mn-ea"/>
                <a:cs typeface="Arial"/>
              </a:rPr>
              <a:t>yr.</a:t>
            </a:r>
            <a:r>
              <a:rPr kumimoji="0" sz="2000" b="0" i="0" u="none" strike="noStrike" kern="1200" cap="none" spc="-5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versus</a:t>
            </a:r>
            <a:r>
              <a:rPr kumimoji="0" sz="2000" b="0" i="0" u="none" strike="noStrike" kern="1200" cap="none" spc="-4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2</a:t>
            </a:r>
            <a:r>
              <a:rPr kumimoji="0" sz="2000" b="0" i="0" u="none" strike="noStrike" kern="1200" cap="none" spc="-35" normalizeH="0" baseline="0" noProof="0" dirty="0">
                <a:ln>
                  <a:noFill/>
                </a:ln>
                <a:solidFill>
                  <a:srgbClr val="000000"/>
                </a:solidFill>
                <a:effectLst/>
                <a:uLnTx/>
                <a:uFillTx/>
                <a:latin typeface="Arial"/>
                <a:ea typeface="+mn-ea"/>
                <a:cs typeface="Arial"/>
              </a:rPr>
              <a:t> </a:t>
            </a:r>
            <a:r>
              <a:rPr kumimoji="0" sz="2000" b="0" i="0" u="none" strike="noStrike" kern="1200" cap="none" spc="-10" normalizeH="0" baseline="0" noProof="0" dirty="0">
                <a:ln>
                  <a:noFill/>
                </a:ln>
                <a:solidFill>
                  <a:srgbClr val="000000"/>
                </a:solidFill>
                <a:effectLst/>
                <a:uLnTx/>
                <a:uFillTx/>
                <a:latin typeface="Arial"/>
                <a:ea typeface="+mn-ea"/>
                <a:cs typeface="Arial"/>
              </a:rPr>
              <a:t>yr.</a:t>
            </a:r>
            <a:r>
              <a:rPr kumimoji="0" sz="2000" b="0" i="0" u="none" strike="noStrike" kern="1200" cap="none" spc="-5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before</a:t>
            </a:r>
            <a:r>
              <a:rPr kumimoji="0" sz="2000" b="0" i="0" u="none" strike="noStrike" kern="1200" cap="none" spc="-5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construction</a:t>
            </a:r>
            <a:r>
              <a:rPr kumimoji="0" sz="2000" b="0" i="0" u="none" strike="noStrike" kern="1200" cap="none" spc="-60" normalizeH="0" baseline="0" noProof="0" dirty="0">
                <a:ln>
                  <a:noFill/>
                </a:ln>
                <a:solidFill>
                  <a:srgbClr val="000000"/>
                </a:solidFill>
                <a:effectLst/>
                <a:uLnTx/>
                <a:uFillTx/>
                <a:latin typeface="Arial"/>
                <a:ea typeface="+mn-ea"/>
                <a:cs typeface="Arial"/>
              </a:rPr>
              <a:t> </a:t>
            </a:r>
            <a:r>
              <a:rPr kumimoji="0" sz="2000" b="0" i="0" u="none" strike="noStrike" kern="1200" cap="none" spc="-10" normalizeH="0" baseline="0" noProof="0" dirty="0">
                <a:ln>
                  <a:noFill/>
                </a:ln>
                <a:solidFill>
                  <a:srgbClr val="000000"/>
                </a:solidFill>
                <a:effectLst/>
                <a:uLnTx/>
                <a:uFillTx/>
                <a:latin typeface="Arial"/>
                <a:ea typeface="+mn-ea"/>
                <a:cs typeface="Arial"/>
              </a:rPr>
              <a:t>completion</a:t>
            </a:r>
            <a:endParaRPr kumimoji="0" sz="2000" b="0" i="0" u="none" strike="noStrike" kern="1200" cap="none" spc="0" normalizeH="0" baseline="0" noProof="0" dirty="0">
              <a:ln>
                <a:noFill/>
              </a:ln>
              <a:solidFill>
                <a:srgbClr val="000000"/>
              </a:solidFill>
              <a:effectLst/>
              <a:uLnTx/>
              <a:uFillTx/>
              <a:latin typeface="Arial"/>
              <a:ea typeface="+mn-ea"/>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4C2B4-893C-54D9-F306-A46A059D6257}"/>
              </a:ext>
            </a:extLst>
          </p:cNvPr>
          <p:cNvSpPr>
            <a:spLocks noGrp="1"/>
          </p:cNvSpPr>
          <p:nvPr>
            <p:ph type="title"/>
          </p:nvPr>
        </p:nvSpPr>
        <p:spPr/>
        <p:txBody>
          <a:bodyPr>
            <a:normAutofit fontScale="90000"/>
          </a:bodyPr>
          <a:lstStyle/>
          <a:p>
            <a:r>
              <a:rPr lang="en-US" dirty="0"/>
              <a:t>Meet the Presenter</a:t>
            </a:r>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Content Placeholder 3">
            <a:extLst>
              <a:ext uri="{FF2B5EF4-FFF2-40B4-BE49-F238E27FC236}">
                <a16:creationId xmlns:a16="http://schemas.microsoft.com/office/drawing/2014/main" id="{5FC7BC51-48A9-B53B-8D60-51CD125DE7FB}"/>
              </a:ext>
            </a:extLst>
          </p:cNvPr>
          <p:cNvSpPr txBox="1">
            <a:spLocks/>
          </p:cNvSpPr>
          <p:nvPr/>
        </p:nvSpPr>
        <p:spPr>
          <a:xfrm>
            <a:off x="4730615" y="2699122"/>
            <a:ext cx="6318071" cy="2157864"/>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spcAft>
                <a:spcPts val="300"/>
              </a:spcAft>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300"/>
              </a:spcAft>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5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400"/>
              </a:spcBef>
              <a:spcAft>
                <a:spcPts val="6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Nik “Crypto Nik” Fahrer</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Senior Manager / FORVIS</a:t>
            </a:r>
          </a:p>
        </p:txBody>
      </p:sp>
      <p:pic>
        <p:nvPicPr>
          <p:cNvPr id="19" name="Picture 18">
            <a:extLst>
              <a:ext uri="{FF2B5EF4-FFF2-40B4-BE49-F238E27FC236}">
                <a16:creationId xmlns:a16="http://schemas.microsoft.com/office/drawing/2014/main" id="{F96FFD03-3D25-4C13-8C84-A7AB943E6FA0}"/>
              </a:ext>
            </a:extLst>
          </p:cNvPr>
          <p:cNvPicPr>
            <a:picLocks noChangeAspect="1"/>
          </p:cNvPicPr>
          <p:nvPr/>
        </p:nvPicPr>
        <p:blipFill rotWithShape="1">
          <a:blip r:embed="rId2">
            <a:extLst>
              <a:ext uri="{28A0092B-C50C-407E-A947-70E740481C1C}">
                <a14:useLocalDpi xmlns:a14="http://schemas.microsoft.com/office/drawing/2010/main" val="0"/>
              </a:ext>
            </a:extLst>
          </a:blip>
          <a:srcRect t="1702" b="18928"/>
          <a:stretch/>
        </p:blipFill>
        <p:spPr>
          <a:xfrm>
            <a:off x="1349021" y="1625651"/>
            <a:ext cx="2988500" cy="2963501"/>
          </a:xfrm>
          <a:prstGeom prst="rect">
            <a:avLst/>
          </a:prstGeom>
        </p:spPr>
      </p:pic>
    </p:spTree>
    <p:extLst>
      <p:ext uri="{BB962C8B-B14F-4D97-AF65-F5344CB8AC3E}">
        <p14:creationId xmlns:p14="http://schemas.microsoft.com/office/powerpoint/2010/main" val="377768568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Credit</a:t>
            </a:r>
            <a:r>
              <a:rPr spc="-15" dirty="0"/>
              <a:t> </a:t>
            </a:r>
            <a:r>
              <a:rPr spc="-10" dirty="0"/>
              <a:t>Calculation</a:t>
            </a:r>
          </a:p>
        </p:txBody>
      </p:sp>
      <p:sp>
        <p:nvSpPr>
          <p:cNvPr id="4" name="object 4"/>
          <p:cNvSpPr txBox="1">
            <a:spLocks noGrp="1"/>
          </p:cNvSpPr>
          <p:nvPr>
            <p:ph type="sldNum" sz="quarter" idx="7"/>
          </p:nvPr>
        </p:nvSpPr>
        <p:spPr>
          <a:xfrm>
            <a:off x="11505692" y="6322399"/>
            <a:ext cx="259715" cy="196215"/>
          </a:xfrm>
          <a:prstGeom prst="rect">
            <a:avLst/>
          </a:prstGeom>
        </p:spPr>
        <p:txBody>
          <a:bodyPr vert="horz" wrap="square" lIns="0" tIns="0" rIns="0" bIns="0" rtlCol="0">
            <a:spAutoFit/>
          </a:bodyPr>
          <a:lstStyle>
            <a:defPPr>
              <a:defRPr kern="0"/>
            </a:defPPr>
            <a:lvl1pPr>
              <a:defRPr sz="1200" b="0" i="0">
                <a:solidFill>
                  <a:srgbClr val="888888"/>
                </a:solidFill>
                <a:latin typeface="Arial"/>
                <a:cs typeface="Arial"/>
              </a:defRPr>
            </a:lvl1pPr>
          </a:lstStyle>
          <a:p>
            <a:pPr marL="123189"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en-US" sz="1200" b="0" i="0" u="none" strike="noStrike" kern="1200" cap="none" spc="0" normalizeH="0" baseline="0" noProof="0" smtClean="0">
                <a:ln>
                  <a:noFill/>
                </a:ln>
                <a:solidFill>
                  <a:srgbClr val="888888"/>
                </a:solidFill>
                <a:effectLst/>
                <a:uLnTx/>
                <a:uFillTx/>
                <a:latin typeface="Arial"/>
                <a:ea typeface="+mn-ea"/>
                <a:cs typeface="Arial"/>
              </a:rPr>
              <a:pPr marL="123189" marR="0" lvl="0" indent="0" algn="l" defTabSz="914400" rtl="0" eaLnBrk="1" fontAlgn="auto" latinLnBrk="0" hangingPunct="1">
                <a:lnSpc>
                  <a:spcPts val="1425"/>
                </a:lnSpc>
                <a:spcBef>
                  <a:spcPts val="0"/>
                </a:spcBef>
                <a:spcAft>
                  <a:spcPts val="0"/>
                </a:spcAft>
                <a:buClrTx/>
                <a:buSzTx/>
                <a:buFontTx/>
                <a:buNone/>
                <a:tabLst/>
                <a:defRPr/>
              </a:pPr>
              <a:t>120</a:t>
            </a:fld>
            <a:endParaRPr kumimoji="0" sz="1200" b="0" i="0" u="none" strike="noStrike" kern="1200" cap="none" spc="-25" normalizeH="0" baseline="0" noProof="0" dirty="0">
              <a:ln>
                <a:noFill/>
              </a:ln>
              <a:solidFill>
                <a:srgbClr val="888888"/>
              </a:solidFill>
              <a:effectLst/>
              <a:uLnTx/>
              <a:uFillTx/>
              <a:latin typeface="Arial"/>
              <a:ea typeface="+mn-ea"/>
              <a:cs typeface="Arial"/>
            </a:endParaRPr>
          </a:p>
        </p:txBody>
      </p:sp>
      <p:sp>
        <p:nvSpPr>
          <p:cNvPr id="3" name="object 3"/>
          <p:cNvSpPr txBox="1"/>
          <p:nvPr/>
        </p:nvSpPr>
        <p:spPr>
          <a:xfrm>
            <a:off x="464565" y="1114828"/>
            <a:ext cx="8779510" cy="4821192"/>
          </a:xfrm>
          <a:prstGeom prst="rect">
            <a:avLst/>
          </a:prstGeom>
        </p:spPr>
        <p:txBody>
          <a:bodyPr vert="horz" wrap="square" lIns="0" tIns="177165" rIns="0" bIns="0" rtlCol="0">
            <a:spAutoFit/>
          </a:bodyPr>
          <a:lstStyle/>
          <a:p>
            <a:pPr marL="469900" marR="0" lvl="0" indent="-457834" algn="l" defTabSz="914400" rtl="0" eaLnBrk="1" fontAlgn="auto" latinLnBrk="0" hangingPunct="1">
              <a:lnSpc>
                <a:spcPct val="100000"/>
              </a:lnSpc>
              <a:spcBef>
                <a:spcPts val="1395"/>
              </a:spcBef>
              <a:spcAft>
                <a:spcPts val="0"/>
              </a:spcAft>
              <a:buClr>
                <a:srgbClr val="D32B1E"/>
              </a:buClr>
              <a:buSzTx/>
              <a:buFont typeface="Wingdings"/>
              <a:buChar char=""/>
              <a:tabLst>
                <a:tab pos="469900" algn="l"/>
                <a:tab pos="470534" algn="l"/>
              </a:tabLst>
              <a:defRPr/>
            </a:pPr>
            <a:r>
              <a:rPr kumimoji="0" sz="2000" b="0" i="0" u="none" strike="noStrike" kern="1200" cap="none" spc="0" normalizeH="0" baseline="0" noProof="0" dirty="0">
                <a:ln>
                  <a:noFill/>
                </a:ln>
                <a:solidFill>
                  <a:srgbClr val="000000"/>
                </a:solidFill>
                <a:effectLst/>
                <a:uLnTx/>
                <a:uFillTx/>
                <a:latin typeface="Arial"/>
                <a:ea typeface="+mn-ea"/>
                <a:cs typeface="Arial"/>
              </a:rPr>
              <a:t>New</a:t>
            </a:r>
            <a:r>
              <a:rPr kumimoji="0" sz="2000" b="0" i="0" u="none" strike="noStrike" kern="1200" cap="none" spc="-3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law</a:t>
            </a:r>
            <a:r>
              <a:rPr kumimoji="0" sz="2000" b="0" i="0" u="none" strike="noStrike" kern="1200" cap="none" spc="-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applies</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to</a:t>
            </a:r>
            <a:r>
              <a:rPr kumimoji="0" sz="2000" b="0" i="0" u="none" strike="noStrike" kern="1200" cap="none" spc="-2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property</a:t>
            </a:r>
            <a:r>
              <a:rPr kumimoji="0" sz="2000" b="0" i="0" u="none" strike="noStrike" kern="1200" cap="none" spc="-4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PIS</a:t>
            </a:r>
            <a:r>
              <a:rPr kumimoji="0" sz="2000" b="0" i="0" u="none" strike="noStrike" kern="1200" cap="none" spc="-1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after</a:t>
            </a:r>
            <a:r>
              <a:rPr kumimoji="0" sz="2000" b="0" i="0" u="none" strike="noStrike" kern="1200" cap="none" spc="-30" normalizeH="0" baseline="0" noProof="0" dirty="0">
                <a:ln>
                  <a:noFill/>
                </a:ln>
                <a:solidFill>
                  <a:srgbClr val="000000"/>
                </a:solidFill>
                <a:effectLst/>
                <a:uLnTx/>
                <a:uFillTx/>
                <a:latin typeface="Arial"/>
                <a:ea typeface="+mn-ea"/>
                <a:cs typeface="Arial"/>
              </a:rPr>
              <a:t> </a:t>
            </a:r>
            <a:r>
              <a:rPr kumimoji="0" sz="2000" b="0" i="0" u="none" strike="noStrike" kern="1200" cap="none" spc="-10" normalizeH="0" baseline="0" noProof="0" dirty="0">
                <a:ln>
                  <a:noFill/>
                </a:ln>
                <a:solidFill>
                  <a:srgbClr val="000000"/>
                </a:solidFill>
                <a:effectLst/>
                <a:uLnTx/>
                <a:uFillTx/>
                <a:latin typeface="Arial"/>
                <a:ea typeface="+mn-ea"/>
                <a:cs typeface="Arial"/>
              </a:rPr>
              <a:t>12/31/22</a:t>
            </a:r>
            <a:endParaRPr kumimoji="0" sz="2000" b="0" i="0" u="none" strike="noStrike" kern="1200" cap="none" spc="0" normalizeH="0" baseline="0" noProof="0" dirty="0">
              <a:ln>
                <a:noFill/>
              </a:ln>
              <a:solidFill>
                <a:srgbClr val="000000"/>
              </a:solidFill>
              <a:effectLst/>
              <a:uLnTx/>
              <a:uFillTx/>
              <a:latin typeface="Arial"/>
              <a:ea typeface="+mn-ea"/>
              <a:cs typeface="Arial"/>
            </a:endParaRPr>
          </a:p>
          <a:p>
            <a:pPr marL="469900" marR="0" lvl="0" indent="-457834" algn="l" defTabSz="914400" rtl="0" eaLnBrk="1" fontAlgn="auto" latinLnBrk="0" hangingPunct="1">
              <a:lnSpc>
                <a:spcPct val="100000"/>
              </a:lnSpc>
              <a:spcBef>
                <a:spcPts val="1295"/>
              </a:spcBef>
              <a:spcAft>
                <a:spcPts val="0"/>
              </a:spcAft>
              <a:buClr>
                <a:srgbClr val="D32B1E"/>
              </a:buClr>
              <a:buSzTx/>
              <a:buFont typeface="Wingdings"/>
              <a:buChar char=""/>
              <a:tabLst>
                <a:tab pos="469900" algn="l"/>
                <a:tab pos="470534" algn="l"/>
              </a:tabLst>
              <a:defRPr/>
            </a:pPr>
            <a:r>
              <a:rPr kumimoji="0" sz="2000" b="0" i="0" u="none" strike="noStrike" kern="1200" cap="none" spc="0" normalizeH="0" baseline="0" noProof="0" dirty="0">
                <a:ln>
                  <a:noFill/>
                </a:ln>
                <a:solidFill>
                  <a:srgbClr val="000000"/>
                </a:solidFill>
                <a:effectLst/>
                <a:uLnTx/>
                <a:uFillTx/>
                <a:latin typeface="Arial"/>
                <a:ea typeface="+mn-ea"/>
                <a:cs typeface="Arial"/>
              </a:rPr>
              <a:t>Deduction</a:t>
            </a:r>
            <a:r>
              <a:rPr kumimoji="0" sz="2000" b="0" i="0" u="none" strike="noStrike" kern="1200" cap="none" spc="-4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does</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not</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exceed</a:t>
            </a:r>
            <a:r>
              <a:rPr kumimoji="0" sz="2000" b="0" i="0" u="none" strike="noStrike" kern="1200" cap="none" spc="-2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the</a:t>
            </a:r>
            <a:r>
              <a:rPr kumimoji="0" sz="2000" b="0" i="0" u="none" strike="noStrike" kern="1200" cap="none" spc="-1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product</a:t>
            </a:r>
            <a:r>
              <a:rPr kumimoji="0" sz="2000" b="0" i="0" u="none" strike="noStrike" kern="1200" cap="none" spc="-45" normalizeH="0" baseline="0" noProof="0" dirty="0">
                <a:ln>
                  <a:noFill/>
                </a:ln>
                <a:solidFill>
                  <a:srgbClr val="000000"/>
                </a:solidFill>
                <a:effectLst/>
                <a:uLnTx/>
                <a:uFillTx/>
                <a:latin typeface="Arial"/>
                <a:ea typeface="+mn-ea"/>
                <a:cs typeface="Arial"/>
              </a:rPr>
              <a:t> </a:t>
            </a:r>
            <a:r>
              <a:rPr kumimoji="0" sz="2000" b="0" i="0" u="none" strike="noStrike" kern="1200" cap="none" spc="-25" normalizeH="0" baseline="0" noProof="0" dirty="0">
                <a:ln>
                  <a:noFill/>
                </a:ln>
                <a:solidFill>
                  <a:srgbClr val="000000"/>
                </a:solidFill>
                <a:effectLst/>
                <a:uLnTx/>
                <a:uFillTx/>
                <a:latin typeface="Arial"/>
                <a:ea typeface="+mn-ea"/>
                <a:cs typeface="Arial"/>
              </a:rPr>
              <a:t>of:</a:t>
            </a:r>
            <a:endParaRPr kumimoji="0" sz="2000" b="0" i="0" u="none" strike="noStrike" kern="1200" cap="none" spc="0" normalizeH="0" baseline="0" noProof="0" dirty="0">
              <a:ln>
                <a:noFill/>
              </a:ln>
              <a:solidFill>
                <a:srgbClr val="000000"/>
              </a:solidFill>
              <a:effectLst/>
              <a:uLnTx/>
              <a:uFillTx/>
              <a:latin typeface="Arial"/>
              <a:ea typeface="+mn-ea"/>
              <a:cs typeface="Arial"/>
            </a:endParaRPr>
          </a:p>
          <a:p>
            <a:pPr marL="812165" marR="0" lvl="1" indent="-342900" algn="l" defTabSz="914400" rtl="0" eaLnBrk="1" fontAlgn="auto" latinLnBrk="0" hangingPunct="1">
              <a:lnSpc>
                <a:spcPct val="100000"/>
              </a:lnSpc>
              <a:spcBef>
                <a:spcPts val="805"/>
              </a:spcBef>
              <a:spcAft>
                <a:spcPts val="0"/>
              </a:spcAft>
              <a:buClr>
                <a:srgbClr val="D32B1E"/>
              </a:buClr>
              <a:buSzTx/>
              <a:buFont typeface="Arial" panose="020B0604020202020204" pitchFamily="34" charset="0"/>
              <a:buChar char="•"/>
              <a:tabLst>
                <a:tab pos="698500" algn="l"/>
                <a:tab pos="699135" algn="l"/>
              </a:tabLst>
              <a:defRPr/>
            </a:pPr>
            <a:r>
              <a:rPr kumimoji="0" sz="2000" b="0" i="0" u="none" strike="noStrike" kern="1200" cap="none" spc="0" normalizeH="0" baseline="0" noProof="0" dirty="0">
                <a:ln>
                  <a:noFill/>
                </a:ln>
                <a:solidFill>
                  <a:srgbClr val="000000"/>
                </a:solidFill>
                <a:effectLst/>
                <a:uLnTx/>
                <a:uFillTx/>
                <a:latin typeface="Arial"/>
                <a:ea typeface="+mn-ea"/>
                <a:cs typeface="Arial"/>
              </a:rPr>
              <a:t>Square</a:t>
            </a:r>
            <a:r>
              <a:rPr kumimoji="0" sz="2000" b="0" i="0" u="none" strike="noStrike" kern="1200" cap="none" spc="-4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footage</a:t>
            </a:r>
            <a:r>
              <a:rPr kumimoji="0" sz="2000" b="0" i="0" u="none" strike="noStrike" kern="1200" cap="none" spc="-4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of</a:t>
            </a:r>
            <a:r>
              <a:rPr kumimoji="0" sz="2000" b="0" i="0" u="none" strike="noStrike" kern="1200" cap="none" spc="-1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the</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building</a:t>
            </a:r>
            <a:r>
              <a:rPr kumimoji="0" sz="2000" b="0" i="0" u="none" strike="noStrike" kern="1200" cap="none" spc="-10" normalizeH="0" baseline="0" noProof="0" dirty="0">
                <a:ln>
                  <a:noFill/>
                </a:ln>
                <a:solidFill>
                  <a:srgbClr val="000000"/>
                </a:solidFill>
                <a:effectLst/>
                <a:uLnTx/>
                <a:uFillTx/>
                <a:latin typeface="Arial"/>
                <a:ea typeface="+mn-ea"/>
                <a:cs typeface="Arial"/>
              </a:rPr>
              <a:t> </a:t>
            </a:r>
            <a:r>
              <a:rPr kumimoji="0" sz="2000" b="0" i="0" u="none" strike="noStrike" kern="1200" cap="none" spc="-25" normalizeH="0" baseline="0" noProof="0" dirty="0">
                <a:ln>
                  <a:noFill/>
                </a:ln>
                <a:solidFill>
                  <a:srgbClr val="000000"/>
                </a:solidFill>
                <a:effectLst/>
                <a:uLnTx/>
                <a:uFillTx/>
                <a:latin typeface="Arial"/>
                <a:ea typeface="+mn-ea"/>
                <a:cs typeface="Arial"/>
              </a:rPr>
              <a:t>and</a:t>
            </a:r>
            <a:endParaRPr kumimoji="0" sz="2000" b="0" i="0" u="none" strike="noStrike" kern="1200" cap="none" spc="0" normalizeH="0" baseline="0" noProof="0" dirty="0">
              <a:ln>
                <a:noFill/>
              </a:ln>
              <a:solidFill>
                <a:srgbClr val="000000"/>
              </a:solidFill>
              <a:effectLst/>
              <a:uLnTx/>
              <a:uFillTx/>
              <a:latin typeface="Arial"/>
              <a:ea typeface="+mn-ea"/>
              <a:cs typeface="Arial"/>
            </a:endParaRPr>
          </a:p>
          <a:p>
            <a:pPr marL="812165" marR="0" lvl="1" indent="-342900" algn="l" defTabSz="914400" rtl="0" eaLnBrk="1" fontAlgn="auto" latinLnBrk="0" hangingPunct="1">
              <a:lnSpc>
                <a:spcPct val="100000"/>
              </a:lnSpc>
              <a:spcBef>
                <a:spcPts val="800"/>
              </a:spcBef>
              <a:spcAft>
                <a:spcPts val="0"/>
              </a:spcAft>
              <a:buClr>
                <a:srgbClr val="D32B1E"/>
              </a:buClr>
              <a:buSzTx/>
              <a:buFont typeface="Arial" panose="020B0604020202020204" pitchFamily="34" charset="0"/>
              <a:buChar char="•"/>
              <a:tabLst>
                <a:tab pos="698500" algn="l"/>
                <a:tab pos="699135" algn="l"/>
              </a:tabLst>
              <a:defRPr/>
            </a:pPr>
            <a:r>
              <a:rPr kumimoji="0" sz="2000" b="0" i="0" u="none" strike="noStrike" kern="1200" cap="none" spc="0" normalizeH="0" baseline="0" noProof="0" dirty="0">
                <a:ln>
                  <a:noFill/>
                </a:ln>
                <a:solidFill>
                  <a:srgbClr val="000000"/>
                </a:solidFill>
                <a:effectLst/>
                <a:uLnTx/>
                <a:uFillTx/>
                <a:latin typeface="Arial"/>
                <a:ea typeface="+mn-ea"/>
                <a:cs typeface="Arial"/>
              </a:rPr>
              <a:t>“</a:t>
            </a:r>
            <a:r>
              <a:rPr kumimoji="0" lang="en-US" sz="2000" b="0" i="0" u="none" strike="noStrike" kern="1200" cap="none" spc="0" normalizeH="0" baseline="0" noProof="0" dirty="0">
                <a:ln>
                  <a:noFill/>
                </a:ln>
                <a:solidFill>
                  <a:srgbClr val="000000"/>
                </a:solidFill>
                <a:effectLst/>
                <a:uLnTx/>
                <a:uFillTx/>
                <a:latin typeface="Arial"/>
                <a:ea typeface="+mn-ea"/>
                <a:cs typeface="Arial"/>
              </a:rPr>
              <a:t>A</a:t>
            </a:r>
            <a:r>
              <a:rPr kumimoji="0" sz="2000" b="0" i="0" u="none" strike="noStrike" kern="1200" cap="none" spc="0" normalizeH="0" baseline="0" noProof="0" dirty="0">
                <a:ln>
                  <a:noFill/>
                </a:ln>
                <a:solidFill>
                  <a:srgbClr val="000000"/>
                </a:solidFill>
                <a:effectLst/>
                <a:uLnTx/>
                <a:uFillTx/>
                <a:latin typeface="Arial"/>
                <a:ea typeface="+mn-ea"/>
                <a:cs typeface="Arial"/>
              </a:rPr>
              <a:t>pplicable</a:t>
            </a:r>
            <a:r>
              <a:rPr kumimoji="0" sz="2000" b="0" i="0" u="none" strike="noStrike" kern="1200" cap="none" spc="-4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dollar</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10" normalizeH="0" baseline="0" noProof="0" dirty="0">
                <a:ln>
                  <a:noFill/>
                </a:ln>
                <a:solidFill>
                  <a:srgbClr val="000000"/>
                </a:solidFill>
                <a:effectLst/>
                <a:uLnTx/>
                <a:uFillTx/>
                <a:latin typeface="Arial"/>
                <a:ea typeface="+mn-ea"/>
                <a:cs typeface="Arial"/>
              </a:rPr>
              <a:t>value”</a:t>
            </a:r>
            <a:endParaRPr kumimoji="0" sz="2000" b="0" i="0" u="none" strike="noStrike" kern="1200" cap="none" spc="0" normalizeH="0" baseline="0" noProof="0" dirty="0">
              <a:ln>
                <a:noFill/>
              </a:ln>
              <a:solidFill>
                <a:srgbClr val="000000"/>
              </a:solidFill>
              <a:effectLst/>
              <a:uLnTx/>
              <a:uFillTx/>
              <a:latin typeface="Arial"/>
              <a:ea typeface="+mn-ea"/>
              <a:cs typeface="Arial"/>
            </a:endParaRPr>
          </a:p>
          <a:p>
            <a:pPr marL="469265" marR="0" lvl="0" indent="-457200" algn="l" defTabSz="914400" rtl="0" eaLnBrk="1" fontAlgn="auto" latinLnBrk="0" hangingPunct="1">
              <a:lnSpc>
                <a:spcPct val="100000"/>
              </a:lnSpc>
              <a:spcBef>
                <a:spcPts val="1300"/>
              </a:spcBef>
              <a:spcAft>
                <a:spcPts val="0"/>
              </a:spcAft>
              <a:buClr>
                <a:srgbClr val="D32B1E"/>
              </a:buClr>
              <a:buSzTx/>
              <a:buFont typeface="Wingdings"/>
              <a:buChar char=""/>
              <a:tabLst>
                <a:tab pos="469265" algn="l"/>
                <a:tab pos="469900" algn="l"/>
              </a:tabLst>
              <a:defRPr/>
            </a:pPr>
            <a:r>
              <a:rPr kumimoji="0" sz="2000" b="0" i="0" u="none" strike="noStrike" kern="1200" cap="none" spc="0" normalizeH="0" baseline="0" noProof="0" dirty="0">
                <a:ln>
                  <a:noFill/>
                </a:ln>
                <a:solidFill>
                  <a:srgbClr val="000000"/>
                </a:solidFill>
                <a:effectLst/>
                <a:uLnTx/>
                <a:uFillTx/>
                <a:latin typeface="Arial"/>
                <a:ea typeface="+mn-ea"/>
                <a:cs typeface="Arial"/>
              </a:rPr>
              <a:t>Structure</a:t>
            </a:r>
            <a:r>
              <a:rPr kumimoji="0" sz="2000" b="0" i="0" u="none" strike="noStrike" kern="1200" cap="none" spc="-4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of</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new</a:t>
            </a:r>
            <a:r>
              <a:rPr kumimoji="0" sz="2000" b="0" i="0" u="none" strike="noStrike" kern="1200" cap="none" spc="-1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credit:</a:t>
            </a:r>
            <a:r>
              <a:rPr kumimoji="0" sz="2000" b="0" i="0" u="none" strike="noStrike" kern="1200" cap="none" spc="-3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“base”</a:t>
            </a:r>
            <a:r>
              <a:rPr kumimoji="0" sz="2000" b="0" i="0" u="none" strike="noStrike" kern="1200" cap="none" spc="-4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and</a:t>
            </a:r>
            <a:r>
              <a:rPr kumimoji="0" sz="2000" b="0" i="0" u="none" strike="noStrike" kern="1200" cap="none" spc="-1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“bonus”</a:t>
            </a:r>
            <a:r>
              <a:rPr kumimoji="0" sz="2000" b="0" i="0" u="none" strike="noStrike" kern="1200" cap="none" spc="-50" normalizeH="0" baseline="0" noProof="0" dirty="0">
                <a:ln>
                  <a:noFill/>
                </a:ln>
                <a:solidFill>
                  <a:srgbClr val="000000"/>
                </a:solidFill>
                <a:effectLst/>
                <a:uLnTx/>
                <a:uFillTx/>
                <a:latin typeface="Arial"/>
                <a:ea typeface="+mn-ea"/>
                <a:cs typeface="Arial"/>
              </a:rPr>
              <a:t> </a:t>
            </a:r>
            <a:r>
              <a:rPr kumimoji="0" sz="2000" b="0" i="0" u="none" strike="noStrike" kern="1200" cap="none" spc="-10" normalizeH="0" baseline="0" noProof="0" dirty="0">
                <a:ln>
                  <a:noFill/>
                </a:ln>
                <a:solidFill>
                  <a:srgbClr val="000000"/>
                </a:solidFill>
                <a:effectLst/>
                <a:uLnTx/>
                <a:uFillTx/>
                <a:latin typeface="Arial"/>
                <a:ea typeface="+mn-ea"/>
                <a:cs typeface="Arial"/>
              </a:rPr>
              <a:t>deduction</a:t>
            </a:r>
            <a:endParaRPr kumimoji="0" sz="2000" b="0" i="0" u="none" strike="noStrike" kern="1200" cap="none" spc="0" normalizeH="0" baseline="0" noProof="0" dirty="0">
              <a:ln>
                <a:noFill/>
              </a:ln>
              <a:solidFill>
                <a:srgbClr val="000000"/>
              </a:solidFill>
              <a:effectLst/>
              <a:uLnTx/>
              <a:uFillTx/>
              <a:latin typeface="Arial"/>
              <a:ea typeface="+mn-ea"/>
              <a:cs typeface="Arial"/>
            </a:endParaRPr>
          </a:p>
          <a:p>
            <a:pPr marL="811530" marR="0" lvl="1" indent="-342900" algn="l" defTabSz="914400" rtl="0" eaLnBrk="1" fontAlgn="auto" latinLnBrk="0" hangingPunct="1">
              <a:lnSpc>
                <a:spcPct val="100000"/>
              </a:lnSpc>
              <a:spcBef>
                <a:spcPts val="800"/>
              </a:spcBef>
              <a:spcAft>
                <a:spcPts val="0"/>
              </a:spcAft>
              <a:buClr>
                <a:srgbClr val="D32B1E"/>
              </a:buClr>
              <a:buSzTx/>
              <a:buFont typeface="Arial" panose="020B0604020202020204" pitchFamily="34" charset="0"/>
              <a:buChar char="•"/>
              <a:tabLst>
                <a:tab pos="697865" algn="l"/>
                <a:tab pos="698500" algn="l"/>
              </a:tabLst>
              <a:defRPr/>
            </a:pPr>
            <a:r>
              <a:rPr kumimoji="0" sz="2000" b="0" i="0" u="none" strike="noStrike" kern="1200" cap="none" spc="0" normalizeH="0" baseline="0" noProof="0" dirty="0">
                <a:ln>
                  <a:noFill/>
                </a:ln>
                <a:solidFill>
                  <a:srgbClr val="000000"/>
                </a:solidFill>
                <a:effectLst/>
                <a:uLnTx/>
                <a:uFillTx/>
                <a:latin typeface="Arial"/>
                <a:ea typeface="+mn-ea"/>
                <a:cs typeface="Arial"/>
              </a:rPr>
              <a:t>Base-</a:t>
            </a:r>
            <a:r>
              <a:rPr kumimoji="0" sz="2000" b="0" i="0" u="none" strike="noStrike" kern="1200" cap="none" spc="-40" normalizeH="0" baseline="0" noProof="0" dirty="0">
                <a:ln>
                  <a:noFill/>
                </a:ln>
                <a:solidFill>
                  <a:srgbClr val="000000"/>
                </a:solidFill>
                <a:effectLst/>
                <a:uLnTx/>
                <a:uFillTx/>
                <a:latin typeface="Arial"/>
                <a:ea typeface="+mn-ea"/>
                <a:cs typeface="Arial"/>
              </a:rPr>
              <a:t> </a:t>
            </a:r>
            <a:r>
              <a:rPr kumimoji="0" lang="en-US" sz="2000" b="0" i="0" u="none" strike="noStrike" kern="1200" cap="none" spc="0" normalizeH="0" baseline="0" noProof="0" dirty="0">
                <a:ln>
                  <a:noFill/>
                </a:ln>
                <a:solidFill>
                  <a:srgbClr val="000000"/>
                </a:solidFill>
                <a:effectLst/>
                <a:uLnTx/>
                <a:uFillTx/>
                <a:latin typeface="Arial"/>
                <a:ea typeface="+mn-ea"/>
                <a:cs typeface="Arial"/>
              </a:rPr>
              <a:t>Sliding scale of $.50 per square foot for energy savings of 25% and up to $1 per square foot for energy savings of 50% or greater</a:t>
            </a:r>
            <a:endParaRPr kumimoji="0" sz="2000" b="0" i="0" u="none" strike="noStrike" kern="1200" cap="none" spc="0" normalizeH="0" baseline="0" noProof="0" dirty="0">
              <a:ln>
                <a:noFill/>
              </a:ln>
              <a:solidFill>
                <a:srgbClr val="000000"/>
              </a:solidFill>
              <a:effectLst/>
              <a:uLnTx/>
              <a:uFillTx/>
              <a:latin typeface="Arial"/>
              <a:ea typeface="+mn-ea"/>
              <a:cs typeface="Arial"/>
            </a:endParaRPr>
          </a:p>
          <a:p>
            <a:pPr marL="811530" marR="0" lvl="1" indent="-342900" algn="l" defTabSz="914400" rtl="0" eaLnBrk="1" fontAlgn="auto" latinLnBrk="0" hangingPunct="1">
              <a:lnSpc>
                <a:spcPct val="100000"/>
              </a:lnSpc>
              <a:spcBef>
                <a:spcPts val="795"/>
              </a:spcBef>
              <a:spcAft>
                <a:spcPts val="0"/>
              </a:spcAft>
              <a:buClr>
                <a:srgbClr val="D32B1E"/>
              </a:buClr>
              <a:buSzTx/>
              <a:buFont typeface="Arial" panose="020B0604020202020204" pitchFamily="34" charset="0"/>
              <a:buChar char="•"/>
              <a:tabLst>
                <a:tab pos="697865" algn="l"/>
                <a:tab pos="698500" algn="l"/>
              </a:tabLst>
              <a:defRPr/>
            </a:pPr>
            <a:r>
              <a:rPr kumimoji="0" sz="2000" b="0" i="0" u="none" strike="noStrike" kern="1200" cap="none" spc="0" normalizeH="0" baseline="0" noProof="0" dirty="0">
                <a:ln>
                  <a:noFill/>
                </a:ln>
                <a:solidFill>
                  <a:srgbClr val="000000"/>
                </a:solidFill>
                <a:effectLst/>
                <a:uLnTx/>
                <a:uFillTx/>
                <a:latin typeface="Arial"/>
                <a:ea typeface="+mn-ea"/>
                <a:cs typeface="Arial"/>
              </a:rPr>
              <a:t>Bonus-</a:t>
            </a:r>
            <a:r>
              <a:rPr kumimoji="0" sz="2000" b="0" i="0" u="none" strike="noStrike" kern="1200" cap="none" spc="-30" normalizeH="0" baseline="0" noProof="0" dirty="0">
                <a:ln>
                  <a:noFill/>
                </a:ln>
                <a:solidFill>
                  <a:srgbClr val="000000"/>
                </a:solidFill>
                <a:effectLst/>
                <a:uLnTx/>
                <a:uFillTx/>
                <a:latin typeface="Arial"/>
                <a:ea typeface="+mn-ea"/>
                <a:cs typeface="Arial"/>
              </a:rPr>
              <a:t> </a:t>
            </a:r>
            <a:r>
              <a:rPr kumimoji="0" lang="en-US" sz="2000" b="0" i="0" u="none" strike="noStrike" kern="1200" cap="none" spc="0" normalizeH="0" baseline="0" noProof="0" dirty="0">
                <a:ln>
                  <a:noFill/>
                </a:ln>
                <a:solidFill>
                  <a:srgbClr val="000000"/>
                </a:solidFill>
                <a:effectLst/>
                <a:uLnTx/>
                <a:uFillTx/>
                <a:latin typeface="Arial"/>
                <a:ea typeface="+mn-ea"/>
                <a:cs typeface="Arial"/>
              </a:rPr>
              <a:t>Sliding scale of $2.50 per square foot for energy savings of 25% and up to $5 per square foot for energy savings of 50% or greater</a:t>
            </a:r>
          </a:p>
          <a:p>
            <a:pPr marL="1268730" marR="0" lvl="2" indent="-342900" algn="l" defTabSz="914400" rtl="0" eaLnBrk="1" fontAlgn="auto" latinLnBrk="0" hangingPunct="1">
              <a:lnSpc>
                <a:spcPct val="100000"/>
              </a:lnSpc>
              <a:spcBef>
                <a:spcPts val="805"/>
              </a:spcBef>
              <a:spcAft>
                <a:spcPts val="0"/>
              </a:spcAft>
              <a:buClr>
                <a:srgbClr val="D32B1E"/>
              </a:buClr>
              <a:buSzTx/>
              <a:buFont typeface="Courier New" panose="02070309020205020404" pitchFamily="49" charset="0"/>
              <a:buChar char="o"/>
              <a:tabLst>
                <a:tab pos="1155065" algn="l"/>
                <a:tab pos="1155700" algn="l"/>
              </a:tabLst>
              <a:defRPr/>
            </a:pPr>
            <a:r>
              <a:rPr kumimoji="0" sz="2000" b="0" i="0" u="none" strike="noStrike" kern="1200" cap="none" spc="0" normalizeH="0" baseline="0" noProof="0" dirty="0">
                <a:ln>
                  <a:noFill/>
                </a:ln>
                <a:solidFill>
                  <a:srgbClr val="000000"/>
                </a:solidFill>
                <a:effectLst/>
                <a:uLnTx/>
                <a:uFillTx/>
                <a:latin typeface="Arial"/>
                <a:ea typeface="+mn-ea"/>
                <a:cs typeface="Arial"/>
              </a:rPr>
              <a:t>Wage</a:t>
            </a:r>
            <a:r>
              <a:rPr kumimoji="0" sz="2000" b="0" i="0" u="none" strike="noStrike" kern="1200" cap="none" spc="-4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&amp;</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apprenticeship</a:t>
            </a:r>
            <a:r>
              <a:rPr kumimoji="0" sz="2000" b="0" i="0" u="none" strike="noStrike" kern="1200" cap="none" spc="-5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requirements,</a:t>
            </a:r>
            <a:r>
              <a:rPr kumimoji="0" sz="2000" b="0" i="0" u="none" strike="noStrike" kern="1200" cap="none" spc="-6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based</a:t>
            </a:r>
            <a:r>
              <a:rPr kumimoji="0" sz="2000" b="0" i="0" u="none" strike="noStrike" kern="1200" cap="none" spc="-4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on</a:t>
            </a:r>
            <a:r>
              <a:rPr kumimoji="0" sz="2000" b="0" i="0" u="none" strike="noStrike" kern="1200" cap="none" spc="-3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energy</a:t>
            </a:r>
            <a:r>
              <a:rPr kumimoji="0" sz="2000" b="0" i="0" u="none" strike="noStrike" kern="1200" cap="none" spc="-45" normalizeH="0" baseline="0" noProof="0" dirty="0">
                <a:ln>
                  <a:noFill/>
                </a:ln>
                <a:solidFill>
                  <a:srgbClr val="000000"/>
                </a:solidFill>
                <a:effectLst/>
                <a:uLnTx/>
                <a:uFillTx/>
                <a:latin typeface="Arial"/>
                <a:ea typeface="+mn-ea"/>
                <a:cs typeface="Arial"/>
              </a:rPr>
              <a:t> </a:t>
            </a:r>
            <a:r>
              <a:rPr kumimoji="0" sz="2000" b="0" i="0" u="none" strike="noStrike" kern="1200" cap="none" spc="-10" normalizeH="0" baseline="0" noProof="0" dirty="0">
                <a:ln>
                  <a:noFill/>
                </a:ln>
                <a:solidFill>
                  <a:srgbClr val="000000"/>
                </a:solidFill>
                <a:effectLst/>
                <a:uLnTx/>
                <a:uFillTx/>
                <a:latin typeface="Arial"/>
                <a:ea typeface="+mn-ea"/>
                <a:cs typeface="Arial"/>
              </a:rPr>
              <a:t>reduction</a:t>
            </a:r>
            <a:endParaRPr kumimoji="0" sz="2000" b="0" i="0" u="none" strike="noStrike" kern="1200" cap="none" spc="0" normalizeH="0" baseline="0" noProof="0" dirty="0">
              <a:ln>
                <a:noFill/>
              </a:ln>
              <a:solidFill>
                <a:srgbClr val="000000"/>
              </a:solidFill>
              <a:effectLst/>
              <a:uLnTx/>
              <a:uFillTx/>
              <a:latin typeface="Arial"/>
              <a:ea typeface="+mn-ea"/>
              <a:cs typeface="Arial"/>
            </a:endParaRPr>
          </a:p>
          <a:p>
            <a:pPr marL="811530" marR="0" lvl="1" indent="-342900" algn="l" defTabSz="914400" rtl="0" eaLnBrk="1" fontAlgn="auto" latinLnBrk="0" hangingPunct="1">
              <a:lnSpc>
                <a:spcPct val="100000"/>
              </a:lnSpc>
              <a:spcBef>
                <a:spcPts val="790"/>
              </a:spcBef>
              <a:spcAft>
                <a:spcPts val="0"/>
              </a:spcAft>
              <a:buClr>
                <a:srgbClr val="D32B1E"/>
              </a:buClr>
              <a:buSzTx/>
              <a:buFont typeface="Arial" panose="020B0604020202020204" pitchFamily="34" charset="0"/>
              <a:buChar char="•"/>
              <a:tabLst>
                <a:tab pos="697865" algn="l"/>
                <a:tab pos="698500" algn="l"/>
              </a:tabLst>
              <a:defRPr/>
            </a:pPr>
            <a:r>
              <a:rPr kumimoji="0" sz="2000" b="0" i="0" u="none" strike="noStrike" kern="1200" cap="none" spc="0" normalizeH="0" baseline="0" noProof="0" dirty="0">
                <a:ln>
                  <a:noFill/>
                </a:ln>
                <a:solidFill>
                  <a:srgbClr val="000000"/>
                </a:solidFill>
                <a:effectLst/>
                <a:uLnTx/>
                <a:uFillTx/>
                <a:latin typeface="Arial"/>
                <a:ea typeface="+mn-ea"/>
                <a:cs typeface="Arial"/>
              </a:rPr>
              <a:t>Overall–</a:t>
            </a:r>
            <a:r>
              <a:rPr kumimoji="0" sz="2000" b="0" i="0" u="none" strike="noStrike" kern="1200" cap="none" spc="-3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potential</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increase</a:t>
            </a:r>
            <a:r>
              <a:rPr kumimoji="0" sz="2000" b="0" i="0" u="none" strike="noStrike" kern="1200" cap="none" spc="-5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from</a:t>
            </a:r>
            <a:r>
              <a:rPr kumimoji="0" sz="2000" b="0" i="0" u="none" strike="noStrike" kern="1200" cap="none" spc="-3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$1.88</a:t>
            </a:r>
            <a:r>
              <a:rPr kumimoji="0" sz="2000" b="0" i="0" u="none" strike="noStrike" kern="1200" cap="none" spc="-3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(old</a:t>
            </a:r>
            <a:r>
              <a:rPr kumimoji="0" sz="2000" b="0" i="0" u="none" strike="noStrike" kern="1200" cap="none" spc="-2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law)</a:t>
            </a:r>
            <a:r>
              <a:rPr kumimoji="0" sz="2000" b="0" i="0" u="none" strike="noStrike" kern="1200" cap="none" spc="-2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to</a:t>
            </a:r>
            <a:r>
              <a:rPr kumimoji="0" sz="2000" b="0" i="0" u="none" strike="noStrike" kern="1200" cap="none" spc="-15"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$5</a:t>
            </a:r>
            <a:r>
              <a:rPr kumimoji="0" sz="2000" b="0" i="0" u="none" strike="noStrike" kern="1200" cap="none" spc="-20" normalizeH="0" baseline="0" noProof="0" dirty="0">
                <a:ln>
                  <a:noFill/>
                </a:ln>
                <a:solidFill>
                  <a:srgbClr val="000000"/>
                </a:solidFill>
                <a:effectLst/>
                <a:uLnTx/>
                <a:uFillTx/>
                <a:latin typeface="Arial"/>
                <a:ea typeface="+mn-ea"/>
                <a:cs typeface="Arial"/>
              </a:rPr>
              <a:t> </a:t>
            </a:r>
            <a:r>
              <a:rPr kumimoji="0" sz="2000" b="0" i="0" u="none" strike="noStrike" kern="1200" cap="none" spc="0" normalizeH="0" baseline="0" noProof="0" dirty="0">
                <a:ln>
                  <a:noFill/>
                </a:ln>
                <a:solidFill>
                  <a:srgbClr val="000000"/>
                </a:solidFill>
                <a:effectLst/>
                <a:uLnTx/>
                <a:uFillTx/>
                <a:latin typeface="Arial"/>
                <a:ea typeface="+mn-ea"/>
                <a:cs typeface="Arial"/>
              </a:rPr>
              <a:t>(new</a:t>
            </a:r>
            <a:r>
              <a:rPr kumimoji="0" sz="2000" b="0" i="0" u="none" strike="noStrike" kern="1200" cap="none" spc="-30" normalizeH="0" baseline="0" noProof="0" dirty="0">
                <a:ln>
                  <a:noFill/>
                </a:ln>
                <a:solidFill>
                  <a:srgbClr val="000000"/>
                </a:solidFill>
                <a:effectLst/>
                <a:uLnTx/>
                <a:uFillTx/>
                <a:latin typeface="Arial"/>
                <a:ea typeface="+mn-ea"/>
                <a:cs typeface="Arial"/>
              </a:rPr>
              <a:t> </a:t>
            </a:r>
            <a:r>
              <a:rPr kumimoji="0" sz="2000" b="0" i="0" u="none" strike="noStrike" kern="1200" cap="none" spc="-20" normalizeH="0" baseline="0" noProof="0" dirty="0">
                <a:ln>
                  <a:noFill/>
                </a:ln>
                <a:solidFill>
                  <a:srgbClr val="000000"/>
                </a:solidFill>
                <a:effectLst/>
                <a:uLnTx/>
                <a:uFillTx/>
                <a:latin typeface="Arial"/>
                <a:ea typeface="+mn-ea"/>
                <a:cs typeface="Arial"/>
              </a:rPr>
              <a:t>law)</a:t>
            </a:r>
            <a:endParaRPr kumimoji="0" sz="2000" b="0" i="0" u="none" strike="noStrike" kern="1200" cap="none" spc="0" normalizeH="0" baseline="0" noProof="0" dirty="0">
              <a:ln>
                <a:noFill/>
              </a:ln>
              <a:solidFill>
                <a:srgbClr val="000000"/>
              </a:solidFill>
              <a:effectLst/>
              <a:uLnTx/>
              <a:uFillTx/>
              <a:latin typeface="Arial"/>
              <a:ea typeface="+mn-ea"/>
              <a:cs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897" y="511023"/>
            <a:ext cx="11363325" cy="628377"/>
          </a:xfrm>
          <a:prstGeom prst="rect">
            <a:avLst/>
          </a:prstGeom>
        </p:spPr>
        <p:txBody>
          <a:bodyPr vert="horz" wrap="square" lIns="0" tIns="12700" rIns="0" bIns="0" rtlCol="0">
            <a:spAutoFit/>
          </a:bodyPr>
          <a:lstStyle/>
          <a:p>
            <a:pPr marL="12700">
              <a:lnSpc>
                <a:spcPct val="100000"/>
              </a:lnSpc>
              <a:spcBef>
                <a:spcPts val="100"/>
              </a:spcBef>
            </a:pPr>
            <a:r>
              <a:rPr lang="en-US" dirty="0"/>
              <a:t>How To Monetize</a:t>
            </a:r>
            <a:endParaRPr spc="-10" dirty="0"/>
          </a:p>
        </p:txBody>
      </p:sp>
      <p:sp>
        <p:nvSpPr>
          <p:cNvPr id="4" name="object 4"/>
          <p:cNvSpPr txBox="1">
            <a:spLocks noGrp="1"/>
          </p:cNvSpPr>
          <p:nvPr>
            <p:ph type="sldNum" sz="quarter" idx="7"/>
          </p:nvPr>
        </p:nvSpPr>
        <p:spPr>
          <a:xfrm>
            <a:off x="11505692" y="6322399"/>
            <a:ext cx="259715" cy="196215"/>
          </a:xfrm>
          <a:prstGeom prst="rect">
            <a:avLst/>
          </a:prstGeom>
        </p:spPr>
        <p:txBody>
          <a:bodyPr vert="horz" wrap="square" lIns="0" tIns="0" rIns="0" bIns="0" rtlCol="0">
            <a:spAutoFit/>
          </a:bodyPr>
          <a:lstStyle>
            <a:defPPr>
              <a:defRPr kern="0"/>
            </a:defPPr>
            <a:lvl1pPr>
              <a:defRPr sz="1200" b="0" i="0">
                <a:solidFill>
                  <a:srgbClr val="888888"/>
                </a:solidFill>
                <a:latin typeface="Arial"/>
                <a:cs typeface="Arial"/>
              </a:defRPr>
            </a:lvl1pPr>
          </a:lstStyle>
          <a:p>
            <a:pPr marL="123189"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lang="en-US" sz="1200" b="0" i="0" u="none" strike="noStrike" kern="1200" cap="none" spc="0" normalizeH="0" baseline="0" noProof="0" smtClean="0">
                <a:ln>
                  <a:noFill/>
                </a:ln>
                <a:solidFill>
                  <a:srgbClr val="888888"/>
                </a:solidFill>
                <a:effectLst/>
                <a:uLnTx/>
                <a:uFillTx/>
                <a:latin typeface="Arial"/>
                <a:ea typeface="+mn-ea"/>
                <a:cs typeface="Arial"/>
              </a:rPr>
              <a:pPr marL="123189" marR="0" lvl="0" indent="0" algn="l" defTabSz="914400" rtl="0" eaLnBrk="1" fontAlgn="auto" latinLnBrk="0" hangingPunct="1">
                <a:lnSpc>
                  <a:spcPts val="1425"/>
                </a:lnSpc>
                <a:spcBef>
                  <a:spcPts val="0"/>
                </a:spcBef>
                <a:spcAft>
                  <a:spcPts val="0"/>
                </a:spcAft>
                <a:buClrTx/>
                <a:buSzTx/>
                <a:buFontTx/>
                <a:buNone/>
                <a:tabLst/>
                <a:defRPr/>
              </a:pPr>
              <a:t>121</a:t>
            </a:fld>
            <a:endParaRPr kumimoji="0" sz="1200" b="0" i="0" u="none" strike="noStrike" kern="1200" cap="none" spc="-25" normalizeH="0" baseline="0" noProof="0" dirty="0">
              <a:ln>
                <a:noFill/>
              </a:ln>
              <a:solidFill>
                <a:srgbClr val="888888"/>
              </a:solidFill>
              <a:effectLst/>
              <a:uLnTx/>
              <a:uFillTx/>
              <a:latin typeface="Arial"/>
              <a:ea typeface="+mn-ea"/>
              <a:cs typeface="Arial"/>
            </a:endParaRPr>
          </a:p>
        </p:txBody>
      </p:sp>
      <p:sp>
        <p:nvSpPr>
          <p:cNvPr id="3" name="object 3"/>
          <p:cNvSpPr txBox="1"/>
          <p:nvPr/>
        </p:nvSpPr>
        <p:spPr>
          <a:xfrm>
            <a:off x="464564" y="1114828"/>
            <a:ext cx="10219167" cy="4949432"/>
          </a:xfrm>
          <a:prstGeom prst="rect">
            <a:avLst/>
          </a:prstGeom>
        </p:spPr>
        <p:txBody>
          <a:bodyPr vert="horz" wrap="square" lIns="0" tIns="177165" rIns="0" bIns="0" rtlCol="0">
            <a:spAutoFit/>
          </a:bodyPr>
          <a:lstStyle/>
          <a:p>
            <a:pPr marL="469900" marR="0" lvl="0" indent="-457834" algn="l" defTabSz="914400" rtl="0" eaLnBrk="1" fontAlgn="auto" latinLnBrk="0" hangingPunct="1">
              <a:lnSpc>
                <a:spcPct val="100000"/>
              </a:lnSpc>
              <a:spcBef>
                <a:spcPts val="1395"/>
              </a:spcBef>
              <a:spcAft>
                <a:spcPts val="0"/>
              </a:spcAft>
              <a:buClr>
                <a:srgbClr val="D32B1E"/>
              </a:buClr>
              <a:buSzTx/>
              <a:buFont typeface="Wingdings"/>
              <a:buChar char=""/>
              <a:tabLst>
                <a:tab pos="469900" algn="l"/>
                <a:tab pos="470534" algn="l"/>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Historically, tax-exempt and government entities often are unable to utilize deductions, so Congress has allowed most government entities - including many public universities and colleges - to allocate their deduction to the designer of the building, effectively selling the deduction for a negotiated amount</a:t>
            </a:r>
          </a:p>
          <a:p>
            <a:pPr marL="927100" marR="0" lvl="1" indent="-457834" algn="l" defTabSz="914400" rtl="0" eaLnBrk="1" fontAlgn="auto" latinLnBrk="0" hangingPunct="1">
              <a:lnSpc>
                <a:spcPct val="100000"/>
              </a:lnSpc>
              <a:spcBef>
                <a:spcPts val="1395"/>
              </a:spcBef>
              <a:spcAft>
                <a:spcPts val="0"/>
              </a:spcAft>
              <a:buClr>
                <a:srgbClr val="D32B1E"/>
              </a:buClr>
              <a:buSzTx/>
              <a:buFont typeface="Wingdings"/>
              <a:buChar char=""/>
              <a:tabLst>
                <a:tab pos="469900" algn="l"/>
                <a:tab pos="470534" algn="l"/>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Architects, engineers and other designers (general contractors)</a:t>
            </a:r>
          </a:p>
          <a:p>
            <a:pPr marL="469900" marR="0" lvl="0" indent="-457834" algn="l" defTabSz="914400" rtl="0" eaLnBrk="1" fontAlgn="auto" latinLnBrk="0" hangingPunct="1">
              <a:lnSpc>
                <a:spcPct val="100000"/>
              </a:lnSpc>
              <a:spcBef>
                <a:spcPts val="1395"/>
              </a:spcBef>
              <a:spcAft>
                <a:spcPts val="0"/>
              </a:spcAft>
              <a:buClr>
                <a:srgbClr val="D32B1E"/>
              </a:buClr>
              <a:buSzTx/>
              <a:buFont typeface="Wingdings"/>
              <a:buChar char=""/>
              <a:tabLst>
                <a:tab pos="469900" algn="l"/>
                <a:tab pos="470534" algn="l"/>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Private universities and colleges are now included due to the Inflation Reduction Act</a:t>
            </a:r>
          </a:p>
          <a:p>
            <a:pPr marL="469900" marR="0" lvl="0" indent="-457834" algn="l" defTabSz="914400" rtl="0" eaLnBrk="1" fontAlgn="auto" latinLnBrk="0" hangingPunct="1">
              <a:lnSpc>
                <a:spcPct val="100000"/>
              </a:lnSpc>
              <a:spcBef>
                <a:spcPts val="1395"/>
              </a:spcBef>
              <a:spcAft>
                <a:spcPts val="0"/>
              </a:spcAft>
              <a:buClr>
                <a:srgbClr val="D32B1E"/>
              </a:buClr>
              <a:buSzTx/>
              <a:buFont typeface="Wingdings"/>
              <a:buChar char=""/>
              <a:tabLst>
                <a:tab pos="469900" algn="l"/>
                <a:tab pos="470534" algn="l"/>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Parameters need to be established on allocation (sale) of deduction – it is considered a tax asset</a:t>
            </a:r>
          </a:p>
          <a:p>
            <a:pPr marL="927100" marR="0" lvl="1" indent="-457834" algn="l" defTabSz="914400" rtl="0" eaLnBrk="1" fontAlgn="auto" latinLnBrk="0" hangingPunct="1">
              <a:lnSpc>
                <a:spcPct val="100000"/>
              </a:lnSpc>
              <a:spcBef>
                <a:spcPts val="1395"/>
              </a:spcBef>
              <a:spcAft>
                <a:spcPts val="0"/>
              </a:spcAft>
              <a:buClr>
                <a:srgbClr val="D32B1E"/>
              </a:buClr>
              <a:buSzTx/>
              <a:buFont typeface="Wingdings"/>
              <a:buChar char=""/>
              <a:tabLst>
                <a:tab pos="469900" algn="l"/>
                <a:tab pos="470534" algn="l"/>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Some states are evaluating if prohibiting public universities and colleges from soliciting payment in exchange for the Section 179D deduction</a:t>
            </a:r>
          </a:p>
          <a:p>
            <a:pPr marL="1384300" marR="0" lvl="2" indent="-457834" algn="l" defTabSz="914400" rtl="0" eaLnBrk="1" fontAlgn="auto" latinLnBrk="0" hangingPunct="1">
              <a:lnSpc>
                <a:spcPct val="100000"/>
              </a:lnSpc>
              <a:spcBef>
                <a:spcPts val="1395"/>
              </a:spcBef>
              <a:spcAft>
                <a:spcPts val="0"/>
              </a:spcAft>
              <a:buClr>
                <a:srgbClr val="D32B1E"/>
              </a:buClr>
              <a:buSzTx/>
              <a:buFont typeface="Wingdings"/>
              <a:buChar char=""/>
              <a:tabLst>
                <a:tab pos="469900" algn="l"/>
                <a:tab pos="470534" algn="l"/>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Florida and Ohio</a:t>
            </a:r>
          </a:p>
          <a:p>
            <a:pPr marL="469900" marR="0" lvl="0" indent="-457834" algn="l" defTabSz="914400" rtl="0" eaLnBrk="1" fontAlgn="auto" latinLnBrk="0" hangingPunct="1">
              <a:lnSpc>
                <a:spcPct val="100000"/>
              </a:lnSpc>
              <a:spcBef>
                <a:spcPts val="1395"/>
              </a:spcBef>
              <a:spcAft>
                <a:spcPts val="0"/>
              </a:spcAft>
              <a:buClr>
                <a:srgbClr val="D32B1E"/>
              </a:buClr>
              <a:buSzTx/>
              <a:buFont typeface="Wingdings"/>
              <a:buChar char=""/>
              <a:tabLst>
                <a:tab pos="469900" algn="l"/>
                <a:tab pos="470534" algn="l"/>
              </a:tabLst>
              <a:defRPr/>
            </a:pPr>
            <a:endParaRPr kumimoji="0" sz="2000" b="0"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20510932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6B794D-F6A9-40EA-8150-0CB253A33512}"/>
              </a:ext>
            </a:extLst>
          </p:cNvPr>
          <p:cNvSpPr>
            <a:spLocks noGrp="1"/>
          </p:cNvSpPr>
          <p:nvPr>
            <p:ph type="title"/>
          </p:nvPr>
        </p:nvSpPr>
        <p:spPr/>
        <p:txBody>
          <a:bodyPr/>
          <a:lstStyle/>
          <a:p>
            <a:r>
              <a:rPr lang="en-US" dirty="0"/>
              <a:t>Questions?</a:t>
            </a:r>
          </a:p>
        </p:txBody>
      </p:sp>
      <p:sp>
        <p:nvSpPr>
          <p:cNvPr id="4" name="Slide Number Placeholder 3">
            <a:extLst>
              <a:ext uri="{FF2B5EF4-FFF2-40B4-BE49-F238E27FC236}">
                <a16:creationId xmlns:a16="http://schemas.microsoft.com/office/drawing/2014/main" id="{95451044-32CA-4D23-A57A-BCBB621E4126}"/>
              </a:ext>
            </a:extLst>
          </p:cNvPr>
          <p:cNvSpPr>
            <a:spLocks noGrp="1"/>
          </p:cNvSpPr>
          <p:nvPr>
            <p:ph type="sldNum" sz="quarter" idx="4294967295"/>
          </p:nvPr>
        </p:nvSpPr>
        <p:spPr>
          <a:xfrm>
            <a:off x="10180638" y="6299200"/>
            <a:ext cx="201136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1BBD8-984F-4BBB-B5A7-40B9B7753958}"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394454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6B794D-F6A9-40EA-8150-0CB253A33512}"/>
              </a:ext>
            </a:extLst>
          </p:cNvPr>
          <p:cNvSpPr>
            <a:spLocks noGrp="1"/>
          </p:cNvSpPr>
          <p:nvPr>
            <p:ph type="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95451044-32CA-4D23-A57A-BCBB621E4126}"/>
              </a:ext>
            </a:extLst>
          </p:cNvPr>
          <p:cNvSpPr>
            <a:spLocks noGrp="1"/>
          </p:cNvSpPr>
          <p:nvPr>
            <p:ph type="sldNum" sz="quarter" idx="4294967295"/>
          </p:nvPr>
        </p:nvSpPr>
        <p:spPr>
          <a:xfrm>
            <a:off x="10180638" y="6299200"/>
            <a:ext cx="201136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1BBD8-984F-4BBB-B5A7-40B9B7753958}"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37840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C778-DA51-429B-9105-CFC335263911}"/>
              </a:ext>
            </a:extLst>
          </p:cNvPr>
          <p:cNvSpPr>
            <a:spLocks noGrp="1"/>
          </p:cNvSpPr>
          <p:nvPr>
            <p:ph type="title"/>
          </p:nvPr>
        </p:nvSpPr>
        <p:spPr/>
        <p:txBody>
          <a:bodyPr/>
          <a:lstStyle/>
          <a:p>
            <a:r>
              <a:rPr lang="en-US" sz="6600" dirty="0">
                <a:latin typeface="Arial" panose="020B0604020202020204" pitchFamily="34" charset="0"/>
                <a:cs typeface="Arial" panose="020B0604020202020204" pitchFamily="34" charset="0"/>
              </a:rPr>
              <a:t>10-minute break</a:t>
            </a:r>
          </a:p>
        </p:txBody>
      </p:sp>
    </p:spTree>
    <p:extLst>
      <p:ext uri="{BB962C8B-B14F-4D97-AF65-F5344CB8AC3E}">
        <p14:creationId xmlns:p14="http://schemas.microsoft.com/office/powerpoint/2010/main" val="414284090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9D1FB-7A2A-4B1D-B9D6-0777BDC37EE2}"/>
              </a:ext>
            </a:extLst>
          </p:cNvPr>
          <p:cNvSpPr>
            <a:spLocks noGrp="1"/>
          </p:cNvSpPr>
          <p:nvPr>
            <p:ph type="ctrTitle"/>
          </p:nvPr>
        </p:nvSpPr>
        <p:spPr/>
        <p:txBody>
          <a:bodyPr>
            <a:normAutofit/>
          </a:bodyPr>
          <a:lstStyle/>
          <a:p>
            <a:r>
              <a:rPr lang="en-US" sz="3600" dirty="0">
                <a:latin typeface="Arial" panose="020B0604020202020204" pitchFamily="34" charset="0"/>
                <a:cs typeface="Arial" panose="020B0604020202020204" pitchFamily="34" charset="0"/>
              </a:rPr>
              <a:t>Cybersecurity Risks in a Post COVID-19 World</a:t>
            </a:r>
          </a:p>
        </p:txBody>
      </p:sp>
    </p:spTree>
    <p:extLst>
      <p:ext uri="{BB962C8B-B14F-4D97-AF65-F5344CB8AC3E}">
        <p14:creationId xmlns:p14="http://schemas.microsoft.com/office/powerpoint/2010/main" val="237111498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2E851-1AB5-4849-BF30-19488759EC01}"/>
              </a:ext>
            </a:extLst>
          </p:cNvPr>
          <p:cNvSpPr>
            <a:spLocks noGrp="1"/>
          </p:cNvSpPr>
          <p:nvPr>
            <p:ph type="title"/>
          </p:nvPr>
        </p:nvSpPr>
        <p:spPr>
          <a:xfrm>
            <a:off x="1237916" y="852102"/>
            <a:ext cx="11236960" cy="620395"/>
          </a:xfrm>
          <a:prstGeom prst="rect">
            <a:avLst/>
          </a:prstGeom>
        </p:spPr>
        <p:txBody>
          <a:bodyPr>
            <a:normAutofit fontScale="90000"/>
          </a:bodyPr>
          <a:lstStyle/>
          <a:p>
            <a:r>
              <a:rPr lang="en-US" dirty="0">
                <a:solidFill>
                  <a:srgbClr val="C00000"/>
                </a:solidFill>
              </a:rPr>
              <a:t>Presenter</a:t>
            </a:r>
          </a:p>
        </p:txBody>
      </p:sp>
      <p:sp>
        <p:nvSpPr>
          <p:cNvPr id="3" name="Content Placeholder 2">
            <a:extLst>
              <a:ext uri="{FF2B5EF4-FFF2-40B4-BE49-F238E27FC236}">
                <a16:creationId xmlns:a16="http://schemas.microsoft.com/office/drawing/2014/main" id="{4DAF636E-E831-499F-9429-D0631D9E0FDB}"/>
              </a:ext>
            </a:extLst>
          </p:cNvPr>
          <p:cNvSpPr>
            <a:spLocks noGrp="1"/>
          </p:cNvSpPr>
          <p:nvPr>
            <p:ph idx="4294967295"/>
          </p:nvPr>
        </p:nvSpPr>
        <p:spPr>
          <a:xfrm>
            <a:off x="4977544" y="2160638"/>
            <a:ext cx="5257800" cy="2162175"/>
          </a:xfrm>
        </p:spPr>
        <p:txBody>
          <a:bodyPr>
            <a:normAutofit/>
          </a:bodyPr>
          <a:lstStyle/>
          <a:p>
            <a:pPr marL="0" indent="0">
              <a:spcBef>
                <a:spcPts val="600"/>
              </a:spcBef>
              <a:spcAft>
                <a:spcPts val="0"/>
              </a:spcAft>
              <a:buNone/>
            </a:pPr>
            <a:r>
              <a:rPr lang="en-US" sz="2200" b="1" dirty="0"/>
              <a:t>Cy Sturdivant, CISA</a:t>
            </a:r>
            <a:r>
              <a:rPr lang="en-US" sz="2200" b="1" baseline="30000" dirty="0"/>
              <a:t>®</a:t>
            </a:r>
          </a:p>
          <a:p>
            <a:pPr marL="0" indent="0">
              <a:spcBef>
                <a:spcPts val="600"/>
              </a:spcBef>
              <a:spcAft>
                <a:spcPts val="0"/>
              </a:spcAft>
              <a:buNone/>
            </a:pPr>
            <a:r>
              <a:rPr lang="en-US" sz="2200" dirty="0"/>
              <a:t>Director | Advisory </a:t>
            </a:r>
          </a:p>
          <a:p>
            <a:pPr marL="0" indent="0">
              <a:spcBef>
                <a:spcPts val="600"/>
              </a:spcBef>
              <a:spcAft>
                <a:spcPts val="0"/>
              </a:spcAft>
              <a:buNone/>
            </a:pPr>
            <a:r>
              <a:rPr lang="en-US" sz="2200" dirty="0"/>
              <a:t>Nashville, Tennessee</a:t>
            </a:r>
          </a:p>
          <a:p>
            <a:pPr marL="0" indent="0">
              <a:spcBef>
                <a:spcPts val="600"/>
              </a:spcBef>
              <a:spcAft>
                <a:spcPts val="0"/>
              </a:spcAft>
              <a:buNone/>
            </a:pPr>
            <a:r>
              <a:rPr lang="en-US" sz="2200" dirty="0"/>
              <a:t>cy.sturdivant@forvis.com</a:t>
            </a:r>
          </a:p>
          <a:p>
            <a:pPr marL="0" indent="0">
              <a:spcBef>
                <a:spcPts val="600"/>
              </a:spcBef>
              <a:spcAft>
                <a:spcPts val="0"/>
              </a:spcAft>
              <a:buNone/>
            </a:pPr>
            <a:r>
              <a:rPr lang="en-US" sz="2200" dirty="0"/>
              <a:t>615.988.3596</a:t>
            </a:r>
          </a:p>
        </p:txBody>
      </p:sp>
      <p:pic>
        <p:nvPicPr>
          <p:cNvPr id="4" name="Picture 3">
            <a:extLst>
              <a:ext uri="{FF2B5EF4-FFF2-40B4-BE49-F238E27FC236}">
                <a16:creationId xmlns:a16="http://schemas.microsoft.com/office/drawing/2014/main" id="{A50FFE87-9BA2-4A99-AC33-F1A5FADBD5C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b="30278"/>
          <a:stretch/>
        </p:blipFill>
        <p:spPr>
          <a:xfrm>
            <a:off x="806924" y="1768135"/>
            <a:ext cx="2812726" cy="294718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455108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72824" y="2118166"/>
            <a:ext cx="4087306" cy="2091919"/>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My world in a nutshell!</a:t>
            </a:r>
          </a:p>
        </p:txBody>
      </p:sp>
      <p:pic>
        <p:nvPicPr>
          <p:cNvPr id="6" name="Picture 5" descr="A picture containing text, outdoor, ground, way&#10;&#10;Description automatically generated">
            <a:extLst>
              <a:ext uri="{FF2B5EF4-FFF2-40B4-BE49-F238E27FC236}">
                <a16:creationId xmlns:a16="http://schemas.microsoft.com/office/drawing/2014/main" id="{E2249F5D-3775-4E2A-B56B-9503CD76AC2E}"/>
              </a:ext>
            </a:extLst>
          </p:cNvPr>
          <p:cNvPicPr>
            <a:picLocks noChangeAspect="1"/>
          </p:cNvPicPr>
          <p:nvPr/>
        </p:nvPicPr>
        <p:blipFill rotWithShape="1">
          <a:blip r:embed="rId3">
            <a:extLst>
              <a:ext uri="{28A0092B-C50C-407E-A947-70E740481C1C}">
                <a14:useLocalDpi xmlns:a14="http://schemas.microsoft.com/office/drawing/2010/main" val="0"/>
              </a:ext>
            </a:extLst>
          </a:blip>
          <a:srcRect t="5532" b="2031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9436798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53B925-C7AF-45F2-A3B8-14A22493398F}"/>
              </a:ext>
            </a:extLst>
          </p:cNvPr>
          <p:cNvSpPr>
            <a:spLocks noGrp="1"/>
          </p:cNvSpPr>
          <p:nvPr>
            <p:ph type="title"/>
          </p:nvPr>
        </p:nvSpPr>
        <p:spPr>
          <a:xfrm>
            <a:off x="408752" y="582805"/>
            <a:ext cx="6114083" cy="2569321"/>
          </a:xfrm>
        </p:spPr>
        <p:txBody>
          <a:bodyPr/>
          <a:lstStyle/>
          <a:p>
            <a:r>
              <a:rPr lang="en-US" dirty="0"/>
              <a:t>Cybersecurity Industry Trends &amp; Statistics</a:t>
            </a:r>
          </a:p>
        </p:txBody>
      </p:sp>
    </p:spTree>
    <p:extLst>
      <p:ext uri="{BB962C8B-B14F-4D97-AF65-F5344CB8AC3E}">
        <p14:creationId xmlns:p14="http://schemas.microsoft.com/office/powerpoint/2010/main" val="169818090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2800" dirty="0">
                <a:solidFill>
                  <a:srgbClr val="D42B1E"/>
                </a:solidFill>
              </a:rPr>
              <a:t>FBI’s Internet Crime Complaint Center (IC3) Five-Year Statistics</a:t>
            </a:r>
          </a:p>
        </p:txBody>
      </p:sp>
      <p:pic>
        <p:nvPicPr>
          <p:cNvPr id="3" name="Picture 2">
            <a:extLst>
              <a:ext uri="{FF2B5EF4-FFF2-40B4-BE49-F238E27FC236}">
                <a16:creationId xmlns:a16="http://schemas.microsoft.com/office/drawing/2014/main" id="{44F604B6-8887-43E6-B4D1-BDB412EFDAFF}"/>
              </a:ext>
            </a:extLst>
          </p:cNvPr>
          <p:cNvPicPr>
            <a:picLocks noChangeAspect="1"/>
          </p:cNvPicPr>
          <p:nvPr/>
        </p:nvPicPr>
        <p:blipFill>
          <a:blip r:embed="rId3"/>
          <a:stretch>
            <a:fillRect/>
          </a:stretch>
        </p:blipFill>
        <p:spPr>
          <a:xfrm>
            <a:off x="1153831" y="1070773"/>
            <a:ext cx="7452708" cy="5053945"/>
          </a:xfrm>
          <a:prstGeom prst="rect">
            <a:avLst/>
          </a:prstGeom>
        </p:spPr>
      </p:pic>
      <p:pic>
        <p:nvPicPr>
          <p:cNvPr id="5" name="Picture 4">
            <a:extLst>
              <a:ext uri="{FF2B5EF4-FFF2-40B4-BE49-F238E27FC236}">
                <a16:creationId xmlns:a16="http://schemas.microsoft.com/office/drawing/2014/main" id="{93A20BBA-8296-43DC-A62E-6204AE2F0852}"/>
              </a:ext>
            </a:extLst>
          </p:cNvPr>
          <p:cNvPicPr>
            <a:picLocks noChangeAspect="1"/>
          </p:cNvPicPr>
          <p:nvPr/>
        </p:nvPicPr>
        <p:blipFill rotWithShape="1">
          <a:blip r:embed="rId4"/>
          <a:srcRect r="2648" b="9328"/>
          <a:stretch/>
        </p:blipFill>
        <p:spPr>
          <a:xfrm rot="16200000">
            <a:off x="6975530" y="2846507"/>
            <a:ext cx="5323714" cy="1422938"/>
          </a:xfrm>
          <a:prstGeom prst="rect">
            <a:avLst/>
          </a:prstGeom>
        </p:spPr>
      </p:pic>
      <p:pic>
        <p:nvPicPr>
          <p:cNvPr id="8" name="Picture 7">
            <a:extLst>
              <a:ext uri="{FF2B5EF4-FFF2-40B4-BE49-F238E27FC236}">
                <a16:creationId xmlns:a16="http://schemas.microsoft.com/office/drawing/2014/main" id="{7961C95A-85C8-4D10-819B-0837639FCF2D}"/>
              </a:ext>
            </a:extLst>
          </p:cNvPr>
          <p:cNvPicPr>
            <a:picLocks noChangeAspect="1"/>
          </p:cNvPicPr>
          <p:nvPr/>
        </p:nvPicPr>
        <p:blipFill>
          <a:blip r:embed="rId5"/>
          <a:stretch>
            <a:fillRect/>
          </a:stretch>
        </p:blipFill>
        <p:spPr>
          <a:xfrm>
            <a:off x="10348856" y="2625812"/>
            <a:ext cx="542925" cy="1247775"/>
          </a:xfrm>
          <a:prstGeom prst="rect">
            <a:avLst/>
          </a:prstGeom>
        </p:spPr>
      </p:pic>
      <p:pic>
        <p:nvPicPr>
          <p:cNvPr id="13" name="Picture 12">
            <a:extLst>
              <a:ext uri="{FF2B5EF4-FFF2-40B4-BE49-F238E27FC236}">
                <a16:creationId xmlns:a16="http://schemas.microsoft.com/office/drawing/2014/main" id="{5EA67BFF-02C6-49CD-B720-247939E3CF6C}"/>
              </a:ext>
            </a:extLst>
          </p:cNvPr>
          <p:cNvPicPr>
            <a:picLocks noChangeAspect="1"/>
          </p:cNvPicPr>
          <p:nvPr/>
        </p:nvPicPr>
        <p:blipFill>
          <a:blip r:embed="rId6"/>
          <a:stretch>
            <a:fillRect/>
          </a:stretch>
        </p:blipFill>
        <p:spPr>
          <a:xfrm>
            <a:off x="9123773" y="6124718"/>
            <a:ext cx="956143" cy="510145"/>
          </a:xfrm>
          <a:prstGeom prst="rect">
            <a:avLst/>
          </a:prstGeom>
        </p:spPr>
      </p:pic>
    </p:spTree>
    <p:extLst>
      <p:ext uri="{BB962C8B-B14F-4D97-AF65-F5344CB8AC3E}">
        <p14:creationId xmlns:p14="http://schemas.microsoft.com/office/powerpoint/2010/main" val="3137360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F530-95C1-4B29-B693-9FEB495DD0CC}"/>
              </a:ext>
            </a:extLst>
          </p:cNvPr>
          <p:cNvSpPr>
            <a:spLocks noGrp="1"/>
          </p:cNvSpPr>
          <p:nvPr>
            <p:ph type="title"/>
          </p:nvPr>
        </p:nvSpPr>
        <p:spPr/>
        <p:txBody>
          <a:bodyPr/>
          <a:lstStyle/>
          <a:p>
            <a:r>
              <a:rPr lang="en-US" dirty="0"/>
              <a:t>Housekeeping Items</a:t>
            </a:r>
          </a:p>
        </p:txBody>
      </p:sp>
      <p:sp>
        <p:nvSpPr>
          <p:cNvPr id="4" name="Content Placeholder 3">
            <a:extLst>
              <a:ext uri="{FF2B5EF4-FFF2-40B4-BE49-F238E27FC236}">
                <a16:creationId xmlns:a16="http://schemas.microsoft.com/office/drawing/2014/main" id="{748806B2-0B6A-4706-965E-76145886637E}"/>
              </a:ext>
            </a:extLst>
          </p:cNvPr>
          <p:cNvSpPr>
            <a:spLocks noGrp="1"/>
          </p:cNvSpPr>
          <p:nvPr>
            <p:ph idx="1"/>
          </p:nvPr>
        </p:nvSpPr>
        <p:spPr/>
        <p:txBody>
          <a:bodyPr/>
          <a:lstStyle/>
          <a:p>
            <a:r>
              <a:rPr lang="en-US" dirty="0"/>
              <a:t>Please ask questions</a:t>
            </a:r>
          </a:p>
          <a:p>
            <a:pPr lvl="1"/>
            <a:r>
              <a:rPr lang="en-US" dirty="0"/>
              <a:t>There is no such thing as a stupid question</a:t>
            </a:r>
          </a:p>
          <a:p>
            <a:pPr lvl="1"/>
            <a:r>
              <a:rPr lang="en-US" dirty="0"/>
              <a:t>I will try to answer as many as I can</a:t>
            </a:r>
          </a:p>
          <a:p>
            <a:r>
              <a:rPr lang="en-US" dirty="0"/>
              <a:t>This webinar is not financial, tax, or legal advice</a:t>
            </a:r>
          </a:p>
          <a:p>
            <a:pPr lvl="1"/>
            <a:r>
              <a:rPr lang="en-US" dirty="0"/>
              <a:t>Consult your advisor</a:t>
            </a:r>
          </a:p>
          <a:p>
            <a:endParaRPr lang="en-US" dirty="0"/>
          </a:p>
        </p:txBody>
      </p:sp>
    </p:spTree>
    <p:extLst>
      <p:ext uri="{BB962C8B-B14F-4D97-AF65-F5344CB8AC3E}">
        <p14:creationId xmlns:p14="http://schemas.microsoft.com/office/powerpoint/2010/main" val="27173739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110416" y="6180780"/>
            <a:ext cx="45492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a:ea typeface="+mn-ea"/>
                <a:cs typeface="+mn-cs"/>
              </a:rPr>
              <a:t>Source: Ponemon Institute 2022 Cost of Data Breach Study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9271" y="1827730"/>
            <a:ext cx="3402885" cy="3402885"/>
          </a:xfrm>
          <a:prstGeom prst="rect">
            <a:avLst/>
          </a:prstGeom>
          <a:effectLst>
            <a:outerShdw blurRad="266700" dir="5400000" sx="90000" sy="-19000" rotWithShape="0">
              <a:prstClr val="black">
                <a:alpha val="27000"/>
              </a:prst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719" y="2237767"/>
            <a:ext cx="2044630" cy="1291406"/>
          </a:xfrm>
          <a:prstGeom prst="rect">
            <a:avLst/>
          </a:prstGeom>
        </p:spPr>
      </p:pic>
      <p:sp>
        <p:nvSpPr>
          <p:cNvPr id="5" name="TextBox 4"/>
          <p:cNvSpPr txBox="1"/>
          <p:nvPr/>
        </p:nvSpPr>
        <p:spPr>
          <a:xfrm>
            <a:off x="936294" y="2277852"/>
            <a:ext cx="21310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rial"/>
                <a:ea typeface="+mn-ea"/>
                <a:cs typeface="+mn-cs"/>
              </a:rPr>
              <a:t>Public sector a</a:t>
            </a:r>
            <a:r>
              <a:rPr kumimoji="0" lang="en-US" sz="1500" b="0" i="0" u="none" strike="noStrike" kern="1200" cap="none" spc="0" normalizeH="0" baseline="0" noProof="0" dirty="0" err="1">
                <a:ln>
                  <a:noFill/>
                </a:ln>
                <a:solidFill>
                  <a:prstClr val="white"/>
                </a:solidFill>
                <a:effectLst/>
                <a:uLnTx/>
                <a:uFillTx/>
                <a:latin typeface="Arial"/>
                <a:ea typeface="+mn-ea"/>
                <a:cs typeface="+mn-cs"/>
              </a:rPr>
              <a:t>verage</a:t>
            </a:r>
            <a:r>
              <a:rPr kumimoji="0" lang="en-US" sz="1500" b="0" i="0" u="none" strike="noStrike" kern="1200" cap="none" spc="0" normalizeH="0" baseline="0" noProof="0" dirty="0">
                <a:ln>
                  <a:noFill/>
                </a:ln>
                <a:solidFill>
                  <a:prstClr val="white"/>
                </a:solidFill>
                <a:effectLst/>
                <a:uLnTx/>
                <a:uFillTx/>
                <a:latin typeface="Arial"/>
                <a:ea typeface="+mn-ea"/>
                <a:cs typeface="+mn-cs"/>
              </a:rPr>
              <a:t> total cost of a data breach is </a:t>
            </a:r>
            <a:r>
              <a:rPr kumimoji="0" lang="en-US" sz="1500" b="1" i="0" u="none" strike="noStrike" kern="1200" cap="none" spc="0" normalizeH="0" baseline="0" noProof="0" dirty="0">
                <a:ln>
                  <a:noFill/>
                </a:ln>
                <a:solidFill>
                  <a:prstClr val="white"/>
                </a:solidFill>
                <a:effectLst/>
                <a:uLnTx/>
                <a:uFillTx/>
                <a:latin typeface="Arial"/>
                <a:ea typeface="+mn-ea"/>
                <a:cs typeface="+mn-cs"/>
              </a:rPr>
              <a:t>$2.07 million ($1.93)</a:t>
            </a:r>
            <a:endParaRPr kumimoji="0" lang="en-US" sz="1500" b="0" i="0" u="none" strike="noStrike" kern="1200" cap="none" spc="0" normalizeH="0" baseline="0" noProof="0" dirty="0">
              <a:ln>
                <a:noFill/>
              </a:ln>
              <a:solidFill>
                <a:prstClr val="white"/>
              </a:solidFill>
              <a:effectLst/>
              <a:uLnTx/>
              <a:uFillTx/>
              <a:latin typeface="Arial"/>
              <a:ea typeface="+mn-ea"/>
              <a:cs typeface="+mn-cs"/>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5377" y="2237767"/>
            <a:ext cx="2044630" cy="1291406"/>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5035" y="2237767"/>
            <a:ext cx="2044630" cy="1291406"/>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8101" y="3983669"/>
            <a:ext cx="2044630" cy="1291406"/>
          </a:xfrm>
          <a:prstGeom prst="rect">
            <a:avLst/>
          </a:prstGeom>
        </p:spPr>
      </p:pic>
      <p:sp>
        <p:nvSpPr>
          <p:cNvPr id="28" name="TextBox 27"/>
          <p:cNvSpPr txBox="1"/>
          <p:nvPr/>
        </p:nvSpPr>
        <p:spPr>
          <a:xfrm>
            <a:off x="2230848" y="4107823"/>
            <a:ext cx="17225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Mean time to identify a breach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207 days</a:t>
            </a: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9854" y="3983669"/>
            <a:ext cx="2044630" cy="1291406"/>
          </a:xfrm>
          <a:prstGeom prst="rect">
            <a:avLst/>
          </a:prstGeom>
        </p:spPr>
      </p:pic>
      <p:sp>
        <p:nvSpPr>
          <p:cNvPr id="30" name="TextBox 29"/>
          <p:cNvSpPr txBox="1"/>
          <p:nvPr/>
        </p:nvSpPr>
        <p:spPr>
          <a:xfrm>
            <a:off x="4830880" y="4151437"/>
            <a:ext cx="17225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Mean time to contain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70 days</a:t>
            </a:r>
          </a:p>
        </p:txBody>
      </p:sp>
      <p:sp>
        <p:nvSpPr>
          <p:cNvPr id="21" name="TextBox 20"/>
          <p:cNvSpPr txBox="1"/>
          <p:nvPr/>
        </p:nvSpPr>
        <p:spPr>
          <a:xfrm>
            <a:off x="8449528" y="2287923"/>
            <a:ext cx="26223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Arial"/>
                <a:ea typeface="+mn-ea"/>
                <a:cs typeface="+mn-cs"/>
              </a:rPr>
              <a:t>Companies with an incident response team &amp; extensive testing of their response plans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Arial"/>
                <a:ea typeface="+mn-ea"/>
                <a:cs typeface="+mn-cs"/>
              </a:rPr>
              <a:t>saved over $2 million compared to those who did not</a:t>
            </a:r>
          </a:p>
        </p:txBody>
      </p:sp>
      <p:sp>
        <p:nvSpPr>
          <p:cNvPr id="33" name="TextBox 32"/>
          <p:cNvSpPr txBox="1"/>
          <p:nvPr/>
        </p:nvSpPr>
        <p:spPr>
          <a:xfrm>
            <a:off x="857249" y="677220"/>
            <a:ext cx="1071024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D42B1E"/>
                </a:solidFill>
                <a:effectLst/>
                <a:uLnTx/>
                <a:uFillTx/>
                <a:latin typeface="Arial" panose="020B0604020202020204" pitchFamily="34" charset="0"/>
                <a:ea typeface="+mn-ea"/>
                <a:cs typeface="Arial" panose="020B0604020202020204" pitchFamily="34" charset="0"/>
              </a:rPr>
              <a:t>Breach Detection &amp; Expense</a:t>
            </a:r>
            <a:endParaRPr kumimoji="0" lang="en-US" sz="3600" b="1" i="0" u="sng" strike="noStrike" kern="1200" cap="none" spc="0" normalizeH="0" baseline="0" noProof="0" dirty="0">
              <a:ln>
                <a:noFill/>
              </a:ln>
              <a:solidFill>
                <a:srgbClr val="D42B1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02E2F"/>
                </a:solidFill>
                <a:effectLst/>
                <a:uLnTx/>
                <a:uFillTx/>
                <a:latin typeface="Arial" panose="020B0604020202020204" pitchFamily="34" charset="0"/>
                <a:ea typeface="+mn-ea"/>
                <a:cs typeface="Arial" panose="020B0604020202020204" pitchFamily="34" charset="0"/>
              </a:rPr>
              <a:t>You can’t afford to ignore cybersecurity – Especially now!</a:t>
            </a:r>
          </a:p>
        </p:txBody>
      </p:sp>
      <p:sp>
        <p:nvSpPr>
          <p:cNvPr id="24" name="TextBox 23"/>
          <p:cNvSpPr txBox="1"/>
          <p:nvPr/>
        </p:nvSpPr>
        <p:spPr>
          <a:xfrm>
            <a:off x="5700777" y="2284825"/>
            <a:ext cx="1722577"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rial"/>
                <a:ea typeface="+mn-ea"/>
                <a:cs typeface="+mn-cs"/>
              </a:rPr>
              <a:t>Average cost per lost or stolen record is </a:t>
            </a:r>
            <a:r>
              <a:rPr kumimoji="0" lang="en-US" sz="1500" b="1" i="0" u="none" strike="noStrike" kern="1200" cap="none" spc="0" normalizeH="0" baseline="0" noProof="0" dirty="0">
                <a:ln>
                  <a:noFill/>
                </a:ln>
                <a:solidFill>
                  <a:prstClr val="white"/>
                </a:solidFill>
                <a:effectLst/>
                <a:uLnTx/>
                <a:uFillTx/>
                <a:latin typeface="Arial"/>
                <a:ea typeface="+mn-ea"/>
                <a:cs typeface="+mn-cs"/>
              </a:rPr>
              <a:t>$161 ($146)</a:t>
            </a:r>
          </a:p>
        </p:txBody>
      </p:sp>
      <p:sp>
        <p:nvSpPr>
          <p:cNvPr id="20" name="TextBox 19">
            <a:extLst>
              <a:ext uri="{FF2B5EF4-FFF2-40B4-BE49-F238E27FC236}">
                <a16:creationId xmlns:a16="http://schemas.microsoft.com/office/drawing/2014/main" id="{859BA472-2C58-4D57-899A-D74D1F9B7807}"/>
              </a:ext>
            </a:extLst>
          </p:cNvPr>
          <p:cNvSpPr txBox="1"/>
          <p:nvPr/>
        </p:nvSpPr>
        <p:spPr>
          <a:xfrm>
            <a:off x="3325375" y="2237767"/>
            <a:ext cx="1945933"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rial"/>
                <a:ea typeface="+mn-ea"/>
                <a:cs typeface="+mn-cs"/>
              </a:rPr>
              <a:t>In the U.S., average total cost of a data breach is </a:t>
            </a:r>
            <a:r>
              <a:rPr kumimoji="0" lang="en-US" sz="1500" b="1" i="0" u="none" strike="noStrike" kern="1200" cap="none" spc="0" normalizeH="0" baseline="0" noProof="0" dirty="0">
                <a:ln>
                  <a:noFill/>
                </a:ln>
                <a:solidFill>
                  <a:prstClr val="white"/>
                </a:solidFill>
                <a:effectLst/>
                <a:uLnTx/>
                <a:uFillTx/>
                <a:latin typeface="Arial"/>
                <a:ea typeface="+mn-ea"/>
                <a:cs typeface="+mn-cs"/>
              </a:rPr>
              <a:t>$9.44 million ($9.05)</a:t>
            </a:r>
          </a:p>
        </p:txBody>
      </p:sp>
    </p:spTree>
    <p:extLst>
      <p:ext uri="{BB962C8B-B14F-4D97-AF65-F5344CB8AC3E}">
        <p14:creationId xmlns:p14="http://schemas.microsoft.com/office/powerpoint/2010/main" val="38540699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B570A-3740-4B64-9F75-7FDAC70FAAE8}"/>
              </a:ext>
            </a:extLst>
          </p:cNvPr>
          <p:cNvSpPr>
            <a:spLocks noGrp="1"/>
          </p:cNvSpPr>
          <p:nvPr>
            <p:ph type="title"/>
          </p:nvPr>
        </p:nvSpPr>
        <p:spPr>
          <a:xfrm>
            <a:off x="603115" y="248398"/>
            <a:ext cx="10515600" cy="805793"/>
          </a:xfrm>
        </p:spPr>
        <p:txBody>
          <a:bodyPr/>
          <a:lstStyle/>
          <a:p>
            <a:r>
              <a:rPr lang="en-US" b="1" dirty="0">
                <a:solidFill>
                  <a:srgbClr val="D42B1E"/>
                </a:solidFill>
              </a:rPr>
              <a:t>IC3 – Ransomware Fast Facts</a:t>
            </a:r>
          </a:p>
        </p:txBody>
      </p:sp>
      <p:sp>
        <p:nvSpPr>
          <p:cNvPr id="3" name="Content Placeholder 2">
            <a:extLst>
              <a:ext uri="{FF2B5EF4-FFF2-40B4-BE49-F238E27FC236}">
                <a16:creationId xmlns:a16="http://schemas.microsoft.com/office/drawing/2014/main" id="{ACCF0A95-9F58-4E0B-BE9A-E693EA22F2BA}"/>
              </a:ext>
            </a:extLst>
          </p:cNvPr>
          <p:cNvSpPr>
            <a:spLocks noGrp="1"/>
          </p:cNvSpPr>
          <p:nvPr>
            <p:ph idx="4294967295"/>
          </p:nvPr>
        </p:nvSpPr>
        <p:spPr>
          <a:xfrm>
            <a:off x="535021" y="1283383"/>
            <a:ext cx="4262890" cy="4044950"/>
          </a:xfrm>
        </p:spPr>
        <p:txBody>
          <a:bodyPr>
            <a:noAutofit/>
          </a:bodyPr>
          <a:lstStyle/>
          <a:p>
            <a:pPr marL="0" marR="0" lvl="0" indent="0">
              <a:lnSpc>
                <a:spcPct val="107000"/>
              </a:lnSpc>
              <a:spcBef>
                <a:spcPts val="0"/>
              </a:spcBef>
              <a:spcAft>
                <a:spcPts val="800"/>
              </a:spcAft>
              <a:buSzPts val="1000"/>
              <a:buNone/>
              <a:tabLst>
                <a:tab pos="457200" algn="l"/>
              </a:tabLst>
            </a:pPr>
            <a:r>
              <a:rPr lang="en-US" sz="1700" b="1" i="1" dirty="0">
                <a:effectLst/>
                <a:ea typeface="Calibri" panose="020F0502020204030204" pitchFamily="34" charset="0"/>
                <a:cs typeface="Times New Roman" panose="02020603050405020304" pitchFamily="18" charset="0"/>
              </a:rPr>
              <a:t>**The average downtime for a ransomware incident is </a:t>
            </a:r>
            <a:br>
              <a:rPr lang="en-US" sz="1700" b="1" i="1" dirty="0">
                <a:effectLst/>
                <a:ea typeface="Calibri" panose="020F0502020204030204" pitchFamily="34" charset="0"/>
                <a:cs typeface="Times New Roman" panose="02020603050405020304" pitchFamily="18" charset="0"/>
              </a:rPr>
            </a:br>
            <a:r>
              <a:rPr lang="en-US" sz="1700" b="1" i="1" dirty="0">
                <a:effectLst/>
                <a:ea typeface="Calibri" panose="020F0502020204030204" pitchFamily="34" charset="0"/>
                <a:cs typeface="Times New Roman" panose="02020603050405020304" pitchFamily="18" charset="0"/>
              </a:rPr>
              <a:t>16 to 21 days**</a:t>
            </a:r>
          </a:p>
          <a:p>
            <a:pPr marL="0" marR="0" lvl="0" indent="0">
              <a:lnSpc>
                <a:spcPct val="107000"/>
              </a:lnSpc>
              <a:spcBef>
                <a:spcPts val="0"/>
              </a:spcBef>
              <a:spcAft>
                <a:spcPts val="800"/>
              </a:spcAft>
              <a:buSzPts val="1000"/>
              <a:buNone/>
              <a:tabLst>
                <a:tab pos="457200" algn="l"/>
              </a:tabLst>
            </a:pPr>
            <a:endParaRPr lang="en-US" sz="1700" dirty="0">
              <a:effectLs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None/>
              <a:tabLst>
                <a:tab pos="457200" algn="l"/>
              </a:tabLst>
            </a:pPr>
            <a:r>
              <a:rPr lang="en-US" sz="1700" dirty="0">
                <a:effectLst/>
                <a:ea typeface="Calibri" panose="020F0502020204030204" pitchFamily="34" charset="0"/>
                <a:cs typeface="Times New Roman" panose="02020603050405020304" pitchFamily="18" charset="0"/>
              </a:rPr>
              <a:t>For 2022, the FBI’s IC3 received 2,385 (down from 3,729) complaints identified as ransomware with adjusted losses of more than </a:t>
            </a:r>
            <a:r>
              <a:rPr lang="en-US" sz="1700" b="1" dirty="0">
                <a:effectLst/>
                <a:ea typeface="Calibri" panose="020F0502020204030204" pitchFamily="34" charset="0"/>
                <a:cs typeface="Times New Roman" panose="02020603050405020304" pitchFamily="18" charset="0"/>
              </a:rPr>
              <a:t>$34.3million ($49.2 prior)</a:t>
            </a:r>
            <a:endParaRPr lang="en-US" sz="1700" dirty="0">
              <a:effectLs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None/>
              <a:tabLst>
                <a:tab pos="457200" algn="l"/>
              </a:tabLst>
            </a:pPr>
            <a:endParaRPr lang="en-US" sz="1700" dirty="0">
              <a:effectLst/>
              <a:ea typeface="Calibri" panose="020F0502020204030204" pitchFamily="34" charset="0"/>
              <a:cs typeface="Times New Roman" panose="02020603050405020304" pitchFamily="18" charset="0"/>
            </a:endParaRPr>
          </a:p>
          <a:p>
            <a:pPr marL="0" indent="0">
              <a:buNone/>
            </a:pPr>
            <a:endParaRPr lang="en-US" sz="1700" dirty="0">
              <a:effectLs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A9796574-1B2D-471B-B5CB-2991B119311F}"/>
              </a:ext>
            </a:extLst>
          </p:cNvPr>
          <p:cNvPicPr>
            <a:picLocks noChangeAspect="1"/>
          </p:cNvPicPr>
          <p:nvPr/>
        </p:nvPicPr>
        <p:blipFill rotWithShape="1">
          <a:blip r:embed="rId3"/>
          <a:srcRect l="698" r="6423"/>
          <a:stretch/>
        </p:blipFill>
        <p:spPr>
          <a:xfrm>
            <a:off x="4937759" y="1054191"/>
            <a:ext cx="6995369" cy="5142504"/>
          </a:xfrm>
          <a:prstGeom prst="rect">
            <a:avLst/>
          </a:prstGeom>
        </p:spPr>
      </p:pic>
    </p:spTree>
    <p:extLst>
      <p:ext uri="{BB962C8B-B14F-4D97-AF65-F5344CB8AC3E}">
        <p14:creationId xmlns:p14="http://schemas.microsoft.com/office/powerpoint/2010/main" val="95176218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B570A-3740-4B64-9F75-7FDAC70FAAE8}"/>
              </a:ext>
            </a:extLst>
          </p:cNvPr>
          <p:cNvSpPr>
            <a:spLocks noGrp="1"/>
          </p:cNvSpPr>
          <p:nvPr>
            <p:ph type="title"/>
          </p:nvPr>
        </p:nvSpPr>
        <p:spPr>
          <a:xfrm>
            <a:off x="432619" y="248398"/>
            <a:ext cx="10686096" cy="805793"/>
          </a:xfrm>
        </p:spPr>
        <p:txBody>
          <a:bodyPr/>
          <a:lstStyle/>
          <a:p>
            <a:r>
              <a:rPr lang="en-US" b="1" dirty="0">
                <a:solidFill>
                  <a:srgbClr val="D42B1E"/>
                </a:solidFill>
              </a:rPr>
              <a:t>IC3 – Business Email Compromise (BEC)</a:t>
            </a:r>
          </a:p>
        </p:txBody>
      </p:sp>
      <p:sp>
        <p:nvSpPr>
          <p:cNvPr id="3" name="Content Placeholder 2">
            <a:extLst>
              <a:ext uri="{FF2B5EF4-FFF2-40B4-BE49-F238E27FC236}">
                <a16:creationId xmlns:a16="http://schemas.microsoft.com/office/drawing/2014/main" id="{ACCF0A95-9F58-4E0B-BE9A-E693EA22F2BA}"/>
              </a:ext>
            </a:extLst>
          </p:cNvPr>
          <p:cNvSpPr>
            <a:spLocks noGrp="1"/>
          </p:cNvSpPr>
          <p:nvPr>
            <p:ph idx="4294967295"/>
          </p:nvPr>
        </p:nvSpPr>
        <p:spPr>
          <a:xfrm>
            <a:off x="535020" y="1283383"/>
            <a:ext cx="9739689" cy="1072542"/>
          </a:xfrm>
        </p:spPr>
        <p:txBody>
          <a:bodyPr>
            <a:noAutofit/>
          </a:bodyPr>
          <a:lstStyle/>
          <a:p>
            <a:pPr marL="0" marR="0" lvl="0" indent="0">
              <a:lnSpc>
                <a:spcPct val="107000"/>
              </a:lnSpc>
              <a:spcBef>
                <a:spcPts val="0"/>
              </a:spcBef>
              <a:spcAft>
                <a:spcPts val="800"/>
              </a:spcAft>
              <a:buSzPts val="1000"/>
              <a:buNone/>
              <a:tabLst>
                <a:tab pos="457200" algn="l"/>
              </a:tabLst>
            </a:pPr>
            <a:r>
              <a:rPr lang="en-US" sz="1800" b="0" i="0" u="none" strike="noStrike" baseline="0" dirty="0">
                <a:solidFill>
                  <a:srgbClr val="000000"/>
                </a:solidFill>
              </a:rPr>
              <a:t>In 2022, the IC3 received </a:t>
            </a:r>
            <a:r>
              <a:rPr lang="en-US" sz="1800" b="1" i="0" u="sng" dirty="0">
                <a:solidFill>
                  <a:srgbClr val="000000"/>
                </a:solidFill>
              </a:rPr>
              <a:t>21</a:t>
            </a:r>
            <a:r>
              <a:rPr lang="en-US" sz="1800" b="1" u="sng" strike="noStrike" baseline="0" dirty="0">
                <a:solidFill>
                  <a:srgbClr val="000000"/>
                </a:solidFill>
              </a:rPr>
              <a:t>,832 complaints </a:t>
            </a:r>
            <a:r>
              <a:rPr lang="en-US" sz="1800" b="0" i="0" u="none" strike="noStrike" baseline="0" dirty="0">
                <a:solidFill>
                  <a:srgbClr val="000000"/>
                </a:solidFill>
              </a:rPr>
              <a:t>of Business Email Compromise (BEC)/Email Account Compromise (EAC) complaints with adjusted losses at nearly </a:t>
            </a:r>
            <a:r>
              <a:rPr lang="en-US" sz="1800" b="1" i="0" u="sng" strike="noStrike" baseline="0" dirty="0">
                <a:solidFill>
                  <a:srgbClr val="000000"/>
                </a:solidFill>
              </a:rPr>
              <a:t>$2.7 billion ($2.4 prior)</a:t>
            </a:r>
            <a:r>
              <a:rPr lang="en-US" sz="1800" b="0" i="0" u="none" strike="noStrike" baseline="0" dirty="0">
                <a:solidFill>
                  <a:srgbClr val="000000"/>
                </a:solidFill>
              </a:rPr>
              <a:t>. </a:t>
            </a:r>
            <a:r>
              <a:rPr lang="en-US" sz="1400" b="0" i="1" u="none" strike="noStrike" baseline="0" dirty="0">
                <a:solidFill>
                  <a:srgbClr val="000000"/>
                </a:solidFill>
              </a:rPr>
              <a:t>Note - Increased three years in a row. </a:t>
            </a:r>
          </a:p>
          <a:p>
            <a:pPr marL="0" indent="0">
              <a:spcBef>
                <a:spcPts val="0"/>
              </a:spcBef>
              <a:buNone/>
            </a:pPr>
            <a:endParaRPr lang="en-US" sz="1700" dirty="0"/>
          </a:p>
          <a:p>
            <a:pPr marL="0" indent="0">
              <a:buNone/>
            </a:pPr>
            <a:endParaRPr lang="en-US" sz="1700" dirty="0"/>
          </a:p>
        </p:txBody>
      </p:sp>
      <p:sp>
        <p:nvSpPr>
          <p:cNvPr id="4" name="TextBox 3">
            <a:extLst>
              <a:ext uri="{FF2B5EF4-FFF2-40B4-BE49-F238E27FC236}">
                <a16:creationId xmlns:a16="http://schemas.microsoft.com/office/drawing/2014/main" id="{5449ED17-9BA1-4D0C-B933-0175CE6E4A97}"/>
              </a:ext>
            </a:extLst>
          </p:cNvPr>
          <p:cNvSpPr txBox="1"/>
          <p:nvPr/>
        </p:nvSpPr>
        <p:spPr>
          <a:xfrm>
            <a:off x="432618" y="2585117"/>
            <a:ext cx="4972246"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IC3 Recovery Asset Team (RAT) Guidance </a:t>
            </a:r>
          </a:p>
          <a:p>
            <a:pPr marL="285750" marR="0" lvl="0" indent="-285750" algn="l" defTabSz="914400" rtl="0" eaLnBrk="1" fontAlgn="auto" latinLnBrk="0" hangingPunct="1">
              <a:lnSpc>
                <a:spcPct val="100000"/>
              </a:lnSpc>
              <a:spcBef>
                <a:spcPts val="0"/>
              </a:spcBef>
              <a:spcAft>
                <a:spcPts val="600"/>
              </a:spcAft>
              <a:buClr>
                <a:srgbClr val="D42B1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Contact the originating financial institution as soon as fraud is recognized to request a recall or reversal &amp; a Hold Harmless Letter or Letter of Indemnity</a:t>
            </a:r>
          </a:p>
          <a:p>
            <a:pPr marL="285750" marR="0" lvl="0" indent="-285750" algn="l" defTabSz="914400" rtl="0" eaLnBrk="1" fontAlgn="auto" latinLnBrk="0" hangingPunct="1">
              <a:lnSpc>
                <a:spcPct val="100000"/>
              </a:lnSpc>
              <a:spcBef>
                <a:spcPts val="0"/>
              </a:spcBef>
              <a:spcAft>
                <a:spcPts val="600"/>
              </a:spcAft>
              <a:buClr>
                <a:srgbClr val="D42B1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File a detailed complaint with www.ic3.gov. Include all account data.</a:t>
            </a:r>
          </a:p>
          <a:p>
            <a:pPr marL="285750" marR="0" lvl="0" indent="-285750" algn="l" defTabSz="914400" rtl="0" eaLnBrk="1" fontAlgn="auto" latinLnBrk="0" hangingPunct="1">
              <a:lnSpc>
                <a:spcPct val="100000"/>
              </a:lnSpc>
              <a:spcBef>
                <a:spcPts val="0"/>
              </a:spcBef>
              <a:spcAft>
                <a:spcPts val="600"/>
              </a:spcAft>
              <a:buClr>
                <a:srgbClr val="D42B1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Visit www.ic3.gov for updated PSAs regarding BEC trends and targets</a:t>
            </a:r>
          </a:p>
          <a:p>
            <a:pPr marL="285750" marR="0" lvl="0" indent="-285750" algn="l" defTabSz="914400" rtl="0" eaLnBrk="1" fontAlgn="auto" latinLnBrk="0" hangingPunct="1">
              <a:lnSpc>
                <a:spcPct val="100000"/>
              </a:lnSpc>
              <a:spcBef>
                <a:spcPts val="0"/>
              </a:spcBef>
              <a:spcAft>
                <a:spcPts val="600"/>
              </a:spcAft>
              <a:buClr>
                <a:srgbClr val="D42B1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Never make any payment changes without verifying the change with the intended recipient; verify email addresses are accurate when checking email on a cell phone or other mobile device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6165742-A392-4D39-BF4F-0E1131C2F93A}"/>
              </a:ext>
            </a:extLst>
          </p:cNvPr>
          <p:cNvPicPr>
            <a:picLocks noChangeAspect="1"/>
          </p:cNvPicPr>
          <p:nvPr/>
        </p:nvPicPr>
        <p:blipFill>
          <a:blip r:embed="rId3"/>
          <a:stretch>
            <a:fillRect/>
          </a:stretch>
        </p:blipFill>
        <p:spPr>
          <a:xfrm>
            <a:off x="5558606" y="2585117"/>
            <a:ext cx="6200775" cy="2667000"/>
          </a:xfrm>
          <a:prstGeom prst="rect">
            <a:avLst/>
          </a:prstGeom>
        </p:spPr>
      </p:pic>
    </p:spTree>
    <p:extLst>
      <p:ext uri="{BB962C8B-B14F-4D97-AF65-F5344CB8AC3E}">
        <p14:creationId xmlns:p14="http://schemas.microsoft.com/office/powerpoint/2010/main" val="350063065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53B925-C7AF-45F2-A3B8-14A22493398F}"/>
              </a:ext>
            </a:extLst>
          </p:cNvPr>
          <p:cNvSpPr>
            <a:spLocks noGrp="1"/>
          </p:cNvSpPr>
          <p:nvPr>
            <p:ph type="title"/>
          </p:nvPr>
        </p:nvSpPr>
        <p:spPr/>
        <p:txBody>
          <a:bodyPr/>
          <a:lstStyle/>
          <a:p>
            <a:r>
              <a:rPr lang="en-US" dirty="0"/>
              <a:t>Cybersecurity Threats &amp; Impacts</a:t>
            </a:r>
          </a:p>
        </p:txBody>
      </p:sp>
    </p:spTree>
    <p:extLst>
      <p:ext uri="{BB962C8B-B14F-4D97-AF65-F5344CB8AC3E}">
        <p14:creationId xmlns:p14="http://schemas.microsoft.com/office/powerpoint/2010/main" val="33174845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4910" y="6142785"/>
            <a:ext cx="3205732" cy="438352"/>
          </a:xfrm>
          <a:prstGeom prst="rect">
            <a:avLst/>
          </a:prstGeom>
        </p:spPr>
      </p:pic>
      <p:grpSp>
        <p:nvGrpSpPr>
          <p:cNvPr id="23" name="Group 22"/>
          <p:cNvGrpSpPr/>
          <p:nvPr/>
        </p:nvGrpSpPr>
        <p:grpSpPr>
          <a:xfrm>
            <a:off x="1208865" y="968051"/>
            <a:ext cx="9877555" cy="5388728"/>
            <a:chOff x="-396359" y="932356"/>
            <a:chExt cx="9020268" cy="4298265"/>
          </a:xfrm>
        </p:grpSpPr>
        <p:cxnSp>
          <p:nvCxnSpPr>
            <p:cNvPr id="24" name="Curved Connector 23"/>
            <p:cNvCxnSpPr/>
            <p:nvPr/>
          </p:nvCxnSpPr>
          <p:spPr>
            <a:xfrm flipV="1">
              <a:off x="2546135" y="2815404"/>
              <a:ext cx="1112454" cy="1034349"/>
            </a:xfrm>
            <a:prstGeom prst="curvedConnector3">
              <a:avLst>
                <a:gd name="adj1" fmla="val 3920"/>
              </a:avLst>
            </a:prstGeom>
            <a:ln w="25400">
              <a:solidFill>
                <a:srgbClr val="C00000"/>
              </a:solidFill>
              <a:prstDash val="sysDash"/>
              <a:headEnd type="triangle" w="lg" len="med"/>
              <a:tailEnd type="oval" w="med" len="sm"/>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96359" y="2143946"/>
              <a:ext cx="521140" cy="257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Negative </a:t>
              </a:r>
              <a:b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publicity</a:t>
              </a:r>
            </a:p>
          </p:txBody>
        </p:sp>
        <p:sp>
          <p:nvSpPr>
            <p:cNvPr id="26" name="Rectangle 25"/>
            <p:cNvSpPr/>
            <p:nvPr/>
          </p:nvSpPr>
          <p:spPr>
            <a:xfrm>
              <a:off x="8018671" y="2433767"/>
              <a:ext cx="597261" cy="257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Regulatory</a:t>
              </a:r>
              <a:b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sanctions</a:t>
              </a:r>
            </a:p>
          </p:txBody>
        </p:sp>
        <p:cxnSp>
          <p:nvCxnSpPr>
            <p:cNvPr id="27" name="Curved Connector 26"/>
            <p:cNvCxnSpPr/>
            <p:nvPr/>
          </p:nvCxnSpPr>
          <p:spPr>
            <a:xfrm rot="10800000" flipV="1">
              <a:off x="5274024" y="1906260"/>
              <a:ext cx="1347521" cy="641938"/>
            </a:xfrm>
            <a:prstGeom prst="curvedConnector3">
              <a:avLst>
                <a:gd name="adj1" fmla="val 50000"/>
              </a:avLst>
            </a:prstGeom>
            <a:ln w="25400">
              <a:solidFill>
                <a:srgbClr val="C00000"/>
              </a:solidFill>
              <a:prstDash val="sysDash"/>
              <a:headEnd type="triangle" w="lg" len="med"/>
              <a:tailEnd type="oval" w="med" len="sm"/>
            </a:ln>
          </p:spPr>
          <p:style>
            <a:lnRef idx="1">
              <a:schemeClr val="accent1"/>
            </a:lnRef>
            <a:fillRef idx="0">
              <a:schemeClr val="accent1"/>
            </a:fillRef>
            <a:effectRef idx="0">
              <a:schemeClr val="accent1"/>
            </a:effectRef>
            <a:fontRef idx="minor">
              <a:schemeClr val="tx1"/>
            </a:fontRef>
          </p:style>
        </p:cxnSp>
        <p:cxnSp>
          <p:nvCxnSpPr>
            <p:cNvPr id="28" name="Curved Connector 27"/>
            <p:cNvCxnSpPr>
              <a:endCxn id="54" idx="5"/>
            </p:cNvCxnSpPr>
            <p:nvPr/>
          </p:nvCxnSpPr>
          <p:spPr>
            <a:xfrm rot="16200000" flipV="1">
              <a:off x="4922190" y="2973962"/>
              <a:ext cx="1251713" cy="1157215"/>
            </a:xfrm>
            <a:prstGeom prst="curvedConnector3">
              <a:avLst>
                <a:gd name="adj1" fmla="val 50000"/>
              </a:avLst>
            </a:prstGeom>
            <a:ln w="25400">
              <a:solidFill>
                <a:srgbClr val="C00000"/>
              </a:solidFill>
              <a:prstDash val="sysDash"/>
              <a:headEnd type="triangle" w="lg" len="med"/>
              <a:tailEnd type="oval" w="med" len="sm"/>
            </a:ln>
          </p:spPr>
          <p:style>
            <a:lnRef idx="1">
              <a:schemeClr val="accent1"/>
            </a:lnRef>
            <a:fillRef idx="0">
              <a:schemeClr val="accent1"/>
            </a:fillRef>
            <a:effectRef idx="0">
              <a:schemeClr val="accent1"/>
            </a:effectRef>
            <a:fontRef idx="minor">
              <a:schemeClr val="tx1"/>
            </a:fontRef>
          </p:style>
        </p:cxnSp>
        <p:cxnSp>
          <p:nvCxnSpPr>
            <p:cNvPr id="30" name="Curved Connector 29"/>
            <p:cNvCxnSpPr>
              <a:endCxn id="54" idx="2"/>
            </p:cNvCxnSpPr>
            <p:nvPr/>
          </p:nvCxnSpPr>
          <p:spPr>
            <a:xfrm>
              <a:off x="1682433" y="1286254"/>
              <a:ext cx="1825136" cy="1052743"/>
            </a:xfrm>
            <a:prstGeom prst="curvedConnector3">
              <a:avLst>
                <a:gd name="adj1" fmla="val 50000"/>
              </a:avLst>
            </a:prstGeom>
            <a:ln w="25400">
              <a:solidFill>
                <a:srgbClr val="C00000"/>
              </a:solidFill>
              <a:prstDash val="sysDash"/>
              <a:headEnd type="triangle" w="lg" len="med"/>
              <a:tailEnd type="oval" w="med" len="sm"/>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305568" y="932356"/>
              <a:ext cx="500646" cy="257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Damage </a:t>
              </a:r>
              <a:b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brand</a:t>
              </a:r>
            </a:p>
          </p:txBody>
        </p:sp>
        <p:sp>
          <p:nvSpPr>
            <p:cNvPr id="32" name="Rectangle 31"/>
            <p:cNvSpPr/>
            <p:nvPr/>
          </p:nvSpPr>
          <p:spPr>
            <a:xfrm>
              <a:off x="8088130" y="1038665"/>
              <a:ext cx="535779" cy="257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Regulator</a:t>
              </a:r>
            </a:p>
            <a:p>
              <a:pPr marL="0" marR="0" lvl="0" indent="0" algn="ctr" defTabSz="76438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scrutiny</a:t>
              </a:r>
            </a:p>
          </p:txBody>
        </p:sp>
        <p:sp>
          <p:nvSpPr>
            <p:cNvPr id="33" name="Rectangle 32"/>
            <p:cNvSpPr/>
            <p:nvPr/>
          </p:nvSpPr>
          <p:spPr>
            <a:xfrm>
              <a:off x="7612444" y="4348202"/>
              <a:ext cx="405494" cy="257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Legal </a:t>
              </a:r>
            </a:p>
            <a:p>
              <a:pPr marL="0" marR="0" lvl="0" indent="0" algn="ctr" defTabSz="76438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liability </a:t>
              </a:r>
            </a:p>
          </p:txBody>
        </p:sp>
        <p:sp>
          <p:nvSpPr>
            <p:cNvPr id="34" name="Rectangle 33"/>
            <p:cNvSpPr/>
            <p:nvPr/>
          </p:nvSpPr>
          <p:spPr>
            <a:xfrm>
              <a:off x="7556735" y="3585169"/>
              <a:ext cx="891501" cy="128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Regulatory fines</a:t>
              </a:r>
            </a:p>
          </p:txBody>
        </p:sp>
        <p:sp>
          <p:nvSpPr>
            <p:cNvPr id="35" name="Rectangle 34"/>
            <p:cNvSpPr/>
            <p:nvPr/>
          </p:nvSpPr>
          <p:spPr>
            <a:xfrm>
              <a:off x="1641206" y="2233098"/>
              <a:ext cx="693877" cy="386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Damaged </a:t>
              </a:r>
              <a:b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employee </a:t>
              </a:r>
              <a:b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relationships</a:t>
              </a:r>
            </a:p>
          </p:txBody>
        </p:sp>
        <p:sp>
          <p:nvSpPr>
            <p:cNvPr id="36" name="Rectangle 35"/>
            <p:cNvSpPr/>
            <p:nvPr/>
          </p:nvSpPr>
          <p:spPr>
            <a:xfrm>
              <a:off x="5980384" y="1020601"/>
              <a:ext cx="692414" cy="386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Deceptive or</a:t>
              </a:r>
              <a:b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unfair trade</a:t>
              </a:r>
              <a:b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charges </a:t>
              </a:r>
            </a:p>
          </p:txBody>
        </p:sp>
        <p:pic>
          <p:nvPicPr>
            <p:cNvPr id="37" name="Picture 36"/>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049785" y="1454825"/>
              <a:ext cx="747495" cy="753448"/>
            </a:xfrm>
            <a:prstGeom prst="rect">
              <a:avLst/>
            </a:prstGeom>
            <a:ln>
              <a:noFill/>
            </a:ln>
            <a:effectLst>
              <a:outerShdw blurRad="292100" dist="139700" dir="2700000" algn="tl" rotWithShape="0">
                <a:srgbClr val="333333">
                  <a:alpha val="65000"/>
                </a:srgbClr>
              </a:outerShdw>
            </a:effectLst>
          </p:spPr>
        </p:pic>
        <p:grpSp>
          <p:nvGrpSpPr>
            <p:cNvPr id="38" name="Group 37"/>
            <p:cNvGrpSpPr/>
            <p:nvPr/>
          </p:nvGrpSpPr>
          <p:grpSpPr>
            <a:xfrm>
              <a:off x="6760898" y="1200479"/>
              <a:ext cx="1285684" cy="1280799"/>
              <a:chOff x="5226035" y="1627628"/>
              <a:chExt cx="1414252" cy="1451572"/>
            </a:xfrm>
            <a:effectLst/>
          </p:grpSpPr>
          <p:sp>
            <p:nvSpPr>
              <p:cNvPr id="60" name="Oval 59"/>
              <p:cNvSpPr/>
              <p:nvPr/>
            </p:nvSpPr>
            <p:spPr>
              <a:xfrm>
                <a:off x="5226035" y="1627628"/>
                <a:ext cx="1414252" cy="1414252"/>
              </a:xfrm>
              <a:prstGeom prst="ellipse">
                <a:avLst/>
              </a:prstGeom>
              <a:noFill/>
              <a:ln w="2286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7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Rectangle 60"/>
              <p:cNvSpPr>
                <a:spLocks noChangeAspect="1"/>
              </p:cNvSpPr>
              <p:nvPr/>
            </p:nvSpPr>
            <p:spPr>
              <a:xfrm>
                <a:off x="5235682" y="1674467"/>
                <a:ext cx="1404605" cy="1404733"/>
              </a:xfrm>
              <a:prstGeom prst="rect">
                <a:avLst/>
              </a:prstGeom>
            </p:spPr>
            <p:txBody>
              <a:bodyPr wrap="none">
                <a:prstTxWarp prst="textArchUp">
                  <a:avLst>
                    <a:gd name="adj" fmla="val 555106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1" i="0" u="none" strike="noStrike" kern="1200" cap="all" spc="0" normalizeH="0" baseline="0" noProof="0" dirty="0">
                    <a:ln>
                      <a:noFill/>
                    </a:ln>
                    <a:solidFill>
                      <a:prstClr val="black"/>
                    </a:solidFill>
                    <a:effectLst/>
                    <a:uLnTx/>
                    <a:uFillTx/>
                    <a:latin typeface="Arial" panose="020B0604020202020204" pitchFamily="34" charset="0"/>
                    <a:ea typeface="+mn-ea"/>
                    <a:cs typeface="+mn-cs"/>
                  </a:rPr>
                  <a:t>Regulatory response </a:t>
                </a:r>
              </a:p>
            </p:txBody>
          </p:sp>
        </p:grpSp>
        <p:pic>
          <p:nvPicPr>
            <p:cNvPr id="39" name="Picture 38"/>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387334" y="3705921"/>
              <a:ext cx="860673" cy="546669"/>
            </a:xfrm>
            <a:prstGeom prst="rect">
              <a:avLst/>
            </a:prstGeom>
            <a:ln>
              <a:noFill/>
            </a:ln>
            <a:effectLst>
              <a:outerShdw blurRad="292100" dist="139700" dir="2700000" algn="tl" rotWithShape="0">
                <a:srgbClr val="333333">
                  <a:alpha val="65000"/>
                </a:srgbClr>
              </a:outerShdw>
            </a:effectLst>
          </p:spPr>
        </p:pic>
        <p:grpSp>
          <p:nvGrpSpPr>
            <p:cNvPr id="40" name="Group 39"/>
            <p:cNvGrpSpPr/>
            <p:nvPr/>
          </p:nvGrpSpPr>
          <p:grpSpPr>
            <a:xfrm>
              <a:off x="6155588" y="3335495"/>
              <a:ext cx="1285684" cy="1271191"/>
              <a:chOff x="5226035" y="1627628"/>
              <a:chExt cx="1414252" cy="1440683"/>
            </a:xfrm>
            <a:effectLst/>
          </p:grpSpPr>
          <p:sp>
            <p:nvSpPr>
              <p:cNvPr id="58" name="Oval 57"/>
              <p:cNvSpPr/>
              <p:nvPr/>
            </p:nvSpPr>
            <p:spPr>
              <a:xfrm>
                <a:off x="5226035" y="1627628"/>
                <a:ext cx="1414252" cy="1414252"/>
              </a:xfrm>
              <a:prstGeom prst="ellipse">
                <a:avLst/>
              </a:prstGeom>
              <a:noFill/>
              <a:ln w="2286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7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Rectangle 58"/>
              <p:cNvSpPr>
                <a:spLocks noChangeAspect="1"/>
              </p:cNvSpPr>
              <p:nvPr/>
            </p:nvSpPr>
            <p:spPr>
              <a:xfrm>
                <a:off x="5235682" y="1674467"/>
                <a:ext cx="1393717" cy="1393844"/>
              </a:xfrm>
              <a:prstGeom prst="rect">
                <a:avLst/>
              </a:prstGeom>
            </p:spPr>
            <p:txBody>
              <a:bodyPr wrap="none">
                <a:prstTxWarp prst="textArchUp">
                  <a:avLst>
                    <a:gd name="adj" fmla="val 555106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1" i="0" u="none" strike="noStrike" kern="1200" cap="all" spc="0" normalizeH="0" baseline="0" noProof="0" dirty="0">
                    <a:ln>
                      <a:noFill/>
                    </a:ln>
                    <a:solidFill>
                      <a:prstClr val="black"/>
                    </a:solidFill>
                    <a:effectLst/>
                    <a:uLnTx/>
                    <a:uFillTx/>
                    <a:latin typeface="Arial" panose="020B0604020202020204" pitchFamily="34" charset="0"/>
                    <a:ea typeface="+mn-ea"/>
                    <a:cs typeface="+mn-cs"/>
                  </a:rPr>
                  <a:t>Financial loss</a:t>
                </a:r>
              </a:p>
            </p:txBody>
          </p:sp>
        </p:grpSp>
        <p:pic>
          <p:nvPicPr>
            <p:cNvPr id="41" name="Picture 40"/>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9429" y="1444242"/>
              <a:ext cx="794987" cy="695624"/>
            </a:xfrm>
            <a:prstGeom prst="rect">
              <a:avLst/>
            </a:prstGeom>
            <a:ln>
              <a:noFill/>
            </a:ln>
            <a:effectLst>
              <a:outerShdw blurRad="292100" dist="139700" dir="2700000" algn="tl" rotWithShape="0">
                <a:srgbClr val="333333">
                  <a:alpha val="65000"/>
                </a:srgbClr>
              </a:outerShdw>
            </a:effectLst>
          </p:spPr>
        </p:pic>
        <p:grpSp>
          <p:nvGrpSpPr>
            <p:cNvPr id="42" name="Group 41"/>
            <p:cNvGrpSpPr/>
            <p:nvPr/>
          </p:nvGrpSpPr>
          <p:grpSpPr>
            <a:xfrm>
              <a:off x="316033" y="1116976"/>
              <a:ext cx="1285684" cy="1271191"/>
              <a:chOff x="4401410" y="-263151"/>
              <a:chExt cx="1414252" cy="1440683"/>
            </a:xfrm>
            <a:effectLst/>
          </p:grpSpPr>
          <p:sp>
            <p:nvSpPr>
              <p:cNvPr id="56" name="Oval 55"/>
              <p:cNvSpPr/>
              <p:nvPr/>
            </p:nvSpPr>
            <p:spPr>
              <a:xfrm>
                <a:off x="4401410" y="-263151"/>
                <a:ext cx="1414252" cy="1414252"/>
              </a:xfrm>
              <a:prstGeom prst="ellipse">
                <a:avLst/>
              </a:prstGeom>
              <a:noFill/>
              <a:ln w="2286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7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Rectangle 56"/>
              <p:cNvSpPr>
                <a:spLocks noChangeAspect="1"/>
              </p:cNvSpPr>
              <p:nvPr/>
            </p:nvSpPr>
            <p:spPr>
              <a:xfrm>
                <a:off x="4411059" y="-216313"/>
                <a:ext cx="1393719" cy="1393845"/>
              </a:xfrm>
              <a:prstGeom prst="rect">
                <a:avLst/>
              </a:prstGeom>
            </p:spPr>
            <p:txBody>
              <a:bodyPr wrap="none">
                <a:prstTxWarp prst="textArchUp">
                  <a:avLst>
                    <a:gd name="adj" fmla="val 555106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1" i="0" u="none" strike="noStrike" kern="1200" cap="all" spc="0" normalizeH="0" baseline="0" noProof="0" dirty="0">
                    <a:ln>
                      <a:noFill/>
                    </a:ln>
                    <a:solidFill>
                      <a:prstClr val="black"/>
                    </a:solidFill>
                    <a:effectLst/>
                    <a:uLnTx/>
                    <a:uFillTx/>
                    <a:latin typeface="Arial" panose="020B0604020202020204" pitchFamily="34" charset="0"/>
                    <a:ea typeface="+mn-ea"/>
                    <a:cs typeface="+mn-cs"/>
                  </a:rPr>
                  <a:t>Reputation Risk</a:t>
                </a:r>
              </a:p>
            </p:txBody>
          </p:sp>
        </p:grpSp>
        <p:grpSp>
          <p:nvGrpSpPr>
            <p:cNvPr id="43" name="Group 42"/>
            <p:cNvGrpSpPr/>
            <p:nvPr/>
          </p:nvGrpSpPr>
          <p:grpSpPr>
            <a:xfrm>
              <a:off x="3507569" y="1507840"/>
              <a:ext cx="1712687" cy="1662314"/>
              <a:chOff x="4081269" y="3456427"/>
              <a:chExt cx="1714287" cy="1714287"/>
            </a:xfrm>
            <a:effectLst/>
          </p:grpSpPr>
          <p:sp>
            <p:nvSpPr>
              <p:cNvPr id="54" name="Oval 53"/>
              <p:cNvSpPr/>
              <p:nvPr/>
            </p:nvSpPr>
            <p:spPr>
              <a:xfrm>
                <a:off x="4081269" y="3456427"/>
                <a:ext cx="1714287" cy="1714287"/>
              </a:xfrm>
              <a:prstGeom prst="ellipse">
                <a:avLst/>
              </a:prstGeom>
              <a:noFill/>
              <a:ln w="279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Rectangle 54"/>
              <p:cNvSpPr>
                <a:spLocks noChangeAspect="1"/>
              </p:cNvSpPr>
              <p:nvPr/>
            </p:nvSpPr>
            <p:spPr>
              <a:xfrm>
                <a:off x="4103417" y="3491707"/>
                <a:ext cx="1638380" cy="1638530"/>
              </a:xfrm>
              <a:prstGeom prst="rect">
                <a:avLst/>
              </a:prstGeom>
            </p:spPr>
            <p:txBody>
              <a:bodyPr wrap="none">
                <a:prstTxWarp prst="textArchUp">
                  <a:avLst>
                    <a:gd name="adj" fmla="val 555106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black"/>
                    </a:solidFill>
                    <a:effectLst/>
                    <a:uLnTx/>
                    <a:uFillTx/>
                    <a:latin typeface="Arial" panose="020B0604020202020204" pitchFamily="34" charset="0"/>
                    <a:ea typeface="+mn-ea"/>
                    <a:cs typeface="+mn-cs"/>
                  </a:rPr>
                  <a:t>Cybersecurity Event</a:t>
                </a:r>
              </a:p>
            </p:txBody>
          </p:sp>
        </p:grpSp>
        <p:grpSp>
          <p:nvGrpSpPr>
            <p:cNvPr id="44" name="Group 43"/>
            <p:cNvGrpSpPr/>
            <p:nvPr/>
          </p:nvGrpSpPr>
          <p:grpSpPr>
            <a:xfrm>
              <a:off x="3865477" y="1819816"/>
              <a:ext cx="1016000" cy="850101"/>
              <a:chOff x="4305300" y="3048000"/>
              <a:chExt cx="1117600" cy="963448"/>
            </a:xfrm>
          </p:grpSpPr>
          <p:sp>
            <p:nvSpPr>
              <p:cNvPr id="52" name="Isosceles Triangle 51"/>
              <p:cNvSpPr/>
              <p:nvPr/>
            </p:nvSpPr>
            <p:spPr bwMode="auto">
              <a:xfrm>
                <a:off x="4305300" y="3048000"/>
                <a:ext cx="1117600" cy="963448"/>
              </a:xfrm>
              <a:prstGeom prst="triangle">
                <a:avLst/>
              </a:prstGeom>
              <a:noFill/>
              <a:ln w="38100" cap="flat" cmpd="sng" algn="ctr">
                <a:solidFill>
                  <a:srgbClr val="B32317"/>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l" defTabSz="68595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3" name="TextBox 52"/>
              <p:cNvSpPr txBox="1"/>
              <p:nvPr/>
            </p:nvSpPr>
            <p:spPr>
              <a:xfrm>
                <a:off x="4682217" y="3310109"/>
                <a:ext cx="359410" cy="6468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grpSp>
        <p:sp>
          <p:nvSpPr>
            <p:cNvPr id="45" name="Rectangle 44"/>
            <p:cNvSpPr/>
            <p:nvPr/>
          </p:nvSpPr>
          <p:spPr>
            <a:xfrm>
              <a:off x="3103005" y="4217647"/>
              <a:ext cx="685094" cy="257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Diversion of </a:t>
              </a:r>
            </a:p>
            <a:p>
              <a:pPr marL="0" marR="0" lvl="0" indent="0" algn="ctr" defTabSz="76438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resources</a:t>
              </a:r>
            </a:p>
          </p:txBody>
        </p:sp>
        <p:sp>
          <p:nvSpPr>
            <p:cNvPr id="46" name="Rectangle 45"/>
            <p:cNvSpPr/>
            <p:nvPr/>
          </p:nvSpPr>
          <p:spPr>
            <a:xfrm>
              <a:off x="442494" y="4787444"/>
              <a:ext cx="1022608" cy="128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Lost productivity</a:t>
              </a:r>
            </a:p>
          </p:txBody>
        </p:sp>
        <p:pic>
          <p:nvPicPr>
            <p:cNvPr id="47" name="Picture 46"/>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813705" y="4292147"/>
              <a:ext cx="860673" cy="546669"/>
            </a:xfrm>
            <a:prstGeom prst="rect">
              <a:avLst/>
            </a:prstGeom>
            <a:ln>
              <a:noFill/>
            </a:ln>
            <a:effectLst>
              <a:outerShdw blurRad="292100" dist="139700" dir="2700000" algn="tl" rotWithShape="0">
                <a:srgbClr val="333333">
                  <a:alpha val="65000"/>
                </a:srgbClr>
              </a:outerShdw>
            </a:effectLst>
          </p:spPr>
        </p:pic>
        <p:grpSp>
          <p:nvGrpSpPr>
            <p:cNvPr id="48" name="Group 47"/>
            <p:cNvGrpSpPr/>
            <p:nvPr/>
          </p:nvGrpSpPr>
          <p:grpSpPr>
            <a:xfrm>
              <a:off x="1572532" y="3959430"/>
              <a:ext cx="1285685" cy="1271191"/>
              <a:chOff x="3107144" y="1382126"/>
              <a:chExt cx="1414253" cy="1440683"/>
            </a:xfrm>
            <a:effectLst/>
          </p:grpSpPr>
          <p:sp>
            <p:nvSpPr>
              <p:cNvPr id="50" name="Oval 49"/>
              <p:cNvSpPr/>
              <p:nvPr/>
            </p:nvSpPr>
            <p:spPr>
              <a:xfrm>
                <a:off x="3107144" y="1382126"/>
                <a:ext cx="1414253" cy="1414252"/>
              </a:xfrm>
              <a:prstGeom prst="ellipse">
                <a:avLst/>
              </a:prstGeom>
              <a:noFill/>
              <a:ln w="2286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75"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 name="Rectangle 50"/>
              <p:cNvSpPr>
                <a:spLocks noChangeAspect="1"/>
              </p:cNvSpPr>
              <p:nvPr/>
            </p:nvSpPr>
            <p:spPr>
              <a:xfrm>
                <a:off x="3116793" y="1428964"/>
                <a:ext cx="1393717" cy="1393845"/>
              </a:xfrm>
              <a:prstGeom prst="rect">
                <a:avLst/>
              </a:prstGeom>
            </p:spPr>
            <p:txBody>
              <a:bodyPr wrap="none">
                <a:prstTxWarp prst="textArchUp">
                  <a:avLst>
                    <a:gd name="adj" fmla="val 555106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75" b="1" i="0" u="none" strike="noStrike" kern="1200" cap="all" spc="0" normalizeH="0" baseline="0" noProof="0" dirty="0">
                    <a:ln>
                      <a:noFill/>
                    </a:ln>
                    <a:solidFill>
                      <a:prstClr val="black"/>
                    </a:solidFill>
                    <a:effectLst/>
                    <a:uLnTx/>
                    <a:uFillTx/>
                    <a:latin typeface="Arial" panose="020B0604020202020204" pitchFamily="34" charset="0"/>
                    <a:ea typeface="+mn-ea"/>
                    <a:cs typeface="+mn-cs"/>
                  </a:rPr>
                  <a:t>Operational Disruption</a:t>
                </a:r>
              </a:p>
            </p:txBody>
          </p:sp>
        </p:grpSp>
        <p:sp>
          <p:nvSpPr>
            <p:cNvPr id="49" name="Rectangle 48"/>
            <p:cNvSpPr/>
            <p:nvPr/>
          </p:nvSpPr>
          <p:spPr>
            <a:xfrm>
              <a:off x="198995" y="3872936"/>
              <a:ext cx="1614710" cy="331418"/>
            </a:xfrm>
            <a:prstGeom prst="rect">
              <a:avLst/>
            </a:prstGeom>
          </p:spPr>
          <p:txBody>
            <a:bodyPr wrap="square">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Damaged third-party relationships</a:t>
              </a:r>
            </a:p>
          </p:txBody>
        </p:sp>
      </p:grpSp>
      <p:sp>
        <p:nvSpPr>
          <p:cNvPr id="62" name="Title 1"/>
          <p:cNvSpPr txBox="1">
            <a:spLocks/>
          </p:cNvSpPr>
          <p:nvPr/>
        </p:nvSpPr>
        <p:spPr>
          <a:xfrm>
            <a:off x="581572" y="196159"/>
            <a:ext cx="5605219" cy="514549"/>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rgbClr val="D42B1E"/>
                </a:solidFill>
                <a:effectLst/>
                <a:uLnTx/>
                <a:uFillTx/>
                <a:latin typeface="Arial" panose="020B0604020202020204" pitchFamily="34" charset="0"/>
                <a:ea typeface="+mj-ea"/>
                <a:cs typeface="Arial" panose="020B0604020202020204" pitchFamily="34" charset="0"/>
              </a:rPr>
              <a:t>Breach Impacts</a:t>
            </a:r>
          </a:p>
        </p:txBody>
      </p:sp>
      <p:sp>
        <p:nvSpPr>
          <p:cNvPr id="63" name="Rectangle 62">
            <a:extLst>
              <a:ext uri="{FF2B5EF4-FFF2-40B4-BE49-F238E27FC236}">
                <a16:creationId xmlns:a16="http://schemas.microsoft.com/office/drawing/2014/main" id="{911552BB-209F-4F5D-A0A0-0EDE272E9CBA}"/>
              </a:ext>
            </a:extLst>
          </p:cNvPr>
          <p:cNvSpPr/>
          <p:nvPr/>
        </p:nvSpPr>
        <p:spPr>
          <a:xfrm>
            <a:off x="7120995" y="5056471"/>
            <a:ext cx="1048364" cy="161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Costs of recovery</a:t>
            </a:r>
          </a:p>
        </p:txBody>
      </p:sp>
    </p:spTree>
    <p:extLst>
      <p:ext uri="{BB962C8B-B14F-4D97-AF65-F5344CB8AC3E}">
        <p14:creationId xmlns:p14="http://schemas.microsoft.com/office/powerpoint/2010/main" val="288033595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6399" y="1478422"/>
            <a:ext cx="10966520" cy="275973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1000"/>
              </a:spcBef>
              <a:spcAft>
                <a:spcPts val="600"/>
              </a:spcAft>
              <a:buClr>
                <a:srgbClr val="D42B1E"/>
              </a:buClr>
              <a:buSzTx/>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Aging infrastructure*, limited revenue sources, regulatory changes, etc.</a:t>
            </a:r>
          </a:p>
          <a:p>
            <a:pPr marL="342900" marR="0" lvl="0" indent="-342900" algn="l" defTabSz="457200" rtl="0" eaLnBrk="1" fontAlgn="auto" latinLnBrk="0" hangingPunct="1">
              <a:lnSpc>
                <a:spcPct val="100000"/>
              </a:lnSpc>
              <a:spcBef>
                <a:spcPts val="1000"/>
              </a:spcBef>
              <a:spcAft>
                <a:spcPts val="600"/>
              </a:spcAft>
              <a:buClr>
                <a:srgbClr val="D42B1E"/>
              </a:buClr>
              <a:buSzTx/>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Significant budgetary constraints </a:t>
            </a:r>
          </a:p>
          <a:p>
            <a:pPr marL="342900" marR="0" lvl="0" indent="-342900" algn="l" defTabSz="457200" rtl="0" eaLnBrk="1" fontAlgn="auto" latinLnBrk="0" hangingPunct="1">
              <a:lnSpc>
                <a:spcPct val="100000"/>
              </a:lnSpc>
              <a:spcBef>
                <a:spcPts val="1000"/>
              </a:spcBef>
              <a:spcAft>
                <a:spcPts val="600"/>
              </a:spcAft>
              <a:buClr>
                <a:srgbClr val="D42B1E"/>
              </a:buClr>
              <a:buSzTx/>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 Sector = Significant amount of sensitive data</a:t>
            </a:r>
          </a:p>
          <a:p>
            <a:pPr marL="342900" marR="0" lvl="0" indent="-342900" algn="l" defTabSz="457200" rtl="0" eaLnBrk="1" fontAlgn="auto" latinLnBrk="0" hangingPunct="1">
              <a:lnSpc>
                <a:spcPct val="100000"/>
              </a:lnSpc>
              <a:spcBef>
                <a:spcPts val="1000"/>
              </a:spcBef>
              <a:spcAft>
                <a:spcPts val="600"/>
              </a:spcAft>
              <a:buClr>
                <a:srgbClr val="D42B1E"/>
              </a:buClr>
              <a:buSzTx/>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Threat actors can remain undetected for long periods of time</a:t>
            </a:r>
          </a:p>
          <a:p>
            <a:pPr marL="342900" marR="0" lvl="0" indent="-342900" algn="l" defTabSz="457200" rtl="0" eaLnBrk="1" fontAlgn="auto" latinLnBrk="0" hangingPunct="1">
              <a:lnSpc>
                <a:spcPct val="100000"/>
              </a:lnSpc>
              <a:spcBef>
                <a:spcPts val="1000"/>
              </a:spcBef>
              <a:spcAft>
                <a:spcPts val="600"/>
              </a:spcAft>
              <a:buClr>
                <a:srgbClr val="D42B1E"/>
              </a:buClr>
              <a:buSzTx/>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need more cyber-skilled employees </a:t>
            </a:r>
            <a:endPar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itle 6">
            <a:extLst>
              <a:ext uri="{FF2B5EF4-FFF2-40B4-BE49-F238E27FC236}">
                <a16:creationId xmlns:a16="http://schemas.microsoft.com/office/drawing/2014/main" id="{80DFE319-929C-43BC-90F0-3B6D320595A0}"/>
              </a:ext>
            </a:extLst>
          </p:cNvPr>
          <p:cNvSpPr>
            <a:spLocks noGrp="1"/>
          </p:cNvSpPr>
          <p:nvPr>
            <p:ph type="title"/>
          </p:nvPr>
        </p:nvSpPr>
        <p:spPr>
          <a:xfrm>
            <a:off x="716399" y="287304"/>
            <a:ext cx="10515600" cy="1113297"/>
          </a:xfrm>
        </p:spPr>
        <p:txBody>
          <a:bodyPr>
            <a:noAutofit/>
          </a:bodyPr>
          <a:lstStyle/>
          <a:p>
            <a:r>
              <a:rPr lang="en-US" sz="4400" dirty="0">
                <a:solidFill>
                  <a:srgbClr val="D42B1E"/>
                </a:solidFill>
              </a:rPr>
              <a:t>Why Are Your Sectors a Target? </a:t>
            </a:r>
            <a:endParaRPr lang="en-US" sz="4400" cap="none" dirty="0">
              <a:solidFill>
                <a:srgbClr val="D42B1E"/>
              </a:solidFill>
            </a:endParaRPr>
          </a:p>
        </p:txBody>
      </p:sp>
    </p:spTree>
    <p:extLst>
      <p:ext uri="{BB962C8B-B14F-4D97-AF65-F5344CB8AC3E}">
        <p14:creationId xmlns:p14="http://schemas.microsoft.com/office/powerpoint/2010/main" val="212108153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4631" y="411078"/>
            <a:ext cx="10982871" cy="56019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599"/>
              </a:spcAft>
              <a:buClrTx/>
              <a:buSzTx/>
              <a:buFontTx/>
              <a:buNone/>
              <a:tabLst/>
              <a:defRPr/>
            </a:pPr>
            <a:r>
              <a:rPr kumimoji="0" lang="en-US" sz="4400" b="1" i="0" u="none" strike="noStrike" kern="1200" cap="none" spc="0" normalizeH="0" baseline="0" noProof="0" dirty="0">
                <a:ln>
                  <a:noFill/>
                </a:ln>
                <a:solidFill>
                  <a:srgbClr val="D42B1E"/>
                </a:solidFill>
                <a:effectLst/>
                <a:uLnTx/>
                <a:uFillTx/>
                <a:latin typeface="Arial" panose="020B0604020202020204" pitchFamily="34" charset="0"/>
                <a:ea typeface="+mn-ea"/>
                <a:cs typeface="Arial" panose="020B0604020202020204" pitchFamily="34" charset="0"/>
              </a:rPr>
              <a:t>Most Common Cybersecurity Threats</a:t>
            </a:r>
          </a:p>
          <a:p>
            <a:pPr marL="342900" marR="0" lvl="0" indent="-342900" algn="l" defTabSz="457200" rtl="0" eaLnBrk="1" fontAlgn="auto" latinLnBrk="0" hangingPunct="1">
              <a:lnSpc>
                <a:spcPct val="100000"/>
              </a:lnSpc>
              <a:spcBef>
                <a:spcPts val="0"/>
              </a:spcBef>
              <a:spcAft>
                <a:spcPts val="6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Social engineering attacks – phishing</a:t>
            </a:r>
          </a:p>
          <a:p>
            <a:pPr marL="342900" marR="0" lvl="0" indent="-342900" algn="l" defTabSz="457200" rtl="0" eaLnBrk="1" fontAlgn="auto" latinLnBrk="0" hangingPunct="1">
              <a:lnSpc>
                <a:spcPct val="100000"/>
              </a:lnSpc>
              <a:spcBef>
                <a:spcPts val="0"/>
              </a:spcBef>
              <a:spcAft>
                <a:spcPts val="6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Business email compromise</a:t>
            </a:r>
          </a:p>
          <a:p>
            <a:pPr marL="342900" marR="0" lvl="0" indent="-342900" algn="l" defTabSz="457200" rtl="0" eaLnBrk="1" fontAlgn="auto" latinLnBrk="0" hangingPunct="1">
              <a:lnSpc>
                <a:spcPct val="100000"/>
              </a:lnSpc>
              <a:spcBef>
                <a:spcPts val="0"/>
              </a:spcBef>
              <a:spcAft>
                <a:spcPts val="6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Supply chain attacks</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60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Malware/destructive malware</a:t>
            </a:r>
          </a:p>
          <a:p>
            <a:pPr marL="685800" marR="0" lvl="1" indent="-228600" algn="l" defTabSz="457200" rtl="0" eaLnBrk="1" fontAlgn="auto" latinLnBrk="0" hangingPunct="1">
              <a:lnSpc>
                <a:spcPct val="100000"/>
              </a:lnSpc>
              <a:spcBef>
                <a:spcPct val="20000"/>
              </a:spcBef>
              <a:spcAft>
                <a:spcPts val="0"/>
              </a:spcAft>
              <a:buClr>
                <a:srgbClr val="B32317"/>
              </a:buClr>
              <a:buSzPct val="100000"/>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Ransomware (</a:t>
            </a:r>
            <a:r>
              <a:rPr kumimoji="0" lang="en-US" sz="1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Lockbit</a:t>
            </a:r>
            <a:r>
              <a:rPr kumimoji="0" lang="en-US" sz="1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Blackcat, HIVE)</a:t>
            </a:r>
          </a:p>
          <a:p>
            <a:pPr marL="685800" marR="0" lvl="1" indent="-228600" algn="l" defTabSz="457200" rtl="0" eaLnBrk="1" fontAlgn="auto" latinLnBrk="0" hangingPunct="1">
              <a:lnSpc>
                <a:spcPct val="100000"/>
              </a:lnSpc>
              <a:spcBef>
                <a:spcPct val="20000"/>
              </a:spcBef>
              <a:spcAft>
                <a:spcPts val="0"/>
              </a:spcAft>
              <a:buClr>
                <a:srgbClr val="B32317"/>
              </a:buClr>
              <a:buSzPct val="100000"/>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Remote access</a:t>
            </a:r>
          </a:p>
          <a:p>
            <a:pPr marL="685800" marR="0" lvl="1" indent="-228600" algn="l" defTabSz="457200" rtl="0" eaLnBrk="1" fontAlgn="auto" latinLnBrk="0" hangingPunct="1">
              <a:lnSpc>
                <a:spcPct val="100000"/>
              </a:lnSpc>
              <a:spcBef>
                <a:spcPct val="20000"/>
              </a:spcBef>
              <a:spcAft>
                <a:spcPts val="1200"/>
              </a:spcAft>
              <a:buClr>
                <a:srgbClr val="B32317"/>
              </a:buClr>
              <a:buSzPct val="100000"/>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Keyloggers</a:t>
            </a:r>
          </a:p>
          <a:p>
            <a:pPr marL="342900" marR="0" lvl="0" indent="-342900" algn="l" defTabSz="457200" rtl="0" eaLnBrk="1" fontAlgn="auto" latinLnBrk="0" hangingPunct="1">
              <a:lnSpc>
                <a:spcPct val="100000"/>
              </a:lnSpc>
              <a:spcBef>
                <a:spcPct val="20000"/>
              </a:spcBef>
              <a:spcAft>
                <a:spcPts val="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Cloud applications/web applications (Azure, AWS, GCP)</a:t>
            </a:r>
          </a:p>
          <a:p>
            <a:pPr marL="342900" marR="0" lvl="0" indent="-342900" algn="l" defTabSz="457200" rtl="0" eaLnBrk="1" fontAlgn="auto" latinLnBrk="0" hangingPunct="1">
              <a:lnSpc>
                <a:spcPct val="100000"/>
              </a:lnSpc>
              <a:spcBef>
                <a:spcPct val="20000"/>
              </a:spcBef>
              <a:spcAft>
                <a:spcPts val="0"/>
              </a:spcAft>
              <a:buClr>
                <a:srgbClr val="D42B1E"/>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Artificial Intelligence (AI) –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ChatGPT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Bing AI / Google’s Bard</a:t>
            </a:r>
          </a:p>
          <a:p>
            <a:pPr marL="160020" marR="0" lvl="0" indent="0" algn="l" defTabSz="457200" rtl="0" eaLnBrk="1" fontAlgn="auto" latinLnBrk="0" hangingPunct="1">
              <a:lnSpc>
                <a:spcPct val="110000"/>
              </a:lnSpc>
              <a:spcBef>
                <a:spcPts val="60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160020" marR="0" lvl="0" indent="0" algn="l" defTabSz="457200" rtl="0" eaLnBrk="1" fontAlgn="auto" latinLnBrk="0" hangingPunct="1">
              <a:lnSpc>
                <a:spcPct val="110000"/>
              </a:lnSpc>
              <a:spcBef>
                <a:spcPts val="600"/>
              </a:spcBef>
              <a:spcAft>
                <a:spcPts val="0"/>
              </a:spcAft>
              <a:buClrTx/>
              <a:buSzTx/>
              <a:buFontTx/>
              <a:buNone/>
              <a:tabLst/>
              <a:defRPr/>
            </a:pPr>
            <a:r>
              <a:rPr kumimoji="0" lang="en-US" sz="2000" b="1" i="0" u="none" strike="noStrike" kern="1200" cap="none" spc="0" normalizeH="0" baseline="0" noProof="0" dirty="0">
                <a:ln>
                  <a:noFill/>
                </a:ln>
                <a:solidFill>
                  <a:srgbClr val="D42B1E"/>
                </a:solidFill>
                <a:effectLst/>
                <a:uLnTx/>
                <a:uFillTx/>
                <a:latin typeface="Arial" panose="020B0604020202020204" pitchFamily="34" charset="0"/>
                <a:ea typeface="+mn-ea"/>
                <a:cs typeface="Arial" panose="020B0604020202020204" pitchFamily="34" charset="0"/>
              </a:rPr>
              <a:t>Root causes of cyberattacks:</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Inadequate training, ineffective patch management*, weak privileged access controls, &amp; unmonitored detection systems</a:t>
            </a:r>
          </a:p>
        </p:txBody>
      </p:sp>
      <p:sp>
        <p:nvSpPr>
          <p:cNvPr id="7" name="TextBox 6">
            <a:extLst>
              <a:ext uri="{FF2B5EF4-FFF2-40B4-BE49-F238E27FC236}">
                <a16:creationId xmlns:a16="http://schemas.microsoft.com/office/drawing/2014/main" id="{C85D50EA-4AFF-4EA5-BF03-C4E85DB02751}"/>
              </a:ext>
            </a:extLst>
          </p:cNvPr>
          <p:cNvSpPr txBox="1"/>
          <p:nvPr/>
        </p:nvSpPr>
        <p:spPr>
          <a:xfrm>
            <a:off x="6279201" y="2060327"/>
            <a:ext cx="3224722"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D42B1E"/>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Tiktok.com (delete now!)</a:t>
            </a:r>
          </a:p>
          <a:p>
            <a:pPr marL="285750" marR="0" lvl="0" indent="-285750" algn="l" defTabSz="914400" rtl="0" eaLnBrk="1" fontAlgn="auto" latinLnBrk="0" hangingPunct="1">
              <a:lnSpc>
                <a:spcPct val="100000"/>
              </a:lnSpc>
              <a:spcBef>
                <a:spcPts val="0"/>
              </a:spcBef>
              <a:spcAft>
                <a:spcPts val="0"/>
              </a:spcAft>
              <a:buClr>
                <a:srgbClr val="D42B1E"/>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Instagram.com</a:t>
            </a:r>
          </a:p>
          <a:p>
            <a:pPr marL="285750" marR="0" lvl="0" indent="-285750" algn="l" defTabSz="914400" rtl="0" eaLnBrk="1" fontAlgn="auto" latinLnBrk="0" hangingPunct="1">
              <a:lnSpc>
                <a:spcPct val="100000"/>
              </a:lnSpc>
              <a:spcBef>
                <a:spcPts val="0"/>
              </a:spcBef>
              <a:spcAft>
                <a:spcPts val="0"/>
              </a:spcAft>
              <a:buClr>
                <a:srgbClr val="D42B1E"/>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Facebook.com</a:t>
            </a:r>
          </a:p>
          <a:p>
            <a:pPr marL="285750" marR="0" lvl="0" indent="-285750" algn="l" defTabSz="914400" rtl="0" eaLnBrk="1" fontAlgn="auto" latinLnBrk="0" hangingPunct="1">
              <a:lnSpc>
                <a:spcPct val="100000"/>
              </a:lnSpc>
              <a:spcBef>
                <a:spcPts val="0"/>
              </a:spcBef>
              <a:spcAft>
                <a:spcPts val="0"/>
              </a:spcAft>
              <a:buClr>
                <a:srgbClr val="D42B1E"/>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Linkedin.com</a:t>
            </a:r>
          </a:p>
          <a:p>
            <a:pPr marL="285750" marR="0" lvl="0" indent="-285750" algn="l" defTabSz="914400" rtl="0" eaLnBrk="1" fontAlgn="auto" latinLnBrk="0" hangingPunct="1">
              <a:lnSpc>
                <a:spcPct val="100000"/>
              </a:lnSpc>
              <a:spcBef>
                <a:spcPts val="0"/>
              </a:spcBef>
              <a:spcAft>
                <a:spcPts val="0"/>
              </a:spcAft>
              <a:buClr>
                <a:srgbClr val="D42B1E"/>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Discord.com</a:t>
            </a:r>
          </a:p>
        </p:txBody>
      </p:sp>
      <p:sp>
        <p:nvSpPr>
          <p:cNvPr id="8" name="TextBox 7">
            <a:extLst>
              <a:ext uri="{FF2B5EF4-FFF2-40B4-BE49-F238E27FC236}">
                <a16:creationId xmlns:a16="http://schemas.microsoft.com/office/drawing/2014/main" id="{788B0B8D-E4CB-4055-BB29-5CA900FE1C57}"/>
              </a:ext>
            </a:extLst>
          </p:cNvPr>
          <p:cNvSpPr txBox="1"/>
          <p:nvPr/>
        </p:nvSpPr>
        <p:spPr>
          <a:xfrm>
            <a:off x="6196066" y="1261297"/>
            <a:ext cx="4217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Top Five Most Affected Websites for Phishing</a:t>
            </a:r>
          </a:p>
        </p:txBody>
      </p:sp>
    </p:spTree>
    <p:extLst>
      <p:ext uri="{BB962C8B-B14F-4D97-AF65-F5344CB8AC3E}">
        <p14:creationId xmlns:p14="http://schemas.microsoft.com/office/powerpoint/2010/main" val="376159987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4910" y="6142785"/>
            <a:ext cx="3205732" cy="438352"/>
          </a:xfrm>
          <a:prstGeom prst="rect">
            <a:avLst/>
          </a:prstGeom>
        </p:spPr>
      </p:pic>
      <p:sp>
        <p:nvSpPr>
          <p:cNvPr id="62" name="Title 1"/>
          <p:cNvSpPr txBox="1">
            <a:spLocks/>
          </p:cNvSpPr>
          <p:nvPr/>
        </p:nvSpPr>
        <p:spPr>
          <a:xfrm>
            <a:off x="581572" y="196159"/>
            <a:ext cx="5605219" cy="514549"/>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dirty="0">
                <a:ln>
                  <a:noFill/>
                </a:ln>
                <a:solidFill>
                  <a:srgbClr val="D42B1E"/>
                </a:solidFill>
                <a:effectLst/>
                <a:uLnTx/>
                <a:uFillTx/>
                <a:latin typeface="Arial" panose="020B0604020202020204" pitchFamily="34" charset="0"/>
                <a:ea typeface="+mj-ea"/>
                <a:cs typeface="Arial" panose="020B0604020202020204" pitchFamily="34" charset="0"/>
              </a:rPr>
              <a:t>End of Life Systems</a:t>
            </a:r>
          </a:p>
        </p:txBody>
      </p:sp>
      <p:sp>
        <p:nvSpPr>
          <p:cNvPr id="63" name="Rectangle 62">
            <a:extLst>
              <a:ext uri="{FF2B5EF4-FFF2-40B4-BE49-F238E27FC236}">
                <a16:creationId xmlns:a16="http://schemas.microsoft.com/office/drawing/2014/main" id="{911552BB-209F-4F5D-A0A0-0EDE272E9CBA}"/>
              </a:ext>
            </a:extLst>
          </p:cNvPr>
          <p:cNvSpPr/>
          <p:nvPr/>
        </p:nvSpPr>
        <p:spPr>
          <a:xfrm>
            <a:off x="7120995" y="5056471"/>
            <a:ext cx="1048364" cy="161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Costs of recovery</a:t>
            </a:r>
          </a:p>
        </p:txBody>
      </p:sp>
      <p:pic>
        <p:nvPicPr>
          <p:cNvPr id="3" name="Picture 2" descr="A picture containing text, dirt&#10;&#10;Description automatically generated">
            <a:extLst>
              <a:ext uri="{FF2B5EF4-FFF2-40B4-BE49-F238E27FC236}">
                <a16:creationId xmlns:a16="http://schemas.microsoft.com/office/drawing/2014/main" id="{5DF0D9B5-5E4D-48B2-9DB5-1DB543D778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3363" y="976234"/>
            <a:ext cx="6959730" cy="5604903"/>
          </a:xfrm>
          <a:prstGeom prst="rect">
            <a:avLst/>
          </a:prstGeom>
        </p:spPr>
      </p:pic>
    </p:spTree>
    <p:extLst>
      <p:ext uri="{BB962C8B-B14F-4D97-AF65-F5344CB8AC3E}">
        <p14:creationId xmlns:p14="http://schemas.microsoft.com/office/powerpoint/2010/main" val="365878107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75996-85F8-4705-9FBF-9ADA794423BE}"/>
              </a:ext>
            </a:extLst>
          </p:cNvPr>
          <p:cNvSpPr>
            <a:spLocks noGrp="1"/>
          </p:cNvSpPr>
          <p:nvPr>
            <p:ph type="title"/>
          </p:nvPr>
        </p:nvSpPr>
        <p:spPr>
          <a:xfrm>
            <a:off x="477520" y="542961"/>
            <a:ext cx="11236960" cy="620395"/>
          </a:xfrm>
        </p:spPr>
        <p:txBody>
          <a:bodyPr>
            <a:normAutofit fontScale="90000"/>
          </a:bodyPr>
          <a:lstStyle/>
          <a:p>
            <a:r>
              <a:rPr lang="en-US" dirty="0">
                <a:solidFill>
                  <a:srgbClr val="D42B1E"/>
                </a:solidFill>
              </a:rPr>
              <a:t>AI Threats and Early Mitigation </a:t>
            </a:r>
          </a:p>
        </p:txBody>
      </p:sp>
      <p:sp>
        <p:nvSpPr>
          <p:cNvPr id="5" name="Content Placeholder 4">
            <a:extLst>
              <a:ext uri="{FF2B5EF4-FFF2-40B4-BE49-F238E27FC236}">
                <a16:creationId xmlns:a16="http://schemas.microsoft.com/office/drawing/2014/main" id="{0BA8D409-59AF-4B17-9610-F7D6DB2F0F6E}"/>
              </a:ext>
            </a:extLst>
          </p:cNvPr>
          <p:cNvSpPr>
            <a:spLocks noGrp="1"/>
          </p:cNvSpPr>
          <p:nvPr>
            <p:ph idx="1"/>
          </p:nvPr>
        </p:nvSpPr>
        <p:spPr>
          <a:xfrm>
            <a:off x="561602" y="1423299"/>
            <a:ext cx="5408273" cy="2654715"/>
          </a:xfrm>
        </p:spPr>
        <p:txBody>
          <a:bodyPr>
            <a:normAutofit fontScale="92500" lnSpcReduction="20000"/>
          </a:bodyPr>
          <a:lstStyle/>
          <a:p>
            <a:pPr marL="0" indent="0">
              <a:buNone/>
            </a:pPr>
            <a:r>
              <a:rPr lang="en-US" sz="1800" b="1" dirty="0"/>
              <a:t>Phishing / Deep Fakes</a:t>
            </a:r>
          </a:p>
          <a:p>
            <a:r>
              <a:rPr lang="en-US" sz="1800" dirty="0"/>
              <a:t>AI can be used to automate and enrich phishing emails</a:t>
            </a:r>
          </a:p>
          <a:p>
            <a:r>
              <a:rPr lang="en-US" sz="1800" dirty="0"/>
              <a:t>AI can be used to impersonate individuals (Eleven Labs / </a:t>
            </a:r>
            <a:r>
              <a:rPr lang="en-US" sz="1800" dirty="0" err="1"/>
              <a:t>Synthesia</a:t>
            </a:r>
            <a:r>
              <a:rPr lang="en-US" sz="1800" dirty="0"/>
              <a:t>) for vishing</a:t>
            </a:r>
          </a:p>
          <a:p>
            <a:pPr marL="0" indent="0">
              <a:buNone/>
            </a:pPr>
            <a:r>
              <a:rPr lang="en-US" sz="1800" b="1" dirty="0"/>
              <a:t>Data Privacy / Breaches</a:t>
            </a:r>
          </a:p>
          <a:p>
            <a:r>
              <a:rPr lang="en-US" sz="1800" dirty="0"/>
              <a:t>AI can be used to access and exploit personal data without permission or authorization</a:t>
            </a:r>
          </a:p>
          <a:p>
            <a:pPr marL="0" indent="0">
              <a:buNone/>
            </a:pPr>
            <a:endParaRPr lang="en-US" sz="1800" b="1" dirty="0"/>
          </a:p>
          <a:p>
            <a:pPr marL="0" indent="0">
              <a:buNone/>
            </a:pPr>
            <a:endParaRPr lang="en-US" sz="1800" dirty="0"/>
          </a:p>
        </p:txBody>
      </p:sp>
      <p:sp>
        <p:nvSpPr>
          <p:cNvPr id="6" name="Content Placeholder 4">
            <a:extLst>
              <a:ext uri="{FF2B5EF4-FFF2-40B4-BE49-F238E27FC236}">
                <a16:creationId xmlns:a16="http://schemas.microsoft.com/office/drawing/2014/main" id="{7ECA00F0-C583-4A85-AD8A-EE373F627D74}"/>
              </a:ext>
            </a:extLst>
          </p:cNvPr>
          <p:cNvSpPr txBox="1">
            <a:spLocks/>
          </p:cNvSpPr>
          <p:nvPr/>
        </p:nvSpPr>
        <p:spPr>
          <a:xfrm>
            <a:off x="6499113" y="1423299"/>
            <a:ext cx="4944334" cy="2549611"/>
          </a:xfrm>
          <a:prstGeom prst="rect">
            <a:avLst/>
          </a:prstGeom>
        </p:spPr>
        <p:txBody>
          <a:bodyPr vert="horz" lIns="0" tIns="45720" rIns="0" bIns="45720" rtlCol="0">
            <a:normAutofit/>
          </a:bodyPr>
          <a:lstStyle>
            <a:lvl1pPr marL="457200" indent="-457200" algn="l" defTabSz="914400" rtl="0" eaLnBrk="1" latinLnBrk="0" hangingPunct="1">
              <a:lnSpc>
                <a:spcPct val="100000"/>
              </a:lnSpc>
              <a:spcBef>
                <a:spcPts val="1000"/>
              </a:spcBef>
              <a:spcAft>
                <a:spcPts val="300"/>
              </a:spcAft>
              <a:buFont typeface="Wingdings" panose="05000000000000000000" pitchFamily="2" charset="2"/>
              <a:buChar char="§"/>
              <a:tabLst/>
              <a:defRPr lang="en-US" sz="2800" kern="1200" dirty="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3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300"/>
              </a:spcAft>
              <a:buClrTx/>
              <a:buSzTx/>
              <a:buFont typeface="Wingdings" panose="05000000000000000000" pitchFamily="2" charset="2"/>
              <a:buNone/>
              <a:tabLst/>
              <a:defRPr/>
            </a:pPr>
            <a:r>
              <a:rPr kumimoji="0" lang="en-US"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Al-assisted Fraud</a:t>
            </a:r>
          </a:p>
          <a:p>
            <a:pPr marL="457200" marR="0" lvl="0" indent="-457200" algn="l" defTabSz="914400" rtl="0" eaLnBrk="1" fontAlgn="auto" latinLnBrk="0" hangingPunct="1">
              <a:lnSpc>
                <a:spcPct val="100000"/>
              </a:lnSpc>
              <a:spcBef>
                <a:spcPts val="1000"/>
              </a:spcBef>
              <a:spcAft>
                <a:spcPts val="300"/>
              </a:spcAft>
              <a:buClrTx/>
              <a:buSzTx/>
              <a:buFont typeface="Wingdings" panose="05000000000000000000" pitchFamily="2" charset="2"/>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Al-assisted fraud can be used to bypass security measures and steal data.</a:t>
            </a:r>
          </a:p>
          <a:p>
            <a:pPr marL="0" marR="0" lvl="0" indent="0" algn="l" defTabSz="914400" rtl="0" eaLnBrk="1" fontAlgn="auto" latinLnBrk="0" hangingPunct="1">
              <a:lnSpc>
                <a:spcPct val="100000"/>
              </a:lnSpc>
              <a:spcBef>
                <a:spcPts val="1000"/>
              </a:spcBef>
              <a:spcAft>
                <a:spcPts val="300"/>
              </a:spcAft>
              <a:buClrTx/>
              <a:buSzTx/>
              <a:buFont typeface="Wingdings" panose="05000000000000000000" pitchFamily="2" charset="2"/>
              <a:buNone/>
              <a:tabLst/>
              <a:defRPr/>
            </a:pPr>
            <a:r>
              <a:rPr kumimoji="0" lang="en-US"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Security Risks</a:t>
            </a:r>
          </a:p>
          <a:p>
            <a:pPr marL="457200" marR="0" lvl="0" indent="-457200" algn="l" defTabSz="914400" rtl="0" eaLnBrk="1" fontAlgn="auto" latinLnBrk="0" hangingPunct="1">
              <a:lnSpc>
                <a:spcPct val="100000"/>
              </a:lnSpc>
              <a:spcBef>
                <a:spcPts val="1000"/>
              </a:spcBef>
              <a:spcAft>
                <a:spcPts val="300"/>
              </a:spcAft>
              <a:buClrTx/>
              <a:buSzTx/>
              <a:buFont typeface="Wingdings" panose="05000000000000000000" pitchFamily="2" charset="2"/>
              <a:buChar char="§"/>
              <a:tabLst/>
              <a:defRPr/>
            </a:pPr>
            <a:r>
              <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AI can be used to create security vulnerabilities or exploit weaknesses quickly</a:t>
            </a:r>
          </a:p>
        </p:txBody>
      </p:sp>
      <p:sp>
        <p:nvSpPr>
          <p:cNvPr id="4" name="TextBox 3">
            <a:extLst>
              <a:ext uri="{FF2B5EF4-FFF2-40B4-BE49-F238E27FC236}">
                <a16:creationId xmlns:a16="http://schemas.microsoft.com/office/drawing/2014/main" id="{F40E19F6-4690-4DCB-A782-E3087B7BB6BD}"/>
              </a:ext>
            </a:extLst>
          </p:cNvPr>
          <p:cNvSpPr txBox="1"/>
          <p:nvPr/>
        </p:nvSpPr>
        <p:spPr>
          <a:xfrm>
            <a:off x="477520" y="4232853"/>
            <a:ext cx="10965927"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Mitigate the Threat - Start with the Basics: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Address the threat / usage in your risk assessments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Address usage in your Acceptable Use Policies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Train and educate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6314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0679" y="1657497"/>
            <a:ext cx="10803959" cy="333424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1000"/>
              </a:spcBef>
              <a:spcAft>
                <a:spcPts val="600"/>
              </a:spcAft>
              <a:buClr>
                <a:srgbClr val="D42B1E"/>
              </a:buClr>
              <a:buSzTx/>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Dallas, TX – Ransomware Attack (May 2023)</a:t>
            </a:r>
          </a:p>
          <a:p>
            <a:pPr marL="342900" marR="0" lvl="0" indent="-342900" algn="l" defTabSz="457200" rtl="0" eaLnBrk="1" fontAlgn="auto" latinLnBrk="0" hangingPunct="1">
              <a:lnSpc>
                <a:spcPct val="100000"/>
              </a:lnSpc>
              <a:spcBef>
                <a:spcPts val="1000"/>
              </a:spcBef>
              <a:spcAft>
                <a:spcPts val="600"/>
              </a:spcAft>
              <a:buClr>
                <a:srgbClr val="D42B1E"/>
              </a:buClr>
              <a:buSzTx/>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Raleigh Housing Authority – Ransomware Attack (May 2023)</a:t>
            </a:r>
          </a:p>
          <a:p>
            <a:pPr marL="342900" marR="0" lvl="0" indent="-342900" algn="l" defTabSz="457200" rtl="0" eaLnBrk="1" fontAlgn="auto" latinLnBrk="0" hangingPunct="1">
              <a:lnSpc>
                <a:spcPct val="100000"/>
              </a:lnSpc>
              <a:spcBef>
                <a:spcPts val="1000"/>
              </a:spcBef>
              <a:spcAft>
                <a:spcPts val="600"/>
              </a:spcAft>
              <a:buClr>
                <a:srgbClr val="D42B1E"/>
              </a:buClr>
              <a:buSzTx/>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LastPass – 33 million customers impacted</a:t>
            </a:r>
          </a:p>
          <a:p>
            <a:pPr marL="342900" marR="0" lvl="0" indent="-342900" algn="l" defTabSz="457200" rtl="0" eaLnBrk="1" fontAlgn="auto" latinLnBrk="0" hangingPunct="1">
              <a:lnSpc>
                <a:spcPct val="100000"/>
              </a:lnSpc>
              <a:spcBef>
                <a:spcPts val="1000"/>
              </a:spcBef>
              <a:spcAft>
                <a:spcPts val="600"/>
              </a:spcAft>
              <a:buClr>
                <a:srgbClr val="D42B1E"/>
              </a:buClr>
              <a:buSzTx/>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Los Angeles Unified School District – 250,000 files compromised</a:t>
            </a:r>
          </a:p>
          <a:p>
            <a:pPr marL="800100" marR="0" lvl="1" indent="-342900" algn="l" defTabSz="457200" rtl="0" eaLnBrk="1" fontAlgn="auto" latinLnBrk="0" hangingPunct="1">
              <a:lnSpc>
                <a:spcPct val="100000"/>
              </a:lnSpc>
              <a:spcBef>
                <a:spcPts val="1000"/>
              </a:spcBef>
              <a:spcAft>
                <a:spcPts val="600"/>
              </a:spcAft>
              <a:buClr>
                <a:srgbClr val="D42B1E"/>
              </a:buClr>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California Transit – Data exposure (unknown)</a:t>
            </a:r>
          </a:p>
          <a:p>
            <a:pPr marL="342900" marR="0" lvl="0" indent="-342900" algn="l" defTabSz="457200" rtl="0" eaLnBrk="1" fontAlgn="auto" latinLnBrk="0" hangingPunct="1">
              <a:lnSpc>
                <a:spcPct val="100000"/>
              </a:lnSpc>
              <a:spcBef>
                <a:spcPts val="1000"/>
              </a:spcBef>
              <a:spcAft>
                <a:spcPts val="600"/>
              </a:spcAft>
              <a:buClr>
                <a:srgbClr val="D42B1E"/>
              </a:buClr>
              <a:buSzTx/>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T-Mobile – 37 million customer’s data breached</a:t>
            </a:r>
          </a:p>
        </p:txBody>
      </p:sp>
      <p:sp>
        <p:nvSpPr>
          <p:cNvPr id="7" name="Title 6">
            <a:extLst>
              <a:ext uri="{FF2B5EF4-FFF2-40B4-BE49-F238E27FC236}">
                <a16:creationId xmlns:a16="http://schemas.microsoft.com/office/drawing/2014/main" id="{80DFE319-929C-43BC-90F0-3B6D320595A0}"/>
              </a:ext>
            </a:extLst>
          </p:cNvPr>
          <p:cNvSpPr>
            <a:spLocks noGrp="1"/>
          </p:cNvSpPr>
          <p:nvPr>
            <p:ph type="title" idx="4294967295"/>
          </p:nvPr>
        </p:nvSpPr>
        <p:spPr>
          <a:xfrm>
            <a:off x="838200" y="306132"/>
            <a:ext cx="10515600" cy="1112838"/>
          </a:xfrm>
        </p:spPr>
        <p:txBody>
          <a:bodyPr>
            <a:noAutofit/>
          </a:bodyPr>
          <a:lstStyle/>
          <a:p>
            <a:r>
              <a:rPr lang="en-US" sz="4400" cap="none" dirty="0">
                <a:solidFill>
                  <a:srgbClr val="D42B1E"/>
                </a:solidFill>
              </a:rPr>
              <a:t>Cybersecurity Events/News – Past </a:t>
            </a:r>
            <a:r>
              <a:rPr lang="en-US" sz="4400" dirty="0">
                <a:solidFill>
                  <a:srgbClr val="D42B1E"/>
                </a:solidFill>
              </a:rPr>
              <a:t>16</a:t>
            </a:r>
            <a:r>
              <a:rPr lang="en-US" sz="4400" cap="none" dirty="0">
                <a:solidFill>
                  <a:srgbClr val="D42B1E"/>
                </a:solidFill>
              </a:rPr>
              <a:t> Months</a:t>
            </a:r>
          </a:p>
        </p:txBody>
      </p:sp>
      <p:sp>
        <p:nvSpPr>
          <p:cNvPr id="4" name="TextBox 3">
            <a:extLst>
              <a:ext uri="{FF2B5EF4-FFF2-40B4-BE49-F238E27FC236}">
                <a16:creationId xmlns:a16="http://schemas.microsoft.com/office/drawing/2014/main" id="{EACEF8B6-1855-4DA6-8E32-0203709A4EE4}"/>
              </a:ext>
            </a:extLst>
          </p:cNvPr>
          <p:cNvSpPr txBox="1"/>
          <p:nvPr/>
        </p:nvSpPr>
        <p:spPr>
          <a:xfrm>
            <a:off x="695208" y="5230270"/>
            <a:ext cx="1125490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D42B1E"/>
                </a:solidFill>
                <a:effectLst/>
                <a:uLnTx/>
                <a:uFillTx/>
                <a:latin typeface="Calibri" panose="020F0502020204030204"/>
                <a:ea typeface="+mn-ea"/>
                <a:cs typeface="+mn-cs"/>
              </a:rPr>
              <a:t>Public Sector:</a:t>
            </a:r>
            <a:r>
              <a:rPr kumimoji="0" lang="en-US" sz="2200" b="1" i="0" u="none" strike="noStrike" kern="1200" cap="none" spc="0" normalizeH="0" baseline="0" noProof="0" dirty="0">
                <a:ln>
                  <a:noFill/>
                </a:ln>
                <a:solidFill>
                  <a:srgbClr val="D42B1E"/>
                </a:solidFill>
                <a:effectLst/>
                <a:uLnTx/>
                <a:uFillTx/>
                <a:latin typeface="Calibri" panose="020F0502020204030204"/>
                <a:ea typeface="+mn-ea"/>
                <a:cs typeface="+mn-cs"/>
              </a:rPr>
              <a:t> Atlanta, Georgia; Baltimore ($10M), Maryland; St. Lucie, Florida; New Orleans, Louisiana; and </a:t>
            </a:r>
            <a:r>
              <a:rPr kumimoji="0" lang="en-US" sz="2200" b="1" i="0" u="none" strike="noStrike" kern="1200" cap="none" spc="0" normalizeH="0" baseline="0" noProof="0" dirty="0">
                <a:ln>
                  <a:noFill/>
                </a:ln>
                <a:solidFill>
                  <a:srgbClr val="D42B1E"/>
                </a:solidFill>
                <a:effectLst/>
                <a:uLnTx/>
                <a:uFillTx/>
                <a:latin typeface="LabGrotesque"/>
                <a:ea typeface="+mn-ea"/>
                <a:cs typeface="+mn-cs"/>
              </a:rPr>
              <a:t>Greenville, North Carolina </a:t>
            </a:r>
            <a:r>
              <a:rPr kumimoji="0" lang="en-US" sz="2200" b="1" i="0" u="none" strike="noStrike" kern="1200" cap="none" spc="0" normalizeH="0" baseline="0" noProof="0" dirty="0">
                <a:ln>
                  <a:noFill/>
                </a:ln>
                <a:solidFill>
                  <a:srgbClr val="D42B1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59586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7364B6-3A8E-A365-99E8-561795EBC721}"/>
              </a:ext>
            </a:extLst>
          </p:cNvPr>
          <p:cNvSpPr>
            <a:spLocks noGrp="1"/>
          </p:cNvSpPr>
          <p:nvPr>
            <p:ph idx="1"/>
          </p:nvPr>
        </p:nvSpPr>
        <p:spPr>
          <a:xfrm>
            <a:off x="443842" y="1775551"/>
            <a:ext cx="6294309" cy="4353106"/>
          </a:xfrm>
        </p:spPr>
        <p:txBody>
          <a:bodyPr>
            <a:normAutofit/>
          </a:bodyPr>
          <a:lstStyle/>
          <a:p>
            <a:r>
              <a:rPr lang="en-US" sz="2400" dirty="0"/>
              <a:t>Explore the changing landscape of generosity &amp; why crypto donations are rising in popularity</a:t>
            </a:r>
          </a:p>
          <a:p>
            <a:r>
              <a:rPr lang="en-US" sz="2400" dirty="0"/>
              <a:t>Understand the tax &amp; reporting considerations for accepting crypto donations</a:t>
            </a:r>
          </a:p>
          <a:p>
            <a:r>
              <a:rPr lang="en-US" sz="2400" dirty="0"/>
              <a:t>Learn how FORVIS is streamlining the process &amp; mitigating risk for </a:t>
            </a:r>
            <a:br>
              <a:rPr lang="en-US" sz="2400" dirty="0"/>
            </a:br>
            <a:r>
              <a:rPr lang="en-US" sz="2400" dirty="0"/>
              <a:t>nonprofits</a:t>
            </a:r>
          </a:p>
          <a:p>
            <a:endParaRPr lang="en-US" sz="2400" dirty="0"/>
          </a:p>
        </p:txBody>
      </p:sp>
    </p:spTree>
    <p:extLst>
      <p:ext uri="{BB962C8B-B14F-4D97-AF65-F5344CB8AC3E}">
        <p14:creationId xmlns:p14="http://schemas.microsoft.com/office/powerpoint/2010/main" val="31414590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201852" y="2447171"/>
            <a:ext cx="6285298"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2E2F"/>
                </a:solidFill>
                <a:effectLst/>
                <a:uLnTx/>
                <a:uFillTx/>
                <a:latin typeface="Arial" panose="020B0604020202020204" pitchFamily="34" charset="0"/>
                <a:ea typeface="+mn-ea"/>
                <a:cs typeface="Arial" panose="020B0604020202020204" pitchFamily="34" charset="0"/>
              </a:rPr>
              <a:t>Leaders and e</a:t>
            </a:r>
            <a:r>
              <a:rPr kumimoji="0" lang="en-US" sz="2400" b="0" i="0" u="none" strike="noStrike" kern="1200" cap="none" spc="0" normalizeH="0" baseline="0" noProof="0" dirty="0" err="1">
                <a:ln>
                  <a:noFill/>
                </a:ln>
                <a:solidFill>
                  <a:srgbClr val="302E2F"/>
                </a:solidFill>
                <a:effectLst/>
                <a:uLnTx/>
                <a:uFillTx/>
                <a:latin typeface="Arial" panose="020B0604020202020204" pitchFamily="34" charset="0"/>
                <a:ea typeface="+mn-ea"/>
                <a:cs typeface="Arial" panose="020B0604020202020204" pitchFamily="34" charset="0"/>
              </a:rPr>
              <a:t>xecutives</a:t>
            </a:r>
            <a:r>
              <a:rPr kumimoji="0" lang="en-US" sz="2400" b="0" i="0" u="none" strike="noStrike" kern="1200" cap="none" spc="0" normalizeH="0" baseline="0" noProof="0" dirty="0">
                <a:ln>
                  <a:noFill/>
                </a:ln>
                <a:solidFill>
                  <a:srgbClr val="302E2F"/>
                </a:solidFill>
                <a:effectLst/>
                <a:uLnTx/>
                <a:uFillTx/>
                <a:latin typeface="Arial" panose="020B0604020202020204" pitchFamily="34" charset="0"/>
                <a:ea typeface="+mn-ea"/>
                <a:cs typeface="Arial" panose="020B0604020202020204" pitchFamily="34" charset="0"/>
              </a:rPr>
              <a:t> are 12 times more likely to be the target of social engineering attacks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02E2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2E2F"/>
                </a:solidFill>
                <a:effectLst/>
                <a:uLnTx/>
                <a:uFillTx/>
                <a:latin typeface="Arial" panose="020B0604020202020204" pitchFamily="34" charset="0"/>
                <a:ea typeface="+mn-ea"/>
                <a:cs typeface="Arial" panose="020B0604020202020204" pitchFamily="34" charset="0"/>
              </a:rPr>
              <a:t>Are you trained more than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02E2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2E2F"/>
                </a:solidFill>
                <a:effectLst/>
                <a:uLnTx/>
                <a:uFillTx/>
                <a:latin typeface="Arial" panose="020B0604020202020204" pitchFamily="34" charset="0"/>
                <a:ea typeface="+mn-ea"/>
                <a:cs typeface="Arial" panose="020B0604020202020204" pitchFamily="34" charset="0"/>
              </a:rPr>
              <a:t>If not, why?</a:t>
            </a:r>
          </a:p>
        </p:txBody>
      </p:sp>
      <p:sp>
        <p:nvSpPr>
          <p:cNvPr id="21" name="TextBox 20"/>
          <p:cNvSpPr txBox="1"/>
          <p:nvPr/>
        </p:nvSpPr>
        <p:spPr>
          <a:xfrm>
            <a:off x="624509" y="579555"/>
            <a:ext cx="109429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D42B1E"/>
                </a:solidFill>
                <a:effectLst/>
                <a:uLnTx/>
                <a:uFillTx/>
                <a:latin typeface="Arial" panose="020B0604020202020204" pitchFamily="34" charset="0"/>
                <a:ea typeface="+mn-ea"/>
                <a:cs typeface="Arial" panose="020B0604020202020204" pitchFamily="34" charset="0"/>
              </a:rPr>
              <a:t>“You” Are the Target</a:t>
            </a:r>
            <a:endParaRPr kumimoji="0" lang="en-US" sz="4400" b="1" i="0" u="sng" strike="noStrike" kern="1200" cap="none" spc="0" normalizeH="0" baseline="0" noProof="0" dirty="0">
              <a:ln>
                <a:noFill/>
              </a:ln>
              <a:solidFill>
                <a:srgbClr val="D42B1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02E2F"/>
                </a:solidFill>
                <a:effectLst/>
                <a:uLnTx/>
                <a:uFillTx/>
                <a:latin typeface="Arial" panose="020B0604020202020204" pitchFamily="34" charset="0"/>
                <a:ea typeface="+mn-ea"/>
                <a:cs typeface="Arial" panose="020B0604020202020204" pitchFamily="34" charset="0"/>
              </a:rPr>
              <a:t>Importance of Awareness Training</a:t>
            </a:r>
          </a:p>
        </p:txBody>
      </p:sp>
      <p:cxnSp>
        <p:nvCxnSpPr>
          <p:cNvPr id="23" name="Straight Connector 22"/>
          <p:cNvCxnSpPr>
            <a:cxnSpLocks/>
          </p:cNvCxnSpPr>
          <p:nvPr/>
        </p:nvCxnSpPr>
        <p:spPr>
          <a:xfrm>
            <a:off x="3324225" y="1779884"/>
            <a:ext cx="554355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908038" y="2338763"/>
            <a:ext cx="6625" cy="252514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EDBFFF0-FDD8-4EB1-8C1E-CE024F137AC7}"/>
              </a:ext>
            </a:extLst>
          </p:cNvPr>
          <p:cNvPicPr>
            <a:picLocks noChangeAspect="1"/>
          </p:cNvPicPr>
          <p:nvPr/>
        </p:nvPicPr>
        <p:blipFill>
          <a:blip r:embed="rId3"/>
          <a:stretch>
            <a:fillRect/>
          </a:stretch>
        </p:blipFill>
        <p:spPr>
          <a:xfrm rot="20175912">
            <a:off x="255317" y="2447792"/>
            <a:ext cx="4111779" cy="2307083"/>
          </a:xfrm>
          <a:prstGeom prst="roundRect">
            <a:avLst>
              <a:gd name="adj" fmla="val 18011"/>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03255130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53B925-C7AF-45F2-A3B8-14A22493398F}"/>
              </a:ext>
            </a:extLst>
          </p:cNvPr>
          <p:cNvSpPr>
            <a:spLocks noGrp="1"/>
          </p:cNvSpPr>
          <p:nvPr>
            <p:ph type="title"/>
          </p:nvPr>
        </p:nvSpPr>
        <p:spPr/>
        <p:txBody>
          <a:bodyPr/>
          <a:lstStyle/>
          <a:p>
            <a:r>
              <a:rPr lang="en-US" dirty="0"/>
              <a:t>Industry Best Practices</a:t>
            </a:r>
          </a:p>
        </p:txBody>
      </p:sp>
    </p:spTree>
    <p:extLst>
      <p:ext uri="{BB962C8B-B14F-4D97-AF65-F5344CB8AC3E}">
        <p14:creationId xmlns:p14="http://schemas.microsoft.com/office/powerpoint/2010/main" val="5282441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cap="none" dirty="0">
                <a:solidFill>
                  <a:srgbClr val="D42B1E"/>
                </a:solidFill>
                <a:cs typeface="Calibri" panose="020F0502020204030204" pitchFamily="34" charset="0"/>
              </a:rPr>
              <a:t>IT vs. IS – Both Have Their Roles </a:t>
            </a:r>
            <a:endParaRPr lang="en-US" cap="none" dirty="0">
              <a:solidFill>
                <a:srgbClr val="D42B1E"/>
              </a:solidFill>
            </a:endParaRPr>
          </a:p>
        </p:txBody>
      </p:sp>
      <p:graphicFrame>
        <p:nvGraphicFramePr>
          <p:cNvPr id="4" name="Content Placeholder 3"/>
          <p:cNvGraphicFramePr>
            <a:graphicFrameLocks noGrp="1"/>
          </p:cNvGraphicFramePr>
          <p:nvPr>
            <p:ph idx="1"/>
          </p:nvPr>
        </p:nvGraphicFramePr>
        <p:xfrm>
          <a:off x="477838" y="1252538"/>
          <a:ext cx="11236324" cy="4403209"/>
        </p:xfrm>
        <a:graphic>
          <a:graphicData uri="http://schemas.openxmlformats.org/drawingml/2006/table">
            <a:tbl>
              <a:tblPr firstRow="1" bandRow="1">
                <a:effectLst>
                  <a:outerShdw blurRad="50800" dist="50800" dir="5400000" algn="ctr" rotWithShape="0">
                    <a:schemeClr val="bg1"/>
                  </a:outerShdw>
                </a:effectLst>
                <a:tableStyleId>{5C22544A-7EE6-4342-B048-85BDC9FD1C3A}</a:tableStyleId>
              </a:tblPr>
              <a:tblGrid>
                <a:gridCol w="5618162">
                  <a:extLst>
                    <a:ext uri="{9D8B030D-6E8A-4147-A177-3AD203B41FA5}">
                      <a16:colId xmlns:a16="http://schemas.microsoft.com/office/drawing/2014/main" val="20000"/>
                    </a:ext>
                  </a:extLst>
                </a:gridCol>
                <a:gridCol w="5618162">
                  <a:extLst>
                    <a:ext uri="{9D8B030D-6E8A-4147-A177-3AD203B41FA5}">
                      <a16:colId xmlns:a16="http://schemas.microsoft.com/office/drawing/2014/main" val="20001"/>
                    </a:ext>
                  </a:extLst>
                </a:gridCol>
              </a:tblGrid>
              <a:tr h="462744">
                <a:tc>
                  <a:txBody>
                    <a:bodyPr/>
                    <a:lstStyle/>
                    <a:p>
                      <a:pPr algn="ctr"/>
                      <a:r>
                        <a:rPr lang="en-US" sz="1800" dirty="0">
                          <a:ln>
                            <a:noFill/>
                          </a:ln>
                          <a:solidFill>
                            <a:srgbClr val="C00000"/>
                          </a:solidFill>
                          <a:latin typeface="Arial" panose="020B0604020202020204" pitchFamily="34" charset="0"/>
                          <a:cs typeface="Arial" panose="020B0604020202020204" pitchFamily="34" charset="0"/>
                        </a:rPr>
                        <a:t>Information Technology</a:t>
                      </a:r>
                    </a:p>
                  </a:txBody>
                  <a:tcPr>
                    <a:solidFill>
                      <a:schemeClr val="bg1">
                        <a:lumMod val="95000"/>
                      </a:schemeClr>
                    </a:solidFill>
                  </a:tcPr>
                </a:tc>
                <a:tc>
                  <a:txBody>
                    <a:bodyPr/>
                    <a:lstStyle/>
                    <a:p>
                      <a:pPr algn="ctr"/>
                      <a:r>
                        <a:rPr lang="en-US" sz="1800" dirty="0">
                          <a:ln>
                            <a:noFill/>
                          </a:ln>
                          <a:solidFill>
                            <a:srgbClr val="C00000"/>
                          </a:solidFill>
                          <a:latin typeface="Arial" panose="020B0604020202020204" pitchFamily="34" charset="0"/>
                          <a:cs typeface="Arial" panose="020B0604020202020204" pitchFamily="34" charset="0"/>
                        </a:rPr>
                        <a:t>Information</a:t>
                      </a:r>
                      <a:r>
                        <a:rPr lang="en-US" sz="1800" baseline="0" dirty="0">
                          <a:ln>
                            <a:noFill/>
                          </a:ln>
                          <a:solidFill>
                            <a:srgbClr val="C00000"/>
                          </a:solidFill>
                          <a:latin typeface="Arial" panose="020B0604020202020204" pitchFamily="34" charset="0"/>
                          <a:cs typeface="Arial" panose="020B0604020202020204" pitchFamily="34" charset="0"/>
                        </a:rPr>
                        <a:t> S</a:t>
                      </a:r>
                      <a:r>
                        <a:rPr lang="en-US" sz="1800" dirty="0">
                          <a:ln>
                            <a:noFill/>
                          </a:ln>
                          <a:solidFill>
                            <a:srgbClr val="C00000"/>
                          </a:solidFill>
                          <a:latin typeface="Arial" panose="020B0604020202020204" pitchFamily="34" charset="0"/>
                          <a:cs typeface="Arial" panose="020B0604020202020204" pitchFamily="34" charset="0"/>
                        </a:rPr>
                        <a:t>ecurity</a:t>
                      </a:r>
                    </a:p>
                  </a:txBody>
                  <a:tcPr>
                    <a:solidFill>
                      <a:schemeClr val="bg1">
                        <a:lumMod val="95000"/>
                      </a:schemeClr>
                    </a:solidFill>
                  </a:tcPr>
                </a:tc>
                <a:extLst>
                  <a:ext uri="{0D108BD9-81ED-4DB2-BD59-A6C34878D82A}">
                    <a16:rowId xmlns:a16="http://schemas.microsoft.com/office/drawing/2014/main" val="10000"/>
                  </a:ext>
                </a:extLst>
              </a:tr>
              <a:tr h="864198">
                <a:tc>
                  <a:txBody>
                    <a:bodyPr/>
                    <a:lstStyle/>
                    <a:p>
                      <a:pPr algn="ctr"/>
                      <a:r>
                        <a:rPr lang="en-US" sz="1600" b="1" dirty="0">
                          <a:ln>
                            <a:noFill/>
                          </a:ln>
                          <a:solidFill>
                            <a:schemeClr val="tx1"/>
                          </a:solidFill>
                          <a:latin typeface="Arial" panose="020B0604020202020204" pitchFamily="34" charset="0"/>
                          <a:cs typeface="Arial" panose="020B0604020202020204" pitchFamily="34" charset="0"/>
                        </a:rPr>
                        <a:t>Top priority: </a:t>
                      </a:r>
                      <a:r>
                        <a:rPr lang="en-US" sz="1600" dirty="0">
                          <a:ln>
                            <a:noFill/>
                          </a:ln>
                          <a:solidFill>
                            <a:schemeClr val="tx1"/>
                          </a:solidFill>
                          <a:latin typeface="Arial" panose="020B0604020202020204" pitchFamily="34" charset="0"/>
                          <a:cs typeface="Arial" panose="020B0604020202020204" pitchFamily="34" charset="0"/>
                        </a:rPr>
                        <a:t>Ensuring hardware</a:t>
                      </a:r>
                      <a:r>
                        <a:rPr lang="en-US" sz="1600" baseline="0" dirty="0">
                          <a:ln>
                            <a:noFill/>
                          </a:ln>
                          <a:solidFill>
                            <a:schemeClr val="tx1"/>
                          </a:solidFill>
                          <a:latin typeface="Arial" panose="020B0604020202020204" pitchFamily="34" charset="0"/>
                          <a:cs typeface="Arial" panose="020B0604020202020204" pitchFamily="34" charset="0"/>
                        </a:rPr>
                        <a:t>, software, network, etc. remains functional</a:t>
                      </a:r>
                      <a:endParaRPr lang="en-US" sz="1600" dirty="0">
                        <a:ln>
                          <a:noFill/>
                        </a:ln>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algn="ctr"/>
                      <a:r>
                        <a:rPr lang="en-US" sz="1600" b="1" dirty="0">
                          <a:ln>
                            <a:noFill/>
                          </a:ln>
                          <a:solidFill>
                            <a:schemeClr val="tx1"/>
                          </a:solidFill>
                          <a:latin typeface="Arial" panose="020B0604020202020204" pitchFamily="34" charset="0"/>
                          <a:cs typeface="Arial" panose="020B0604020202020204" pitchFamily="34" charset="0"/>
                        </a:rPr>
                        <a:t>Top priority: </a:t>
                      </a:r>
                      <a:r>
                        <a:rPr lang="en-US" sz="1600" dirty="0">
                          <a:ln>
                            <a:noFill/>
                          </a:ln>
                          <a:solidFill>
                            <a:schemeClr val="tx1"/>
                          </a:solidFill>
                          <a:latin typeface="Arial" panose="020B0604020202020204" pitchFamily="34" charset="0"/>
                          <a:cs typeface="Arial" panose="020B0604020202020204" pitchFamily="34" charset="0"/>
                        </a:rPr>
                        <a:t>Protecting data &amp; assets at all costs</a:t>
                      </a:r>
                    </a:p>
                  </a:txBody>
                  <a:tcPr>
                    <a:solidFill>
                      <a:schemeClr val="bg1">
                        <a:lumMod val="95000"/>
                      </a:schemeClr>
                    </a:solidFill>
                  </a:tcPr>
                </a:tc>
                <a:extLst>
                  <a:ext uri="{0D108BD9-81ED-4DB2-BD59-A6C34878D82A}">
                    <a16:rowId xmlns:a16="http://schemas.microsoft.com/office/drawing/2014/main" val="10001"/>
                  </a:ext>
                </a:extLst>
              </a:tr>
              <a:tr h="798709">
                <a:tc>
                  <a:txBody>
                    <a:bodyPr/>
                    <a:lstStyle/>
                    <a:p>
                      <a:pPr algn="ctr"/>
                      <a:r>
                        <a:rPr lang="en-US" sz="1600" dirty="0">
                          <a:ln>
                            <a:noFill/>
                          </a:ln>
                          <a:solidFill>
                            <a:schemeClr val="tx1"/>
                          </a:solidFill>
                          <a:latin typeface="Arial" panose="020B0604020202020204" pitchFamily="34" charset="0"/>
                          <a:cs typeface="Arial" panose="020B0604020202020204" pitchFamily="34" charset="0"/>
                        </a:rPr>
                        <a:t>Responsible for new technology implementations &amp; maintenance</a:t>
                      </a:r>
                    </a:p>
                  </a:txBody>
                  <a:tcPr>
                    <a:solidFill>
                      <a:schemeClr val="bg1">
                        <a:lumMod val="95000"/>
                      </a:schemeClr>
                    </a:solidFill>
                  </a:tcPr>
                </a:tc>
                <a:tc>
                  <a:txBody>
                    <a:bodyPr/>
                    <a:lstStyle/>
                    <a:p>
                      <a:pPr algn="ctr"/>
                      <a:r>
                        <a:rPr lang="en-US" sz="1600" dirty="0">
                          <a:ln>
                            <a:noFill/>
                          </a:ln>
                          <a:solidFill>
                            <a:schemeClr val="tx1"/>
                          </a:solidFill>
                          <a:latin typeface="Arial" panose="020B0604020202020204" pitchFamily="34" charset="0"/>
                          <a:cs typeface="Arial" panose="020B0604020202020204" pitchFamily="34" charset="0"/>
                        </a:rPr>
                        <a:t>Responsible</a:t>
                      </a:r>
                      <a:r>
                        <a:rPr lang="en-US" sz="1600" baseline="0" dirty="0">
                          <a:ln>
                            <a:noFill/>
                          </a:ln>
                          <a:solidFill>
                            <a:schemeClr val="tx1"/>
                          </a:solidFill>
                          <a:latin typeface="Arial" panose="020B0604020202020204" pitchFamily="34" charset="0"/>
                          <a:cs typeface="Arial" panose="020B0604020202020204" pitchFamily="34" charset="0"/>
                        </a:rPr>
                        <a:t> for systems, processes, &amp; risks posed by end users</a:t>
                      </a:r>
                      <a:endParaRPr lang="en-US" sz="1600" dirty="0">
                        <a:ln>
                          <a:noFill/>
                        </a:ln>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0002"/>
                  </a:ext>
                </a:extLst>
              </a:tr>
              <a:tr h="604938">
                <a:tc>
                  <a:txBody>
                    <a:bodyPr/>
                    <a:lstStyle/>
                    <a:p>
                      <a:pPr algn="ctr"/>
                      <a:r>
                        <a:rPr lang="en-US" sz="1600" dirty="0">
                          <a:ln>
                            <a:noFill/>
                          </a:ln>
                          <a:solidFill>
                            <a:schemeClr val="tx1"/>
                          </a:solidFill>
                          <a:latin typeface="Arial" panose="020B0604020202020204" pitchFamily="34" charset="0"/>
                          <a:cs typeface="Arial" panose="020B0604020202020204" pitchFamily="34" charset="0"/>
                        </a:rPr>
                        <a:t>Puts controls in place</a:t>
                      </a:r>
                    </a:p>
                  </a:txBody>
                  <a:tcPr>
                    <a:solidFill>
                      <a:schemeClr val="bg1">
                        <a:lumMod val="95000"/>
                      </a:schemeClr>
                    </a:solidFill>
                  </a:tcPr>
                </a:tc>
                <a:tc>
                  <a:txBody>
                    <a:bodyPr/>
                    <a:lstStyle/>
                    <a:p>
                      <a:pPr algn="ctr"/>
                      <a:r>
                        <a:rPr lang="en-US" sz="1600" dirty="0">
                          <a:ln>
                            <a:noFill/>
                          </a:ln>
                          <a:solidFill>
                            <a:schemeClr val="tx1"/>
                          </a:solidFill>
                          <a:latin typeface="Arial" panose="020B0604020202020204" pitchFamily="34" charset="0"/>
                          <a:cs typeface="Arial" panose="020B0604020202020204" pitchFamily="34" charset="0"/>
                        </a:rPr>
                        <a:t>Monitors controls to ensure they work</a:t>
                      </a:r>
                      <a:r>
                        <a:rPr lang="en-US" sz="1600" baseline="0" dirty="0">
                          <a:ln>
                            <a:noFill/>
                          </a:ln>
                          <a:solidFill>
                            <a:schemeClr val="tx1"/>
                          </a:solidFill>
                          <a:latin typeface="Arial" panose="020B0604020202020204" pitchFamily="34" charset="0"/>
                          <a:cs typeface="Arial" panose="020B0604020202020204" pitchFamily="34" charset="0"/>
                        </a:rPr>
                        <a:t> as designed</a:t>
                      </a:r>
                      <a:endParaRPr lang="en-US" sz="1600" dirty="0">
                        <a:ln>
                          <a:noFill/>
                        </a:ln>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0003"/>
                  </a:ext>
                </a:extLst>
              </a:tr>
              <a:tr h="604938">
                <a:tc>
                  <a:txBody>
                    <a:bodyPr/>
                    <a:lstStyle/>
                    <a:p>
                      <a:pPr algn="ctr"/>
                      <a:r>
                        <a:rPr lang="en-US" sz="1600" dirty="0">
                          <a:ln>
                            <a:noFill/>
                          </a:ln>
                          <a:solidFill>
                            <a:schemeClr val="tx1"/>
                          </a:solidFill>
                          <a:latin typeface="Arial" panose="020B0604020202020204" pitchFamily="34" charset="0"/>
                          <a:cs typeface="Arial" panose="020B0604020202020204" pitchFamily="34" charset="0"/>
                        </a:rPr>
                        <a:t>Stays</a:t>
                      </a:r>
                      <a:r>
                        <a:rPr lang="en-US" sz="1600" baseline="0" dirty="0">
                          <a:ln>
                            <a:noFill/>
                          </a:ln>
                          <a:solidFill>
                            <a:schemeClr val="tx1"/>
                          </a:solidFill>
                          <a:latin typeface="Arial" panose="020B0604020202020204" pitchFamily="34" charset="0"/>
                          <a:cs typeface="Arial" panose="020B0604020202020204" pitchFamily="34" charset="0"/>
                        </a:rPr>
                        <a:t> up to date on new hardware, software, &amp; solutions</a:t>
                      </a:r>
                      <a:endParaRPr lang="en-US" sz="1600" dirty="0">
                        <a:ln>
                          <a:noFill/>
                        </a:ln>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algn="ctr"/>
                      <a:r>
                        <a:rPr lang="en-US" sz="1600" dirty="0">
                          <a:ln>
                            <a:noFill/>
                          </a:ln>
                          <a:solidFill>
                            <a:schemeClr val="tx1"/>
                          </a:solidFill>
                          <a:latin typeface="Arial" panose="020B0604020202020204" pitchFamily="34" charset="0"/>
                          <a:cs typeface="Arial" panose="020B0604020202020204" pitchFamily="34" charset="0"/>
                        </a:rPr>
                        <a:t>Stays up to date on new threats &amp; developments that</a:t>
                      </a:r>
                      <a:r>
                        <a:rPr lang="en-US" sz="1600" baseline="0" dirty="0">
                          <a:ln>
                            <a:noFill/>
                          </a:ln>
                          <a:solidFill>
                            <a:schemeClr val="tx1"/>
                          </a:solidFill>
                          <a:latin typeface="Arial" panose="020B0604020202020204" pitchFamily="34" charset="0"/>
                          <a:cs typeface="Arial" panose="020B0604020202020204" pitchFamily="34" charset="0"/>
                        </a:rPr>
                        <a:t> emerge daily</a:t>
                      </a:r>
                      <a:endParaRPr lang="en-US" sz="1600" dirty="0">
                        <a:ln>
                          <a:noFill/>
                        </a:ln>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0004"/>
                  </a:ext>
                </a:extLst>
              </a:tr>
              <a:tr h="604938">
                <a:tc>
                  <a:txBody>
                    <a:bodyPr/>
                    <a:lstStyle/>
                    <a:p>
                      <a:pPr algn="ctr"/>
                      <a:r>
                        <a:rPr lang="en-US" sz="1600" dirty="0">
                          <a:ln>
                            <a:noFill/>
                          </a:ln>
                          <a:solidFill>
                            <a:schemeClr val="tx1"/>
                          </a:solidFill>
                          <a:latin typeface="Arial" panose="020B0604020202020204" pitchFamily="34" charset="0"/>
                          <a:cs typeface="Arial" panose="020B0604020202020204" pitchFamily="34" charset="0"/>
                        </a:rPr>
                        <a:t>Often</a:t>
                      </a:r>
                      <a:r>
                        <a:rPr lang="en-US" sz="1600" baseline="0" dirty="0">
                          <a:ln>
                            <a:noFill/>
                          </a:ln>
                          <a:solidFill>
                            <a:schemeClr val="tx1"/>
                          </a:solidFill>
                          <a:latin typeface="Arial" panose="020B0604020202020204" pitchFamily="34" charset="0"/>
                          <a:cs typeface="Arial" panose="020B0604020202020204" pitchFamily="34" charset="0"/>
                        </a:rPr>
                        <a:t> measured in uptime &amp; response times</a:t>
                      </a:r>
                      <a:endParaRPr lang="en-US" sz="1600" dirty="0">
                        <a:ln>
                          <a:noFill/>
                        </a:ln>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algn="ctr"/>
                      <a:r>
                        <a:rPr lang="en-US" sz="1600" dirty="0">
                          <a:ln>
                            <a:noFill/>
                          </a:ln>
                          <a:solidFill>
                            <a:schemeClr val="tx1"/>
                          </a:solidFill>
                          <a:latin typeface="Arial" panose="020B0604020202020204" pitchFamily="34" charset="0"/>
                          <a:cs typeface="Arial" panose="020B0604020202020204" pitchFamily="34" charset="0"/>
                        </a:rPr>
                        <a:t>Recommends</a:t>
                      </a:r>
                      <a:r>
                        <a:rPr lang="en-US" sz="1600" baseline="0" dirty="0">
                          <a:ln>
                            <a:noFill/>
                          </a:ln>
                          <a:solidFill>
                            <a:schemeClr val="tx1"/>
                          </a:solidFill>
                          <a:latin typeface="Arial" panose="020B0604020202020204" pitchFamily="34" charset="0"/>
                          <a:cs typeface="Arial" panose="020B0604020202020204" pitchFamily="34" charset="0"/>
                        </a:rPr>
                        <a:t> &amp; prioritizes action steps &amp; solutions</a:t>
                      </a:r>
                      <a:endParaRPr lang="en-US" sz="1600" dirty="0">
                        <a:ln>
                          <a:noFill/>
                        </a:ln>
                        <a:solidFill>
                          <a:schemeClr val="tx1"/>
                        </a:solidFill>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0005"/>
                  </a:ext>
                </a:extLst>
              </a:tr>
              <a:tr h="462744">
                <a:tc>
                  <a:txBody>
                    <a:bodyPr/>
                    <a:lstStyle/>
                    <a:p>
                      <a:pPr algn="ctr"/>
                      <a:r>
                        <a:rPr lang="en-US" sz="1600" dirty="0">
                          <a:ln>
                            <a:noFill/>
                          </a:ln>
                          <a:solidFill>
                            <a:schemeClr val="tx1"/>
                          </a:solidFill>
                          <a:latin typeface="Arial" panose="020B0604020202020204" pitchFamily="34" charset="0"/>
                          <a:cs typeface="Arial" panose="020B0604020202020204" pitchFamily="34" charset="0"/>
                        </a:rPr>
                        <a:t>“Fix-it” mentality</a:t>
                      </a:r>
                    </a:p>
                  </a:txBody>
                  <a:tcPr>
                    <a:solidFill>
                      <a:schemeClr val="bg1">
                        <a:lumMod val="95000"/>
                      </a:schemeClr>
                    </a:solidFill>
                  </a:tcPr>
                </a:tc>
                <a:tc>
                  <a:txBody>
                    <a:bodyPr/>
                    <a:lstStyle/>
                    <a:p>
                      <a:pPr algn="ctr"/>
                      <a:r>
                        <a:rPr lang="en-US" sz="1600" dirty="0">
                          <a:ln>
                            <a:noFill/>
                          </a:ln>
                          <a:solidFill>
                            <a:schemeClr val="tx1"/>
                          </a:solidFill>
                          <a:latin typeface="Arial" panose="020B0604020202020204" pitchFamily="34" charset="0"/>
                          <a:cs typeface="Arial" panose="020B0604020202020204" pitchFamily="34" charset="0"/>
                        </a:rPr>
                        <a:t>“Secure-it” mentality</a:t>
                      </a:r>
                    </a:p>
                  </a:txBody>
                  <a:tcPr>
                    <a:solidFill>
                      <a:schemeClr val="bg1">
                        <a:lumMod val="95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0836074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520" y="370839"/>
            <a:ext cx="11236960" cy="755317"/>
          </a:xfrm>
        </p:spPr>
        <p:txBody>
          <a:bodyPr>
            <a:noAutofit/>
          </a:bodyPr>
          <a:lstStyle/>
          <a:p>
            <a:pPr algn="l"/>
            <a:r>
              <a:rPr lang="en-US" sz="3500" dirty="0">
                <a:solidFill>
                  <a:srgbClr val="D42B1E"/>
                </a:solidFill>
              </a:rPr>
              <a:t>Key Considerations: Focus on Governance Controls</a:t>
            </a:r>
          </a:p>
        </p:txBody>
      </p:sp>
      <p:sp>
        <p:nvSpPr>
          <p:cNvPr id="3" name="Content Placeholder 2"/>
          <p:cNvSpPr>
            <a:spLocks noGrp="1"/>
          </p:cNvSpPr>
          <p:nvPr>
            <p:ph idx="1"/>
          </p:nvPr>
        </p:nvSpPr>
        <p:spPr>
          <a:xfrm>
            <a:off x="3435878" y="1234080"/>
            <a:ext cx="8133881" cy="4784035"/>
          </a:xfrm>
        </p:spPr>
        <p:txBody>
          <a:bodyPr>
            <a:noAutofit/>
          </a:bodyPr>
          <a:lstStyle/>
          <a:p>
            <a:pPr lvl="0" defTabSz="457200">
              <a:spcBef>
                <a:spcPts val="500"/>
              </a:spcBef>
              <a:spcAft>
                <a:spcPts val="600"/>
              </a:spcAft>
              <a:buClr>
                <a:srgbClr val="D42B1E"/>
              </a:buClr>
            </a:pPr>
            <a:r>
              <a:rPr lang="en-US" sz="2000" dirty="0">
                <a:solidFill>
                  <a:prstClr val="black"/>
                </a:solidFill>
              </a:rPr>
              <a:t>Maintain a strong </a:t>
            </a:r>
            <a:r>
              <a:rPr lang="en-US" sz="2000" b="1" dirty="0">
                <a:solidFill>
                  <a:prstClr val="black"/>
                </a:solidFill>
              </a:rPr>
              <a:t>information security program</a:t>
            </a:r>
          </a:p>
          <a:p>
            <a:pPr lvl="0" defTabSz="457200">
              <a:spcBef>
                <a:spcPts val="500"/>
              </a:spcBef>
              <a:spcAft>
                <a:spcPts val="600"/>
              </a:spcAft>
              <a:buClr>
                <a:srgbClr val="D42B1E"/>
              </a:buClr>
            </a:pPr>
            <a:r>
              <a:rPr lang="en-US" sz="2000" dirty="0">
                <a:solidFill>
                  <a:prstClr val="black"/>
                </a:solidFill>
              </a:rPr>
              <a:t>Maintain a strong </a:t>
            </a:r>
            <a:r>
              <a:rPr lang="en-US" sz="2000" b="1" dirty="0">
                <a:solidFill>
                  <a:prstClr val="black"/>
                </a:solidFill>
              </a:rPr>
              <a:t>incident response program</a:t>
            </a:r>
          </a:p>
          <a:p>
            <a:pPr lvl="0" defTabSz="457200">
              <a:spcBef>
                <a:spcPts val="500"/>
              </a:spcBef>
              <a:spcAft>
                <a:spcPts val="600"/>
              </a:spcAft>
              <a:buClr>
                <a:srgbClr val="D42B1E"/>
              </a:buClr>
            </a:pPr>
            <a:r>
              <a:rPr lang="en-US" sz="2000" dirty="0">
                <a:solidFill>
                  <a:prstClr val="black"/>
                </a:solidFill>
              </a:rPr>
              <a:t>Ensure </a:t>
            </a:r>
            <a:r>
              <a:rPr lang="en-US" sz="2000" b="1" dirty="0">
                <a:solidFill>
                  <a:prstClr val="black"/>
                </a:solidFill>
              </a:rPr>
              <a:t>business continuity/DR </a:t>
            </a:r>
            <a:r>
              <a:rPr lang="en-US" sz="2000" dirty="0">
                <a:solidFill>
                  <a:prstClr val="black"/>
                </a:solidFill>
              </a:rPr>
              <a:t>&amp; </a:t>
            </a:r>
            <a:r>
              <a:rPr lang="en-US" sz="2000" b="1" dirty="0">
                <a:solidFill>
                  <a:prstClr val="black"/>
                </a:solidFill>
              </a:rPr>
              <a:t>vendor management </a:t>
            </a:r>
            <a:r>
              <a:rPr lang="en-US" sz="2000" dirty="0">
                <a:solidFill>
                  <a:prstClr val="black"/>
                </a:solidFill>
              </a:rPr>
              <a:t>policies &amp; procedures address cybersecurity </a:t>
            </a:r>
          </a:p>
          <a:p>
            <a:pPr lvl="0" defTabSz="457200">
              <a:spcBef>
                <a:spcPts val="500"/>
              </a:spcBef>
              <a:spcAft>
                <a:spcPts val="600"/>
              </a:spcAft>
              <a:buClr>
                <a:srgbClr val="D42B1E"/>
              </a:buClr>
            </a:pPr>
            <a:r>
              <a:rPr lang="en-US" sz="2000" dirty="0">
                <a:solidFill>
                  <a:prstClr val="black"/>
                </a:solidFill>
              </a:rPr>
              <a:t>Consider how </a:t>
            </a:r>
            <a:r>
              <a:rPr lang="en-US" sz="2000" b="1" dirty="0">
                <a:solidFill>
                  <a:prstClr val="black"/>
                </a:solidFill>
              </a:rPr>
              <a:t>cybersecurity insurance </a:t>
            </a:r>
            <a:r>
              <a:rPr lang="en-US" sz="2000" dirty="0">
                <a:solidFill>
                  <a:prstClr val="black"/>
                </a:solidFill>
              </a:rPr>
              <a:t>should fit into your risk management program </a:t>
            </a:r>
          </a:p>
          <a:p>
            <a:pPr defTabSz="457200">
              <a:spcBef>
                <a:spcPts val="500"/>
              </a:spcBef>
              <a:spcAft>
                <a:spcPts val="600"/>
              </a:spcAft>
              <a:buClr>
                <a:srgbClr val="D42B1E"/>
              </a:buClr>
            </a:pPr>
            <a:r>
              <a:rPr lang="en-US" sz="2000" dirty="0">
                <a:solidFill>
                  <a:prstClr val="black"/>
                </a:solidFill>
              </a:rPr>
              <a:t>Ensure </a:t>
            </a:r>
            <a:r>
              <a:rPr lang="en-US" sz="2000" b="1" dirty="0">
                <a:solidFill>
                  <a:prstClr val="black"/>
                </a:solidFill>
              </a:rPr>
              <a:t>cybersecurity awareness training </a:t>
            </a:r>
            <a:r>
              <a:rPr lang="en-US" sz="2000" dirty="0">
                <a:solidFill>
                  <a:prstClr val="black"/>
                </a:solidFill>
              </a:rPr>
              <a:t>is performed regularly (educate &amp; motivate)</a:t>
            </a:r>
          </a:p>
          <a:p>
            <a:pPr defTabSz="457200">
              <a:spcBef>
                <a:spcPts val="500"/>
              </a:spcBef>
              <a:spcAft>
                <a:spcPts val="600"/>
              </a:spcAft>
              <a:buClr>
                <a:srgbClr val="D42B1E"/>
              </a:buClr>
            </a:pPr>
            <a:r>
              <a:rPr lang="en-US" sz="2000" dirty="0">
                <a:solidFill>
                  <a:prstClr val="black"/>
                </a:solidFill>
              </a:rPr>
              <a:t>Join </a:t>
            </a:r>
            <a:r>
              <a:rPr lang="en-US" sz="2000" b="1" dirty="0">
                <a:solidFill>
                  <a:prstClr val="black"/>
                </a:solidFill>
              </a:rPr>
              <a:t>an information sharing &amp; analysis center (ISAC) </a:t>
            </a:r>
            <a:r>
              <a:rPr lang="en-US" sz="2000" dirty="0">
                <a:solidFill>
                  <a:prstClr val="black"/>
                </a:solidFill>
              </a:rPr>
              <a:t>or other information sharing forums – filter reports based on each employees’ role</a:t>
            </a:r>
          </a:p>
          <a:p>
            <a:pPr defTabSz="457200">
              <a:spcBef>
                <a:spcPts val="500"/>
              </a:spcBef>
              <a:spcAft>
                <a:spcPts val="600"/>
              </a:spcAft>
              <a:buClr>
                <a:srgbClr val="D42B1E"/>
              </a:buClr>
            </a:pPr>
            <a:r>
              <a:rPr lang="en-US" sz="2000" dirty="0">
                <a:solidFill>
                  <a:prstClr val="black"/>
                </a:solidFill>
              </a:rPr>
              <a:t>Perform </a:t>
            </a:r>
            <a:r>
              <a:rPr lang="en-US" sz="2000" b="1" u="sng" dirty="0">
                <a:solidFill>
                  <a:prstClr val="black"/>
                </a:solidFill>
              </a:rPr>
              <a:t>frequent</a:t>
            </a:r>
            <a:r>
              <a:rPr lang="en-US" sz="2000" dirty="0">
                <a:solidFill>
                  <a:prstClr val="black"/>
                </a:solidFill>
              </a:rPr>
              <a:t> </a:t>
            </a:r>
            <a:r>
              <a:rPr lang="en-US" sz="2000" b="1" dirty="0">
                <a:solidFill>
                  <a:prstClr val="black"/>
                </a:solidFill>
              </a:rPr>
              <a:t>cyber risk assessments</a:t>
            </a:r>
            <a:r>
              <a:rPr lang="en-US" sz="2000" dirty="0">
                <a:solidFill>
                  <a:prstClr val="black"/>
                </a:solidFill>
              </a:rPr>
              <a:t>, penetration tests, vulnerability assessments, cloud / ransomware assessments, etc.</a:t>
            </a:r>
            <a:endParaRPr lang="en-US"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241" y="2169666"/>
            <a:ext cx="2364663" cy="2364663"/>
          </a:xfrm>
          <a:prstGeom prst="rect">
            <a:avLst/>
          </a:prstGeom>
        </p:spPr>
      </p:pic>
    </p:spTree>
    <p:extLst>
      <p:ext uri="{BB962C8B-B14F-4D97-AF65-F5344CB8AC3E}">
        <p14:creationId xmlns:p14="http://schemas.microsoft.com/office/powerpoint/2010/main" val="363558218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520" y="510436"/>
            <a:ext cx="11236960" cy="620395"/>
          </a:xfrm>
        </p:spPr>
        <p:txBody>
          <a:bodyPr>
            <a:noAutofit/>
          </a:bodyPr>
          <a:lstStyle/>
          <a:p>
            <a:pPr algn="l"/>
            <a:r>
              <a:rPr lang="en-US" sz="3500" dirty="0">
                <a:solidFill>
                  <a:srgbClr val="D42B1E"/>
                </a:solidFill>
              </a:rPr>
              <a:t>Key Considerations: Focus on Technical Controls</a:t>
            </a:r>
          </a:p>
        </p:txBody>
      </p:sp>
      <p:sp>
        <p:nvSpPr>
          <p:cNvPr id="3" name="Content Placeholder 2"/>
          <p:cNvSpPr>
            <a:spLocks noGrp="1"/>
          </p:cNvSpPr>
          <p:nvPr>
            <p:ph idx="1"/>
          </p:nvPr>
        </p:nvSpPr>
        <p:spPr>
          <a:xfrm>
            <a:off x="3397719" y="1253331"/>
            <a:ext cx="8123722" cy="4784035"/>
          </a:xfrm>
        </p:spPr>
        <p:txBody>
          <a:bodyPr>
            <a:normAutofit lnSpcReduction="10000"/>
          </a:bodyPr>
          <a:lstStyle/>
          <a:p>
            <a:pPr>
              <a:spcBef>
                <a:spcPts val="600"/>
              </a:spcBef>
              <a:spcAft>
                <a:spcPts val="600"/>
              </a:spcAft>
              <a:buClr>
                <a:srgbClr val="D42B1E"/>
              </a:buClr>
            </a:pPr>
            <a:r>
              <a:rPr lang="en-US" sz="1950" dirty="0"/>
              <a:t>Use </a:t>
            </a:r>
            <a:r>
              <a:rPr lang="en-US" sz="1950" b="1" u="sng" dirty="0"/>
              <a:t>multifactor</a:t>
            </a:r>
            <a:r>
              <a:rPr lang="en-US" sz="1950" dirty="0"/>
              <a:t> or </a:t>
            </a:r>
            <a:r>
              <a:rPr lang="en-US" sz="1950" b="1" u="sng" dirty="0"/>
              <a:t>two-factor</a:t>
            </a:r>
            <a:r>
              <a:rPr lang="en-US" sz="1950" dirty="0"/>
              <a:t> for O365, VPN, remote sessions, &amp; privileged access (</a:t>
            </a:r>
            <a:r>
              <a:rPr lang="en-US" sz="1950" i="1" u="sng" dirty="0"/>
              <a:t>restrict push requests</a:t>
            </a:r>
            <a:r>
              <a:rPr lang="en-US" sz="1950" dirty="0"/>
              <a:t>) </a:t>
            </a:r>
          </a:p>
          <a:p>
            <a:pPr>
              <a:spcBef>
                <a:spcPts val="600"/>
              </a:spcBef>
              <a:spcAft>
                <a:spcPts val="600"/>
              </a:spcAft>
              <a:buClr>
                <a:srgbClr val="D42B1E"/>
              </a:buClr>
            </a:pPr>
            <a:r>
              <a:rPr lang="en-US" sz="1950" dirty="0"/>
              <a:t>Track, report, independently test, &amp; update security </a:t>
            </a:r>
            <a:r>
              <a:rPr lang="en-US" sz="1950" b="1" u="sng" dirty="0"/>
              <a:t>patches</a:t>
            </a:r>
            <a:r>
              <a:rPr lang="en-US" sz="1950" dirty="0"/>
              <a:t> based on a risk priority schedule (Microsoft &amp; non-Microsoft patches)</a:t>
            </a:r>
          </a:p>
          <a:p>
            <a:pPr>
              <a:spcBef>
                <a:spcPts val="600"/>
              </a:spcBef>
              <a:spcAft>
                <a:spcPts val="600"/>
              </a:spcAft>
              <a:buClr>
                <a:srgbClr val="D42B1E"/>
              </a:buClr>
            </a:pPr>
            <a:r>
              <a:rPr lang="en-US" sz="1950" dirty="0"/>
              <a:t>Maintain accurate </a:t>
            </a:r>
            <a:r>
              <a:rPr lang="en-US" sz="1950" b="1" u="sng" dirty="0"/>
              <a:t>asset inventories</a:t>
            </a:r>
            <a:r>
              <a:rPr lang="en-US" sz="1950" dirty="0"/>
              <a:t> for hardware &amp; software, including </a:t>
            </a:r>
            <a:r>
              <a:rPr lang="en-US" sz="1950" b="1" u="sng" dirty="0"/>
              <a:t>data classification</a:t>
            </a:r>
            <a:endParaRPr lang="en-US" sz="1950" dirty="0"/>
          </a:p>
          <a:p>
            <a:pPr>
              <a:spcBef>
                <a:spcPts val="600"/>
              </a:spcBef>
              <a:spcAft>
                <a:spcPts val="600"/>
              </a:spcAft>
              <a:buClr>
                <a:srgbClr val="D42B1E"/>
              </a:buClr>
            </a:pPr>
            <a:r>
              <a:rPr lang="en-US" sz="1950" dirty="0"/>
              <a:t>Enforce </a:t>
            </a:r>
            <a:r>
              <a:rPr lang="en-US" sz="1950" b="1" u="sng" dirty="0"/>
              <a:t>application whitelisting</a:t>
            </a:r>
            <a:r>
              <a:rPr lang="en-US" sz="1950" b="1" dirty="0"/>
              <a:t> </a:t>
            </a:r>
            <a:r>
              <a:rPr lang="en-US" sz="1950" dirty="0"/>
              <a:t>controls &amp; </a:t>
            </a:r>
            <a:r>
              <a:rPr lang="en-US" sz="1950" b="1" u="sng" dirty="0"/>
              <a:t>remove</a:t>
            </a:r>
            <a:r>
              <a:rPr lang="en-US" sz="1950" dirty="0"/>
              <a:t> unauthorized applications</a:t>
            </a:r>
            <a:endParaRPr lang="en-US" sz="1950" b="1" u="sng" dirty="0"/>
          </a:p>
          <a:p>
            <a:pPr>
              <a:spcBef>
                <a:spcPts val="600"/>
              </a:spcBef>
              <a:spcAft>
                <a:spcPts val="600"/>
              </a:spcAft>
              <a:buClr>
                <a:srgbClr val="D42B1E"/>
              </a:buClr>
            </a:pPr>
            <a:r>
              <a:rPr lang="en-US" sz="1950" b="1" u="sng" dirty="0"/>
              <a:t>Remove local administrator</a:t>
            </a:r>
            <a:r>
              <a:rPr lang="en-US" sz="1950" b="1" dirty="0"/>
              <a:t> </a:t>
            </a:r>
            <a:r>
              <a:rPr lang="en-US" sz="1950" dirty="0"/>
              <a:t>rights to reduce malicious software installs</a:t>
            </a:r>
          </a:p>
          <a:p>
            <a:pPr>
              <a:spcBef>
                <a:spcPts val="600"/>
              </a:spcBef>
              <a:spcAft>
                <a:spcPts val="600"/>
              </a:spcAft>
              <a:buClr>
                <a:srgbClr val="D42B1E"/>
              </a:buClr>
            </a:pPr>
            <a:r>
              <a:rPr lang="en-US" sz="1950" b="1" u="sng" dirty="0"/>
              <a:t>Constantly adjust existing security tools</a:t>
            </a:r>
            <a:r>
              <a:rPr lang="en-US" sz="1950" b="1" dirty="0"/>
              <a:t> </a:t>
            </a:r>
            <a:r>
              <a:rPr lang="en-US" sz="1950" dirty="0"/>
              <a:t>–</a:t>
            </a:r>
            <a:r>
              <a:rPr lang="en-US" sz="1950" b="1" dirty="0"/>
              <a:t> </a:t>
            </a:r>
            <a:r>
              <a:rPr lang="en-US" sz="1950" dirty="0"/>
              <a:t>web content, email filtering, end point, etc. </a:t>
            </a:r>
          </a:p>
          <a:p>
            <a:pPr>
              <a:spcBef>
                <a:spcPts val="600"/>
              </a:spcBef>
              <a:spcAft>
                <a:spcPts val="600"/>
              </a:spcAft>
              <a:buClr>
                <a:srgbClr val="D42B1E"/>
              </a:buClr>
            </a:pPr>
            <a:r>
              <a:rPr lang="en-US" sz="1950" dirty="0"/>
              <a:t>Deploy </a:t>
            </a:r>
            <a:r>
              <a:rPr lang="en-US" sz="1950" b="1" u="sng" dirty="0"/>
              <a:t>cloud-based security</a:t>
            </a:r>
            <a:r>
              <a:rPr lang="en-US" sz="1950" dirty="0"/>
              <a:t> software &amp; end-point protection (SentinelOne, Crowdstrike, Windows Defender, etc.)</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737" y="2088455"/>
            <a:ext cx="2364663" cy="2364663"/>
          </a:xfrm>
          <a:prstGeom prst="rect">
            <a:avLst/>
          </a:prstGeom>
        </p:spPr>
      </p:pic>
    </p:spTree>
    <p:extLst>
      <p:ext uri="{BB962C8B-B14F-4D97-AF65-F5344CB8AC3E}">
        <p14:creationId xmlns:p14="http://schemas.microsoft.com/office/powerpoint/2010/main" val="328239978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520" y="582595"/>
            <a:ext cx="11236960" cy="620395"/>
          </a:xfrm>
        </p:spPr>
        <p:txBody>
          <a:bodyPr>
            <a:noAutofit/>
          </a:bodyPr>
          <a:lstStyle/>
          <a:p>
            <a:pPr algn="l"/>
            <a:r>
              <a:rPr lang="en-US" sz="3500" dirty="0">
                <a:solidFill>
                  <a:srgbClr val="D42B1E"/>
                </a:solidFill>
              </a:rPr>
              <a:t>Key Considerations: Technical Controls</a:t>
            </a:r>
          </a:p>
        </p:txBody>
      </p:sp>
      <p:sp>
        <p:nvSpPr>
          <p:cNvPr id="3" name="Content Placeholder 2"/>
          <p:cNvSpPr>
            <a:spLocks noGrp="1"/>
          </p:cNvSpPr>
          <p:nvPr>
            <p:ph idx="1"/>
          </p:nvPr>
        </p:nvSpPr>
        <p:spPr>
          <a:xfrm>
            <a:off x="3234088" y="1407335"/>
            <a:ext cx="8480391" cy="4367823"/>
          </a:xfrm>
        </p:spPr>
        <p:txBody>
          <a:bodyPr>
            <a:noAutofit/>
          </a:bodyPr>
          <a:lstStyle/>
          <a:p>
            <a:pPr>
              <a:spcBef>
                <a:spcPts val="600"/>
              </a:spcBef>
              <a:spcAft>
                <a:spcPts val="600"/>
              </a:spcAft>
              <a:buClr>
                <a:srgbClr val="D42B1E"/>
              </a:buClr>
            </a:pPr>
            <a:r>
              <a:rPr lang="en-US" sz="2100" dirty="0"/>
              <a:t>Implement strong cloud-based </a:t>
            </a:r>
            <a:r>
              <a:rPr lang="en-US" sz="2100" b="1" u="sng" dirty="0"/>
              <a:t>data loss prevention</a:t>
            </a:r>
            <a:r>
              <a:rPr lang="en-US" sz="2100" b="1" dirty="0"/>
              <a:t> </a:t>
            </a:r>
            <a:r>
              <a:rPr lang="en-US" sz="2100" dirty="0"/>
              <a:t>controls</a:t>
            </a:r>
            <a:r>
              <a:rPr lang="en-US" sz="2100" b="1" dirty="0"/>
              <a:t> </a:t>
            </a:r>
            <a:endParaRPr lang="en-US" sz="2100" dirty="0"/>
          </a:p>
          <a:p>
            <a:pPr>
              <a:spcBef>
                <a:spcPts val="600"/>
              </a:spcBef>
              <a:spcAft>
                <a:spcPts val="600"/>
              </a:spcAft>
              <a:buClr>
                <a:srgbClr val="D42B1E"/>
              </a:buClr>
            </a:pPr>
            <a:r>
              <a:rPr lang="en-US" sz="2100" dirty="0"/>
              <a:t>Use </a:t>
            </a:r>
            <a:r>
              <a:rPr lang="en-US" sz="2100" b="1" u="sng" dirty="0"/>
              <a:t>security information &amp; event management (SIEM)</a:t>
            </a:r>
            <a:r>
              <a:rPr lang="en-US" sz="2100" b="1" dirty="0"/>
              <a:t> </a:t>
            </a:r>
            <a:r>
              <a:rPr lang="en-US" sz="2100" dirty="0"/>
              <a:t>tools with </a:t>
            </a:r>
            <a:r>
              <a:rPr lang="en-US" sz="2100" b="1" dirty="0"/>
              <a:t>“defense in depth” </a:t>
            </a:r>
            <a:r>
              <a:rPr lang="en-US" sz="2100" dirty="0"/>
              <a:t>approach</a:t>
            </a:r>
            <a:endParaRPr lang="en-US" sz="2100" b="1" dirty="0"/>
          </a:p>
          <a:p>
            <a:pPr>
              <a:spcBef>
                <a:spcPts val="600"/>
              </a:spcBef>
              <a:spcAft>
                <a:spcPts val="600"/>
              </a:spcAft>
              <a:buClr>
                <a:srgbClr val="D42B1E"/>
              </a:buClr>
            </a:pPr>
            <a:r>
              <a:rPr lang="en-US" sz="2100" b="1" dirty="0"/>
              <a:t>Strengthen</a:t>
            </a:r>
            <a:r>
              <a:rPr lang="en-US" sz="2100" dirty="0"/>
              <a:t> your passwords! Do not use dictionary words. </a:t>
            </a:r>
          </a:p>
          <a:p>
            <a:pPr>
              <a:spcBef>
                <a:spcPts val="600"/>
              </a:spcBef>
              <a:spcAft>
                <a:spcPts val="600"/>
              </a:spcAft>
              <a:buClr>
                <a:srgbClr val="D42B1E"/>
              </a:buClr>
            </a:pPr>
            <a:r>
              <a:rPr lang="en-US" sz="2100" dirty="0"/>
              <a:t>Ensure </a:t>
            </a:r>
            <a:r>
              <a:rPr lang="en-US" sz="2100" b="1" u="sng" dirty="0"/>
              <a:t>data encryption</a:t>
            </a:r>
            <a:r>
              <a:rPr lang="en-US" sz="2100" dirty="0"/>
              <a:t> is enforced to protect confidential data</a:t>
            </a:r>
            <a:endParaRPr lang="en-US" sz="2100" b="1" u="sng" dirty="0">
              <a:solidFill>
                <a:prstClr val="black"/>
              </a:solidFill>
            </a:endParaRPr>
          </a:p>
          <a:p>
            <a:pPr>
              <a:spcBef>
                <a:spcPts val="600"/>
              </a:spcBef>
              <a:spcAft>
                <a:spcPts val="600"/>
              </a:spcAft>
              <a:buClr>
                <a:srgbClr val="D42B1E"/>
              </a:buClr>
            </a:pPr>
            <a:r>
              <a:rPr lang="en-US" sz="2100" b="1" u="sng" dirty="0">
                <a:solidFill>
                  <a:prstClr val="black"/>
                </a:solidFill>
              </a:rPr>
              <a:t>Segment</a:t>
            </a:r>
            <a:r>
              <a:rPr lang="en-US" sz="2100" b="1" dirty="0">
                <a:solidFill>
                  <a:prstClr val="black"/>
                </a:solidFill>
              </a:rPr>
              <a:t> </a:t>
            </a:r>
            <a:r>
              <a:rPr lang="en-US" sz="2100" dirty="0">
                <a:solidFill>
                  <a:prstClr val="black"/>
                </a:solidFill>
              </a:rPr>
              <a:t>internal networks to isolate critical systems </a:t>
            </a:r>
          </a:p>
          <a:p>
            <a:pPr>
              <a:spcBef>
                <a:spcPts val="600"/>
              </a:spcBef>
              <a:spcAft>
                <a:spcPts val="600"/>
              </a:spcAft>
              <a:buClr>
                <a:srgbClr val="D42B1E"/>
              </a:buClr>
            </a:pPr>
            <a:r>
              <a:rPr lang="en-US" sz="2100" dirty="0"/>
              <a:t>Be aware of </a:t>
            </a:r>
            <a:r>
              <a:rPr lang="en-US" sz="2100" b="1" u="sng" dirty="0"/>
              <a:t>insider threat</a:t>
            </a:r>
            <a:r>
              <a:rPr lang="en-US" sz="2100" b="1" dirty="0"/>
              <a:t> </a:t>
            </a:r>
            <a:r>
              <a:rPr lang="en-US" sz="2100" dirty="0"/>
              <a:t>– layoffs, disgruntled, etc. </a:t>
            </a:r>
            <a:r>
              <a:rPr lang="en-US" sz="2100" u="sng" dirty="0"/>
              <a:t>Think zero trust!</a:t>
            </a:r>
          </a:p>
          <a:p>
            <a:pPr>
              <a:spcBef>
                <a:spcPts val="600"/>
              </a:spcBef>
              <a:spcAft>
                <a:spcPts val="600"/>
              </a:spcAft>
              <a:buClr>
                <a:srgbClr val="D42B1E"/>
              </a:buClr>
            </a:pPr>
            <a:r>
              <a:rPr lang="en-US" sz="2100" b="1" u="sng" dirty="0"/>
              <a:t>Air gap</a:t>
            </a:r>
            <a:r>
              <a:rPr lang="en-US" sz="2100" dirty="0"/>
              <a:t> your backups to keep them out of reach of an attack</a:t>
            </a:r>
          </a:p>
          <a:p>
            <a:pPr>
              <a:spcBef>
                <a:spcPts val="600"/>
              </a:spcBef>
              <a:spcAft>
                <a:spcPts val="600"/>
              </a:spcAft>
              <a:buClr>
                <a:srgbClr val="D42B1E"/>
              </a:buClr>
            </a:pPr>
            <a:r>
              <a:rPr lang="en-US" sz="2100" dirty="0"/>
              <a:t>Make your air-gapped backups</a:t>
            </a:r>
            <a:r>
              <a:rPr lang="en-US" sz="2100" b="1" dirty="0"/>
              <a:t> </a:t>
            </a:r>
            <a:r>
              <a:rPr lang="en-US" sz="2100" b="1" u="sng" dirty="0"/>
              <a:t>immutable</a:t>
            </a:r>
            <a:r>
              <a:rPr lang="en-US" sz="2100" dirty="0"/>
              <a:t>!</a:t>
            </a:r>
            <a:endParaRPr lang="en-US" sz="165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519" y="2102289"/>
            <a:ext cx="2364663" cy="2364663"/>
          </a:xfrm>
          <a:prstGeom prst="rect">
            <a:avLst/>
          </a:prstGeom>
        </p:spPr>
      </p:pic>
    </p:spTree>
    <p:extLst>
      <p:ext uri="{BB962C8B-B14F-4D97-AF65-F5344CB8AC3E}">
        <p14:creationId xmlns:p14="http://schemas.microsoft.com/office/powerpoint/2010/main" val="83631834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53B925-C7AF-45F2-A3B8-14A22493398F}"/>
              </a:ext>
            </a:extLst>
          </p:cNvPr>
          <p:cNvSpPr>
            <a:spLocks noGrp="1"/>
          </p:cNvSpPr>
          <p:nvPr>
            <p:ph type="title"/>
          </p:nvPr>
        </p:nvSpPr>
        <p:spPr/>
        <p:txBody>
          <a:bodyPr/>
          <a:lstStyle/>
          <a:p>
            <a:r>
              <a:rPr lang="en-US" dirty="0"/>
              <a:t>Final Thoughts</a:t>
            </a:r>
            <a:br>
              <a:rPr lang="en-US" dirty="0"/>
            </a:br>
            <a:r>
              <a:rPr lang="en-US" dirty="0"/>
              <a:t>&amp; Conclusion</a:t>
            </a:r>
          </a:p>
        </p:txBody>
      </p:sp>
      <p:sp>
        <p:nvSpPr>
          <p:cNvPr id="3" name="Slide Number Placeholder 2">
            <a:extLst>
              <a:ext uri="{FF2B5EF4-FFF2-40B4-BE49-F238E27FC236}">
                <a16:creationId xmlns:a16="http://schemas.microsoft.com/office/drawing/2014/main" id="{7320FF6D-38AD-403C-AC27-AC954BA26325}"/>
              </a:ext>
            </a:extLst>
          </p:cNvPr>
          <p:cNvSpPr>
            <a:spLocks noGrp="1"/>
          </p:cNvSpPr>
          <p:nvPr>
            <p:ph type="sldNum" sz="quarter" idx="4294967295"/>
          </p:nvPr>
        </p:nvSpPr>
        <p:spPr>
          <a:xfrm>
            <a:off x="9448800" y="6376988"/>
            <a:ext cx="2743200" cy="13176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844735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0439BA-8AAD-4DF1-B91A-84DD391A7D9C}"/>
              </a:ext>
            </a:extLst>
          </p:cNvPr>
          <p:cNvSpPr>
            <a:spLocks noGrp="1"/>
          </p:cNvSpPr>
          <p:nvPr>
            <p:ph type="title"/>
          </p:nvPr>
        </p:nvSpPr>
        <p:spPr>
          <a:xfrm>
            <a:off x="477520" y="370839"/>
            <a:ext cx="9289050" cy="781919"/>
          </a:xfrm>
        </p:spPr>
        <p:txBody>
          <a:bodyPr vert="horz" lIns="91440" tIns="45720" rIns="91440" bIns="45720" rtlCol="0" anchor="b">
            <a:normAutofit/>
          </a:bodyPr>
          <a:lstStyle/>
          <a:p>
            <a:r>
              <a:rPr lang="en-US" dirty="0">
                <a:solidFill>
                  <a:srgbClr val="D42B1E"/>
                </a:solidFill>
              </a:rPr>
              <a:t>A Dangerous Perception</a:t>
            </a:r>
          </a:p>
        </p:txBody>
      </p:sp>
      <p:pic>
        <p:nvPicPr>
          <p:cNvPr id="4" name="Picture 3">
            <a:extLst>
              <a:ext uri="{FF2B5EF4-FFF2-40B4-BE49-F238E27FC236}">
                <a16:creationId xmlns:a16="http://schemas.microsoft.com/office/drawing/2014/main" id="{0B1B84FB-5216-4989-85AA-3A12A34E45BA}"/>
              </a:ext>
            </a:extLst>
          </p:cNvPr>
          <p:cNvPicPr>
            <a:picLocks noChangeAspect="1"/>
          </p:cNvPicPr>
          <p:nvPr/>
        </p:nvPicPr>
        <p:blipFill rotWithShape="1">
          <a:blip r:embed="rId3"/>
          <a:srcRect t="7828" r="50112" b="8534"/>
          <a:stretch/>
        </p:blipFill>
        <p:spPr>
          <a:xfrm>
            <a:off x="2049389" y="1866522"/>
            <a:ext cx="2884352" cy="462063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C064271C-0C81-4007-A54F-6E5D5DE72D7B}"/>
              </a:ext>
            </a:extLst>
          </p:cNvPr>
          <p:cNvSpPr txBox="1"/>
          <p:nvPr/>
        </p:nvSpPr>
        <p:spPr>
          <a:xfrm>
            <a:off x="1606946" y="1324974"/>
            <a:ext cx="376923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Perception of Your Security Controls</a:t>
            </a:r>
          </a:p>
        </p:txBody>
      </p:sp>
      <p:sp>
        <p:nvSpPr>
          <p:cNvPr id="9" name="TextBox 8">
            <a:extLst>
              <a:ext uri="{FF2B5EF4-FFF2-40B4-BE49-F238E27FC236}">
                <a16:creationId xmlns:a16="http://schemas.microsoft.com/office/drawing/2014/main" id="{1067F9BE-C69C-439F-80CF-B2C7C1E985F5}"/>
              </a:ext>
            </a:extLst>
          </p:cNvPr>
          <p:cNvSpPr txBox="1"/>
          <p:nvPr/>
        </p:nvSpPr>
        <p:spPr>
          <a:xfrm>
            <a:off x="5916355" y="3429000"/>
            <a:ext cx="718466"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D42B1E"/>
                </a:solidFill>
                <a:effectLst/>
                <a:uLnTx/>
                <a:uFillTx/>
                <a:latin typeface="Arial" panose="020B0604020202020204" pitchFamily="34" charset="0"/>
                <a:ea typeface="+mn-ea"/>
                <a:cs typeface="Arial" panose="020B0604020202020204" pitchFamily="34" charset="0"/>
              </a:rPr>
              <a:t>vs.</a:t>
            </a:r>
          </a:p>
        </p:txBody>
      </p:sp>
      <p:sp>
        <p:nvSpPr>
          <p:cNvPr id="10" name="TextBox 9">
            <a:extLst>
              <a:ext uri="{FF2B5EF4-FFF2-40B4-BE49-F238E27FC236}">
                <a16:creationId xmlns:a16="http://schemas.microsoft.com/office/drawing/2014/main" id="{1A3628D1-2B64-436D-B7B0-8D99045F8835}"/>
              </a:ext>
            </a:extLst>
          </p:cNvPr>
          <p:cNvSpPr txBox="1"/>
          <p:nvPr/>
        </p:nvSpPr>
        <p:spPr>
          <a:xfrm>
            <a:off x="7394774" y="1324974"/>
            <a:ext cx="308084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Actual Security Controls</a:t>
            </a:r>
          </a:p>
        </p:txBody>
      </p:sp>
      <p:pic>
        <p:nvPicPr>
          <p:cNvPr id="11" name="Picture 10">
            <a:extLst>
              <a:ext uri="{FF2B5EF4-FFF2-40B4-BE49-F238E27FC236}">
                <a16:creationId xmlns:a16="http://schemas.microsoft.com/office/drawing/2014/main" id="{80B2832A-D942-41EC-B870-08001896616B}"/>
              </a:ext>
            </a:extLst>
          </p:cNvPr>
          <p:cNvPicPr>
            <a:picLocks noChangeAspect="1"/>
          </p:cNvPicPr>
          <p:nvPr/>
        </p:nvPicPr>
        <p:blipFill rotWithShape="1">
          <a:blip r:embed="rId3"/>
          <a:srcRect l="52243" t="11276" b="5085"/>
          <a:stretch/>
        </p:blipFill>
        <p:spPr>
          <a:xfrm>
            <a:off x="7489387" y="1866522"/>
            <a:ext cx="2855746" cy="46206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331880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6363" y="427423"/>
            <a:ext cx="10158171"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D42B1E"/>
                </a:solidFill>
                <a:effectLst/>
                <a:uLnTx/>
                <a:uFillTx/>
                <a:latin typeface="Arial" panose="020B0604020202020204" pitchFamily="34" charset="0"/>
                <a:ea typeface="+mn-ea"/>
                <a:cs typeface="Arial" panose="020B0604020202020204" pitchFamily="34" charset="0"/>
              </a:rPr>
              <a:t>A Quote to Motivate</a:t>
            </a:r>
          </a:p>
        </p:txBody>
      </p:sp>
      <p:sp>
        <p:nvSpPr>
          <p:cNvPr id="5" name="TextBox 4">
            <a:extLst>
              <a:ext uri="{FF2B5EF4-FFF2-40B4-BE49-F238E27FC236}">
                <a16:creationId xmlns:a16="http://schemas.microsoft.com/office/drawing/2014/main" id="{923017F4-6550-4655-9904-80A0E3FFDE7E}"/>
              </a:ext>
            </a:extLst>
          </p:cNvPr>
          <p:cNvSpPr txBox="1"/>
          <p:nvPr/>
        </p:nvSpPr>
        <p:spPr>
          <a:xfrm>
            <a:off x="1262101" y="2699584"/>
            <a:ext cx="10158171" cy="23237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“Life is like riding a bike. To keep your balance, you must keep moving.”</a:t>
            </a: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Albert Einstein</a:t>
            </a:r>
          </a:p>
        </p:txBody>
      </p:sp>
    </p:spTree>
    <p:extLst>
      <p:ext uri="{BB962C8B-B14F-4D97-AF65-F5344CB8AC3E}">
        <p14:creationId xmlns:p14="http://schemas.microsoft.com/office/powerpoint/2010/main" val="300813010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4910" y="6142785"/>
            <a:ext cx="3205732" cy="438352"/>
          </a:xfrm>
          <a:prstGeom prst="rect">
            <a:avLst/>
          </a:prstGeom>
        </p:spPr>
      </p:pic>
      <p:sp>
        <p:nvSpPr>
          <p:cNvPr id="11" name="Text Placeholder 2"/>
          <p:cNvSpPr txBox="1">
            <a:spLocks/>
          </p:cNvSpPr>
          <p:nvPr/>
        </p:nvSpPr>
        <p:spPr>
          <a:xfrm>
            <a:off x="904378" y="600910"/>
            <a:ext cx="12081000" cy="723414"/>
          </a:xfrm>
          <a:prstGeom prst="rect">
            <a:avLst/>
          </a:prstGeom>
        </p:spPr>
        <p:txBody>
          <a:bodyPr>
            <a:no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
                <a:srgbClr val="83CBCE"/>
              </a:buClr>
              <a:buSzTx/>
              <a:buFont typeface="Arial" panose="020B0604020202020204" pitchFamily="34" charset="0"/>
              <a:buNone/>
              <a:tabLst/>
              <a:defRPr/>
            </a:pPr>
            <a:r>
              <a:rPr kumimoji="0" lang="en-US" sz="4800" b="1" i="0" u="none" strike="noStrike" kern="1200" cap="none" spc="0" normalizeH="0" baseline="0" noProof="0" dirty="0">
                <a:ln>
                  <a:noFill/>
                </a:ln>
                <a:solidFill>
                  <a:srgbClr val="D42B1E"/>
                </a:solidFill>
                <a:effectLst/>
                <a:uLnTx/>
                <a:uFillTx/>
                <a:latin typeface="Arial"/>
                <a:ea typeface="+mn-ea"/>
                <a:cs typeface="+mn-cs"/>
              </a:rPr>
              <a:t>Other Resources </a:t>
            </a:r>
          </a:p>
        </p:txBody>
      </p:sp>
      <p:sp>
        <p:nvSpPr>
          <p:cNvPr id="17" name="Text Placeholder 4"/>
          <p:cNvSpPr txBox="1">
            <a:spLocks/>
          </p:cNvSpPr>
          <p:nvPr/>
        </p:nvSpPr>
        <p:spPr>
          <a:xfrm>
            <a:off x="904378" y="1721721"/>
            <a:ext cx="10298896" cy="4473117"/>
          </a:xfrm>
          <a:prstGeom prst="rect">
            <a:avLst/>
          </a:prstGeom>
        </p:spPr>
        <p:txBody>
          <a:bodyPr wrap="square"/>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1218072" rtl="0" eaLnBrk="0" fontAlgn="base" latinLnBrk="0" hangingPunct="0">
              <a:lnSpc>
                <a:spcPct val="100000"/>
              </a:lnSpc>
              <a:spcBef>
                <a:spcPts val="1000"/>
              </a:spcBef>
              <a:spcAft>
                <a:spcPts val="600"/>
              </a:spcAft>
              <a:buClr>
                <a:srgbClr val="D42B1E"/>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Infosec Institute – </a:t>
            </a:r>
            <a:r>
              <a:rPr kumimoji="0" lang="en-US" sz="2400" b="0" i="0" u="sng"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https://resources.infosecinstitute.com/</a:t>
            </a:r>
          </a:p>
          <a:p>
            <a:pPr marL="228600" marR="0" lvl="0" indent="-228600" algn="l" defTabSz="1218072" rtl="0" eaLnBrk="0" fontAlgn="base" latinLnBrk="0" hangingPunct="0">
              <a:lnSpc>
                <a:spcPct val="100000"/>
              </a:lnSpc>
              <a:spcBef>
                <a:spcPts val="1000"/>
              </a:spcBef>
              <a:spcAft>
                <a:spcPts val="600"/>
              </a:spcAft>
              <a:buClr>
                <a:srgbClr val="D42B1E"/>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 Risk Today – </a:t>
            </a:r>
            <a:r>
              <a:rPr kumimoji="0" lang="en-US" sz="2400" b="0" i="0" u="sng"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https://www.inforisktoday.com/</a:t>
            </a:r>
          </a:p>
          <a:p>
            <a:pPr marL="228600" marR="0" lvl="0" indent="-228600" algn="l" defTabSz="1218072" rtl="0" eaLnBrk="0" fontAlgn="base" latinLnBrk="0" hangingPunct="0">
              <a:lnSpc>
                <a:spcPct val="100000"/>
              </a:lnSpc>
              <a:spcBef>
                <a:spcPts val="1000"/>
              </a:spcBef>
              <a:spcAft>
                <a:spcPts val="600"/>
              </a:spcAft>
              <a:buClr>
                <a:srgbClr val="D42B1E"/>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Security Week – </a:t>
            </a:r>
            <a:r>
              <a:rPr kumimoji="0" lang="en-US" sz="2400" b="0" i="0" u="sng"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https://www.securityweek.com/</a:t>
            </a:r>
          </a:p>
          <a:p>
            <a:pPr marL="228600" marR="0" lvl="0" indent="-228600" algn="l" defTabSz="1218072" rtl="0" eaLnBrk="0" fontAlgn="base" latinLnBrk="0" hangingPunct="0">
              <a:lnSpc>
                <a:spcPct val="100000"/>
              </a:lnSpc>
              <a:spcBef>
                <a:spcPts val="1000"/>
              </a:spcBef>
              <a:spcAft>
                <a:spcPts val="600"/>
              </a:spcAft>
              <a:buClr>
                <a:srgbClr val="D42B1E"/>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Dark Reading – </a:t>
            </a:r>
            <a:r>
              <a:rPr kumimoji="0" lang="en-US" sz="2400" b="0" i="0" u="sng"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https://www.darkreading.com/</a:t>
            </a:r>
          </a:p>
          <a:p>
            <a:pPr marL="228600" marR="0" lvl="0" indent="-228600" algn="l" defTabSz="1218072" rtl="0" eaLnBrk="0" fontAlgn="base" latinLnBrk="0" hangingPunct="0">
              <a:lnSpc>
                <a:spcPct val="100000"/>
              </a:lnSpc>
              <a:spcBef>
                <a:spcPts val="1000"/>
              </a:spcBef>
              <a:spcAft>
                <a:spcPct val="0"/>
              </a:spcAft>
              <a:buClr>
                <a:srgbClr val="D42B1E"/>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Top Cyber Threat Intelligence Feeds – </a:t>
            </a:r>
            <a:r>
              <a:rPr kumimoji="0" lang="en-US" sz="2400" b="0" i="0" u="sng"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https://thecyberthreat.com/cyber-threat-intelligence-feeds/</a:t>
            </a:r>
          </a:p>
          <a:p>
            <a:pPr marL="228600" marR="0" lvl="0" indent="-228600" algn="l" defTabSz="1218072" rtl="0" eaLnBrk="0" fontAlgn="base" latinLnBrk="0" hangingPunct="0">
              <a:lnSpc>
                <a:spcPct val="100000"/>
              </a:lnSpc>
              <a:spcBef>
                <a:spcPts val="1000"/>
              </a:spcBef>
              <a:spcAft>
                <a:spcPct val="0"/>
              </a:spcAft>
              <a:buClrTx/>
              <a:buSzTx/>
              <a:buFont typeface="Wingdings" panose="05000000000000000000" pitchFamily="2" charset="2"/>
              <a:buChar char="§"/>
              <a:tabLst/>
              <a:defRPr/>
            </a:pPr>
            <a:endParaRPr kumimoji="0" lang="en-US" sz="2200" b="0" i="0" u="sng" strike="noStrike" kern="0" cap="none" spc="0" normalizeH="0" baseline="0" noProof="0" dirty="0">
              <a:ln>
                <a:noFill/>
              </a:ln>
              <a:solidFill>
                <a:prstClr val="white"/>
              </a:solidFill>
              <a:effectLst/>
              <a:uLnTx/>
              <a:uFillTx/>
              <a:latin typeface="Calibri" pitchFamily="34" charset="0"/>
              <a:ea typeface="+mn-ea"/>
              <a:cs typeface="Calibri" panose="020F0502020204030204" pitchFamily="34" charset="0"/>
            </a:endParaRPr>
          </a:p>
        </p:txBody>
      </p:sp>
    </p:spTree>
    <p:extLst>
      <p:ext uri="{BB962C8B-B14F-4D97-AF65-F5344CB8AC3E}">
        <p14:creationId xmlns:p14="http://schemas.microsoft.com/office/powerpoint/2010/main" val="2548220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F723C-3BF4-4CD2-8265-41EDC2DBC028}"/>
              </a:ext>
            </a:extLst>
          </p:cNvPr>
          <p:cNvSpPr>
            <a:spLocks noGrp="1"/>
          </p:cNvSpPr>
          <p:nvPr>
            <p:ph type="title"/>
          </p:nvPr>
        </p:nvSpPr>
        <p:spPr/>
        <p:txBody>
          <a:bodyPr/>
          <a:lstStyle/>
          <a:p>
            <a:r>
              <a:rPr lang="en-US" dirty="0"/>
              <a:t>Show of Hands</a:t>
            </a:r>
          </a:p>
        </p:txBody>
      </p:sp>
      <p:sp>
        <p:nvSpPr>
          <p:cNvPr id="3" name="Slide Number Placeholder 2">
            <a:extLst>
              <a:ext uri="{FF2B5EF4-FFF2-40B4-BE49-F238E27FC236}">
                <a16:creationId xmlns:a16="http://schemas.microsoft.com/office/drawing/2014/main" id="{611527D3-73A2-4EE9-8235-0956747FD6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362436BD-9305-4E90-A068-224AF95C780F}"/>
              </a:ext>
            </a:extLst>
          </p:cNvPr>
          <p:cNvSpPr>
            <a:spLocks noGrp="1"/>
          </p:cNvSpPr>
          <p:nvPr>
            <p:ph idx="1"/>
          </p:nvPr>
        </p:nvSpPr>
        <p:spPr/>
        <p:txBody>
          <a:bodyPr/>
          <a:lstStyle/>
          <a:p>
            <a:r>
              <a:rPr lang="en-US" dirty="0"/>
              <a:t>Do you think the world will be more digital in 10 years than it is today?</a:t>
            </a:r>
          </a:p>
        </p:txBody>
      </p:sp>
      <p:pic>
        <p:nvPicPr>
          <p:cNvPr id="6" name="Picture 5">
            <a:extLst>
              <a:ext uri="{FF2B5EF4-FFF2-40B4-BE49-F238E27FC236}">
                <a16:creationId xmlns:a16="http://schemas.microsoft.com/office/drawing/2014/main" id="{D204D5A5-6B08-46B0-A4DE-168BBC097772}"/>
              </a:ext>
            </a:extLst>
          </p:cNvPr>
          <p:cNvPicPr>
            <a:picLocks noChangeAspect="1"/>
          </p:cNvPicPr>
          <p:nvPr/>
        </p:nvPicPr>
        <p:blipFill>
          <a:blip r:embed="rId2"/>
          <a:stretch>
            <a:fillRect/>
          </a:stretch>
        </p:blipFill>
        <p:spPr>
          <a:xfrm>
            <a:off x="3119021" y="2454949"/>
            <a:ext cx="7924800" cy="3846576"/>
          </a:xfrm>
          <a:prstGeom prst="rect">
            <a:avLst/>
          </a:prstGeom>
        </p:spPr>
      </p:pic>
    </p:spTree>
    <p:extLst>
      <p:ext uri="{BB962C8B-B14F-4D97-AF65-F5344CB8AC3E}">
        <p14:creationId xmlns:p14="http://schemas.microsoft.com/office/powerpoint/2010/main" val="199461458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D754BD3-1ACB-4463-AC36-DA188335F586}"/>
              </a:ext>
            </a:extLst>
          </p:cNvPr>
          <p:cNvSpPr txBox="1">
            <a:spLocks/>
          </p:cNvSpPr>
          <p:nvPr/>
        </p:nvSpPr>
        <p:spPr>
          <a:xfrm>
            <a:off x="458994" y="3628008"/>
            <a:ext cx="5257800" cy="1921131"/>
          </a:xfrm>
          <a:prstGeom prst="rect">
            <a:avLst/>
          </a:prstGeom>
        </p:spPr>
        <p:txBody>
          <a:bodyPr>
            <a:norm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4472C4"/>
              </a:buClr>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Email: cy.sturdivant@forvis.com</a:t>
            </a:r>
          </a:p>
          <a:p>
            <a:pPr marL="0" marR="0" lvl="0" indent="0" algn="l" defTabSz="914400" rtl="0" eaLnBrk="1" fontAlgn="auto" latinLnBrk="0" hangingPunct="1">
              <a:lnSpc>
                <a:spcPct val="100000"/>
              </a:lnSpc>
              <a:spcBef>
                <a:spcPts val="600"/>
              </a:spcBef>
              <a:spcAft>
                <a:spcPts val="0"/>
              </a:spcAft>
              <a:buClr>
                <a:srgbClr val="4472C4"/>
              </a:buClr>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Phone: 615.988.3596</a:t>
            </a:r>
          </a:p>
        </p:txBody>
      </p:sp>
      <p:sp>
        <p:nvSpPr>
          <p:cNvPr id="3" name="Title 2">
            <a:extLst>
              <a:ext uri="{FF2B5EF4-FFF2-40B4-BE49-F238E27FC236}">
                <a16:creationId xmlns:a16="http://schemas.microsoft.com/office/drawing/2014/main" id="{8EE70824-A666-44FB-814A-ECBF3F68A627}"/>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56989498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4DEBE-A46F-DA8B-41CE-4306695B8593}"/>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55516575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C778-DA51-429B-9105-CFC335263911}"/>
              </a:ext>
            </a:extLst>
          </p:cNvPr>
          <p:cNvSpPr>
            <a:spLocks noGrp="1"/>
          </p:cNvSpPr>
          <p:nvPr>
            <p:ph type="title"/>
          </p:nvPr>
        </p:nvSpPr>
        <p:spPr/>
        <p:txBody>
          <a:bodyPr/>
          <a:lstStyle/>
          <a:p>
            <a:r>
              <a:rPr lang="en-US" sz="6600" dirty="0">
                <a:latin typeface="Arial" panose="020B0604020202020204" pitchFamily="34" charset="0"/>
                <a:cs typeface="Arial" panose="020B0604020202020204" pitchFamily="34" charset="0"/>
              </a:rPr>
              <a:t>TRIVIA TIME</a:t>
            </a:r>
          </a:p>
        </p:txBody>
      </p:sp>
    </p:spTree>
    <p:extLst>
      <p:ext uri="{BB962C8B-B14F-4D97-AF65-F5344CB8AC3E}">
        <p14:creationId xmlns:p14="http://schemas.microsoft.com/office/powerpoint/2010/main" val="183200152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61F5BE-CCFC-C069-084F-E0DE4455D160}"/>
              </a:ext>
            </a:extLst>
          </p:cNvPr>
          <p:cNvSpPr>
            <a:spLocks noGrp="1"/>
          </p:cNvSpPr>
          <p:nvPr>
            <p:ph type="body" sz="quarter" idx="10"/>
          </p:nvPr>
        </p:nvSpPr>
        <p:spPr>
          <a:xfrm>
            <a:off x="476609" y="1087121"/>
            <a:ext cx="4095391" cy="2847572"/>
          </a:xfrm>
        </p:spPr>
        <p:txBody>
          <a:bodyPr>
            <a:normAutofit/>
          </a:bodyPr>
          <a:lstStyle/>
          <a:p>
            <a:r>
              <a:rPr lang="en-US" dirty="0"/>
              <a:t>Unleashing </a:t>
            </a:r>
            <a:r>
              <a:rPr lang="en-US"/>
              <a:t>Innovative Ideas</a:t>
            </a:r>
            <a:endParaRPr lang="en-US" dirty="0"/>
          </a:p>
        </p:txBody>
      </p:sp>
      <p:sp>
        <p:nvSpPr>
          <p:cNvPr id="3" name="Text Placeholder 2">
            <a:extLst>
              <a:ext uri="{FF2B5EF4-FFF2-40B4-BE49-F238E27FC236}">
                <a16:creationId xmlns:a16="http://schemas.microsoft.com/office/drawing/2014/main" id="{257E6429-CB77-DC00-BB22-9A5FFAB93903}"/>
              </a:ext>
            </a:extLst>
          </p:cNvPr>
          <p:cNvSpPr>
            <a:spLocks noGrp="1"/>
          </p:cNvSpPr>
          <p:nvPr>
            <p:ph type="body" sz="quarter" idx="11"/>
          </p:nvPr>
        </p:nvSpPr>
        <p:spPr>
          <a:xfrm>
            <a:off x="4572000" y="6157911"/>
            <a:ext cx="7495674" cy="700089"/>
          </a:xfrm>
        </p:spPr>
        <p:txBody>
          <a:bodyPr/>
          <a:lstStyle/>
          <a:p>
            <a:r>
              <a:rPr lang="en-US" dirty="0"/>
              <a:t>Nonprofit, Education &amp; Public Sector</a:t>
            </a:r>
          </a:p>
        </p:txBody>
      </p:sp>
      <p:sp>
        <p:nvSpPr>
          <p:cNvPr id="4" name="Subtitle 3">
            <a:extLst>
              <a:ext uri="{FF2B5EF4-FFF2-40B4-BE49-F238E27FC236}">
                <a16:creationId xmlns:a16="http://schemas.microsoft.com/office/drawing/2014/main" id="{BFCDBA73-0A21-FA68-802D-C831969857FD}"/>
              </a:ext>
            </a:extLst>
          </p:cNvPr>
          <p:cNvSpPr>
            <a:spLocks noGrp="1"/>
          </p:cNvSpPr>
          <p:nvPr>
            <p:ph type="subTitle" idx="1"/>
          </p:nvPr>
        </p:nvSpPr>
        <p:spPr>
          <a:xfrm>
            <a:off x="477077" y="3934692"/>
            <a:ext cx="4371649" cy="1836188"/>
          </a:xfrm>
        </p:spPr>
        <p:txBody>
          <a:bodyPr>
            <a:normAutofit/>
          </a:bodyPr>
          <a:lstStyle/>
          <a:p>
            <a:pPr>
              <a:spcBef>
                <a:spcPts val="0"/>
              </a:spcBef>
            </a:pPr>
            <a:r>
              <a:rPr lang="en-US" dirty="0"/>
              <a:t>Tondeé Lutterman</a:t>
            </a:r>
          </a:p>
          <a:p>
            <a:pPr>
              <a:spcBef>
                <a:spcPts val="0"/>
              </a:spcBef>
            </a:pPr>
            <a:r>
              <a:rPr lang="en-US" dirty="0"/>
              <a:t>National Industry Partner</a:t>
            </a:r>
          </a:p>
          <a:p>
            <a:pPr>
              <a:spcBef>
                <a:spcPts val="0"/>
              </a:spcBef>
            </a:pPr>
            <a:endParaRPr lang="en-US" dirty="0"/>
          </a:p>
          <a:p>
            <a:pPr>
              <a:spcBef>
                <a:spcPts val="0"/>
              </a:spcBef>
            </a:pPr>
            <a:r>
              <a:rPr lang="en-US" dirty="0"/>
              <a:t>René Larsen</a:t>
            </a:r>
          </a:p>
          <a:p>
            <a:pPr>
              <a:spcBef>
                <a:spcPts val="0"/>
              </a:spcBef>
            </a:pPr>
            <a:r>
              <a:rPr lang="en-US" dirty="0"/>
              <a:t>Senior Managing Consultant</a:t>
            </a:r>
          </a:p>
        </p:txBody>
      </p:sp>
    </p:spTree>
    <p:extLst>
      <p:ext uri="{BB962C8B-B14F-4D97-AF65-F5344CB8AC3E}">
        <p14:creationId xmlns:p14="http://schemas.microsoft.com/office/powerpoint/2010/main" val="102448275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8C4D42B-EACF-4A8A-BD78-AE8550840BB8}"/>
              </a:ext>
            </a:extLst>
          </p:cNvPr>
          <p:cNvSpPr>
            <a:spLocks noGrp="1"/>
          </p:cNvSpPr>
          <p:nvPr>
            <p:ph idx="1"/>
          </p:nvPr>
        </p:nvSpPr>
        <p:spPr/>
        <p:txBody>
          <a:bodyPr>
            <a:noAutofit/>
          </a:bodyPr>
          <a:lstStyle/>
          <a:p>
            <a:pPr marL="342900" indent="-342900">
              <a:buFont typeface="Arial" panose="020B0604020202020204" pitchFamily="34" charset="0"/>
              <a:buChar char="•"/>
            </a:pPr>
            <a:r>
              <a:rPr lang="en-US" sz="2800" dirty="0"/>
              <a:t>Introduction</a:t>
            </a:r>
          </a:p>
          <a:p>
            <a:pPr marL="342900" indent="-342900">
              <a:buFont typeface="Arial" panose="020B0604020202020204" pitchFamily="34" charset="0"/>
              <a:buChar char="•"/>
            </a:pPr>
            <a:r>
              <a:rPr lang="en-US" sz="2800" dirty="0"/>
              <a:t>Lego Challenge</a:t>
            </a:r>
          </a:p>
          <a:p>
            <a:pPr marL="342900" indent="-342900">
              <a:buFont typeface="Arial" panose="020B0604020202020204" pitchFamily="34" charset="0"/>
              <a:buChar char="•"/>
            </a:pPr>
            <a:r>
              <a:rPr lang="en-US" sz="2800" dirty="0"/>
              <a:t>See and Think Differently</a:t>
            </a:r>
          </a:p>
          <a:p>
            <a:pPr marL="342900" indent="-342900">
              <a:buFont typeface="Arial" panose="020B0604020202020204" pitchFamily="34" charset="0"/>
              <a:buChar char="•"/>
            </a:pPr>
            <a:r>
              <a:rPr lang="en-US" sz="2800" dirty="0"/>
              <a:t>5 Whys</a:t>
            </a:r>
          </a:p>
          <a:p>
            <a:pPr marL="342900" indent="-342900">
              <a:buFont typeface="Arial" panose="020B0604020202020204" pitchFamily="34" charset="0"/>
              <a:buChar char="•"/>
            </a:pPr>
            <a:r>
              <a:rPr lang="en-US" sz="2800" dirty="0"/>
              <a:t>Negative Idea Generation</a:t>
            </a:r>
          </a:p>
          <a:p>
            <a:pPr marL="342900" indent="-342900">
              <a:buFont typeface="Arial" panose="020B0604020202020204" pitchFamily="34" charset="0"/>
              <a:buChar char="•"/>
            </a:pPr>
            <a:r>
              <a:rPr lang="en-US" sz="2800" dirty="0"/>
              <a:t>Problem Exercise</a:t>
            </a:r>
          </a:p>
        </p:txBody>
      </p:sp>
    </p:spTree>
    <p:extLst>
      <p:ext uri="{BB962C8B-B14F-4D97-AF65-F5344CB8AC3E}">
        <p14:creationId xmlns:p14="http://schemas.microsoft.com/office/powerpoint/2010/main" val="126818951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7BDB2-694F-3882-606B-B5FCA58B7BDB}"/>
              </a:ext>
            </a:extLst>
          </p:cNvPr>
          <p:cNvSpPr>
            <a:spLocks noGrp="1"/>
          </p:cNvSpPr>
          <p:nvPr>
            <p:ph type="title"/>
          </p:nvPr>
        </p:nvSpPr>
        <p:spPr>
          <a:xfrm>
            <a:off x="4544889" y="152401"/>
            <a:ext cx="5309669" cy="1574800"/>
          </a:xfrm>
        </p:spPr>
        <p:txBody>
          <a:bodyPr/>
          <a:lstStyle/>
          <a:p>
            <a:r>
              <a:rPr lang="en-US" dirty="0"/>
              <a:t>– Build a Duck</a:t>
            </a:r>
          </a:p>
        </p:txBody>
      </p:sp>
      <p:sp>
        <p:nvSpPr>
          <p:cNvPr id="3" name="TextBox 2">
            <a:extLst>
              <a:ext uri="{FF2B5EF4-FFF2-40B4-BE49-F238E27FC236}">
                <a16:creationId xmlns:a16="http://schemas.microsoft.com/office/drawing/2014/main" id="{772A3F29-E157-485C-9A87-5706E0E7FF0B}"/>
              </a:ext>
            </a:extLst>
          </p:cNvPr>
          <p:cNvSpPr txBox="1"/>
          <p:nvPr/>
        </p:nvSpPr>
        <p:spPr>
          <a:xfrm>
            <a:off x="5958317" y="1727201"/>
            <a:ext cx="2797063"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Three rules: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You have one minute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Use any or all of the six pieces, but use only your six pieces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 peeking at the people next to you</a:t>
            </a:r>
          </a:p>
        </p:txBody>
      </p:sp>
      <p:sp>
        <p:nvSpPr>
          <p:cNvPr id="4" name="TextBox 3">
            <a:extLst>
              <a:ext uri="{FF2B5EF4-FFF2-40B4-BE49-F238E27FC236}">
                <a16:creationId xmlns:a16="http://schemas.microsoft.com/office/drawing/2014/main" id="{171AC792-A1AC-431C-ADA8-FECB532507ED}"/>
              </a:ext>
            </a:extLst>
          </p:cNvPr>
          <p:cNvSpPr txBox="1"/>
          <p:nvPr/>
        </p:nvSpPr>
        <p:spPr>
          <a:xfrm>
            <a:off x="3675355" y="6303691"/>
            <a:ext cx="1624614"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Calibri" panose="020F0502020204030204"/>
                <a:ea typeface="+mn-ea"/>
                <a:cs typeface="+mn-cs"/>
              </a:rPr>
              <a:t>www.RobertsonInnovation.com</a:t>
            </a:r>
          </a:p>
        </p:txBody>
      </p:sp>
      <p:pic>
        <p:nvPicPr>
          <p:cNvPr id="8" name="Picture 7">
            <a:extLst>
              <a:ext uri="{FF2B5EF4-FFF2-40B4-BE49-F238E27FC236}">
                <a16:creationId xmlns:a16="http://schemas.microsoft.com/office/drawing/2014/main" id="{537D8EC0-AD99-4513-8807-D05813967C2E}"/>
              </a:ext>
            </a:extLst>
          </p:cNvPr>
          <p:cNvPicPr>
            <a:picLocks noChangeAspect="1"/>
          </p:cNvPicPr>
          <p:nvPr/>
        </p:nvPicPr>
        <p:blipFill>
          <a:blip r:embed="rId4"/>
          <a:stretch>
            <a:fillRect/>
          </a:stretch>
        </p:blipFill>
        <p:spPr>
          <a:xfrm>
            <a:off x="8917407" y="1845325"/>
            <a:ext cx="2840696" cy="2136090"/>
          </a:xfrm>
          <a:prstGeom prst="rect">
            <a:avLst/>
          </a:prstGeom>
        </p:spPr>
      </p:pic>
      <p:sp>
        <p:nvSpPr>
          <p:cNvPr id="7" name="Title 1">
            <a:extLst>
              <a:ext uri="{FF2B5EF4-FFF2-40B4-BE49-F238E27FC236}">
                <a16:creationId xmlns:a16="http://schemas.microsoft.com/office/drawing/2014/main" id="{EBE74A61-F683-4A6A-B57C-50110DCF3091}"/>
              </a:ext>
            </a:extLst>
          </p:cNvPr>
          <p:cNvSpPr txBox="1">
            <a:spLocks/>
          </p:cNvSpPr>
          <p:nvPr/>
        </p:nvSpPr>
        <p:spPr>
          <a:xfrm>
            <a:off x="629920" y="152401"/>
            <a:ext cx="5309669" cy="1574800"/>
          </a:xfrm>
          <a:prstGeom prst="rect">
            <a:avLst/>
          </a:prstGeom>
        </p:spPr>
        <p:txBody>
          <a:bodyPr vert="horz" lIns="0" tIns="45720" rIns="0" bIns="45720" rtlCol="0" anchor="ctr">
            <a:normAutofit/>
          </a:bodyPr>
          <a:lstStyle>
            <a:lvl1pPr marL="11113" indent="-11113" algn="l" defTabSz="914400" rtl="0" eaLnBrk="1" latinLnBrk="0" hangingPunct="1">
              <a:lnSpc>
                <a:spcPct val="90000"/>
              </a:lnSpc>
              <a:spcBef>
                <a:spcPct val="0"/>
              </a:spcBef>
              <a:buNone/>
              <a:tabLst/>
              <a:defRPr sz="4000" b="1" i="0" kern="1200">
                <a:solidFill>
                  <a:schemeClr val="bg1"/>
                </a:solidFill>
                <a:latin typeface="Arial" panose="020B0604020202020204" pitchFamily="34" charset="0"/>
                <a:ea typeface="+mj-ea"/>
                <a:cs typeface="Arial" panose="020B0604020202020204" pitchFamily="34" charset="0"/>
              </a:defRPr>
            </a:lvl1pPr>
          </a:lstStyle>
          <a:p>
            <a:pPr marL="11113" marR="0" lvl="0" indent="-11113"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Lego Challenge</a:t>
            </a:r>
          </a:p>
        </p:txBody>
      </p:sp>
      <p:pic>
        <p:nvPicPr>
          <p:cNvPr id="1026" name="Picture 2">
            <a:extLst>
              <a:ext uri="{FF2B5EF4-FFF2-40B4-BE49-F238E27FC236}">
                <a16:creationId xmlns:a16="http://schemas.microsoft.com/office/drawing/2014/main" id="{6B9BAD41-3A33-4D61-BC9C-A20C01BB4E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272" y="1845325"/>
            <a:ext cx="5502018" cy="41233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Online Media 5" title="1 MINUTE COUNTDOWN TIMER (60 SECONDS TIMER)">
            <a:hlinkClick r:id="" action="ppaction://media"/>
            <a:extLst>
              <a:ext uri="{FF2B5EF4-FFF2-40B4-BE49-F238E27FC236}">
                <a16:creationId xmlns:a16="http://schemas.microsoft.com/office/drawing/2014/main" id="{AFAEEC17-A6F9-4EF4-BAE5-2AEB8DEC873D}"/>
              </a:ext>
            </a:extLst>
          </p:cNvPr>
          <p:cNvPicPr>
            <a:picLocks noRot="1" noChangeAspect="1"/>
          </p:cNvPicPr>
          <p:nvPr>
            <a:videoFile r:link="rId1"/>
          </p:nvPr>
        </p:nvPicPr>
        <p:blipFill>
          <a:blip r:embed="rId6"/>
          <a:stretch>
            <a:fillRect/>
          </a:stretch>
        </p:blipFill>
        <p:spPr>
          <a:xfrm>
            <a:off x="7128612" y="4282353"/>
            <a:ext cx="3577590" cy="2021338"/>
          </a:xfrm>
          <a:prstGeom prst="rect">
            <a:avLst/>
          </a:prstGeom>
          <a:ln>
            <a:noFill/>
          </a:ln>
          <a:effectLst>
            <a:softEdge rad="112500"/>
          </a:effectLst>
        </p:spPr>
      </p:pic>
    </p:spTree>
    <p:extLst>
      <p:ext uri="{BB962C8B-B14F-4D97-AF65-F5344CB8AC3E}">
        <p14:creationId xmlns:p14="http://schemas.microsoft.com/office/powerpoint/2010/main" val="387784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
                                        </p:tgtEl>
                                      </p:cBhvr>
                                    </p:cmd>
                                  </p:childTnLst>
                                </p:cTn>
                              </p:par>
                            </p:childTnLst>
                          </p:cTn>
                        </p:par>
                      </p:childTnLst>
                    </p:cTn>
                  </p:par>
                </p:childTnLst>
              </p:cTn>
              <p:nextCondLst>
                <p:cond evt="onClick" delay="0">
                  <p:tgtEl>
                    <p:spTgt spid="9"/>
                  </p:tgtEl>
                </p:cond>
              </p:nextCondLst>
            </p:seq>
            <p:video>
              <p:cMediaNode vol="80000">
                <p:cTn id="22" fill="hold" display="0">
                  <p:stCondLst>
                    <p:cond delay="indefinite"/>
                  </p:stCondLst>
                </p:cTn>
                <p:tgtEl>
                  <p:spTgt spid="9"/>
                </p:tgtEl>
              </p:cMediaNode>
            </p:video>
          </p:childTnLst>
        </p:cTn>
      </p:par>
    </p:tnLst>
    <p:bldLst>
      <p:bldP spid="2" grpId="0"/>
      <p:bldP spid="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12D00-4C33-4297-8D3D-C2DE8AD0CC03}"/>
              </a:ext>
            </a:extLst>
          </p:cNvPr>
          <p:cNvSpPr>
            <a:spLocks noGrp="1"/>
          </p:cNvSpPr>
          <p:nvPr>
            <p:ph type="title"/>
          </p:nvPr>
        </p:nvSpPr>
        <p:spPr>
          <a:xfrm>
            <a:off x="477521" y="699462"/>
            <a:ext cx="3535680" cy="2433877"/>
          </a:xfrm>
        </p:spPr>
        <p:txBody>
          <a:bodyPr>
            <a:noAutofit/>
          </a:bodyPr>
          <a:lstStyle/>
          <a:p>
            <a:r>
              <a:rPr lang="en-US" sz="4800" kern="0" dirty="0">
                <a:solidFill>
                  <a:srgbClr val="FFFFFF"/>
                </a:solidFill>
              </a:rPr>
              <a:t>Post Duck Reflection</a:t>
            </a:r>
            <a:endParaRPr lang="en-US" sz="4800" dirty="0"/>
          </a:p>
        </p:txBody>
      </p:sp>
      <p:sp>
        <p:nvSpPr>
          <p:cNvPr id="3" name="Slide Number Placeholder 2">
            <a:extLst>
              <a:ext uri="{FF2B5EF4-FFF2-40B4-BE49-F238E27FC236}">
                <a16:creationId xmlns:a16="http://schemas.microsoft.com/office/drawing/2014/main" id="{B186C38B-888F-4736-B385-35CF2A2F4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9" name="Content Placeholder 8">
            <a:extLst>
              <a:ext uri="{FF2B5EF4-FFF2-40B4-BE49-F238E27FC236}">
                <a16:creationId xmlns:a16="http://schemas.microsoft.com/office/drawing/2014/main" id="{5A8612D4-734B-4C10-B139-4DB9740C973E}"/>
              </a:ext>
            </a:extLst>
          </p:cNvPr>
          <p:cNvSpPr>
            <a:spLocks noGrp="1"/>
          </p:cNvSpPr>
          <p:nvPr>
            <p:ph idx="1"/>
          </p:nvPr>
        </p:nvSpPr>
        <p:spPr>
          <a:xfrm>
            <a:off x="4846320" y="502920"/>
            <a:ext cx="6868159" cy="5534446"/>
          </a:xfrm>
        </p:spPr>
        <p:txBody>
          <a:bodyPr/>
          <a:lstStyle/>
          <a:p>
            <a:r>
              <a:rPr lang="en-US" dirty="0">
                <a:solidFill>
                  <a:schemeClr val="tx1"/>
                </a:solidFill>
              </a:rPr>
              <a:t>How many different ducks do we have?</a:t>
            </a:r>
          </a:p>
          <a:p>
            <a:r>
              <a:rPr lang="en-US" dirty="0">
                <a:solidFill>
                  <a:schemeClr val="tx1"/>
                </a:solidFill>
              </a:rPr>
              <a:t>What skills are used to make a LEGO duck?</a:t>
            </a:r>
          </a:p>
          <a:p>
            <a:r>
              <a:rPr lang="en-US" dirty="0">
                <a:solidFill>
                  <a:schemeClr val="tx1"/>
                </a:solidFill>
              </a:rPr>
              <a:t>What lessons did you learn?</a:t>
            </a:r>
          </a:p>
          <a:p>
            <a:r>
              <a:rPr lang="en-US" dirty="0"/>
              <a:t>What things would you try next time?</a:t>
            </a:r>
            <a:endParaRPr lang="en-US" dirty="0">
              <a:solidFill>
                <a:schemeClr val="tx1"/>
              </a:solidFill>
            </a:endParaRPr>
          </a:p>
          <a:p>
            <a:pPr marL="0" indent="0">
              <a:buNone/>
            </a:pPr>
            <a:endParaRPr lang="en-US" dirty="0"/>
          </a:p>
        </p:txBody>
      </p:sp>
      <p:sp>
        <p:nvSpPr>
          <p:cNvPr id="5" name="Title 4">
            <a:extLst>
              <a:ext uri="{FF2B5EF4-FFF2-40B4-BE49-F238E27FC236}">
                <a16:creationId xmlns:a16="http://schemas.microsoft.com/office/drawing/2014/main" id="{7C11BCC1-5300-4256-BF24-0F27C29700BE}"/>
              </a:ext>
            </a:extLst>
          </p:cNvPr>
          <p:cNvSpPr txBox="1">
            <a:spLocks/>
          </p:cNvSpPr>
          <p:nvPr/>
        </p:nvSpPr>
        <p:spPr>
          <a:xfrm>
            <a:off x="323130" y="1344855"/>
            <a:ext cx="11236960" cy="1574800"/>
          </a:xfrm>
          <a:prstGeom prst="rect">
            <a:avLst/>
          </a:prstGeom>
        </p:spPr>
        <p:txBody>
          <a:bodyPr vert="horz" lIns="0" tIns="45720" rIns="0" bIns="45720" rtlCol="0" anchor="ctr">
            <a:normAutofit/>
          </a:bodyPr>
          <a:lstStyle>
            <a:lvl1pPr marL="11113" indent="-11113" algn="l" defTabSz="914400" rtl="0" eaLnBrk="1" latinLnBrk="0" hangingPunct="1">
              <a:lnSpc>
                <a:spcPct val="90000"/>
              </a:lnSpc>
              <a:spcBef>
                <a:spcPct val="0"/>
              </a:spcBef>
              <a:buNone/>
              <a:tabLst/>
              <a:defRPr sz="4000" b="1" i="0" kern="1200">
                <a:solidFill>
                  <a:schemeClr val="bg1"/>
                </a:solidFill>
                <a:latin typeface="Arial" panose="020B0604020202020204" pitchFamily="34" charset="0"/>
                <a:ea typeface="+mj-ea"/>
                <a:cs typeface="Arial" panose="020B0604020202020204" pitchFamily="34" charset="0"/>
              </a:defRPr>
            </a:lvl1pPr>
          </a:lstStyle>
          <a:p>
            <a:pPr marL="11113" marR="0" lvl="0" indent="-11113"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pic>
        <p:nvPicPr>
          <p:cNvPr id="4" name="Picture 3">
            <a:extLst>
              <a:ext uri="{FF2B5EF4-FFF2-40B4-BE49-F238E27FC236}">
                <a16:creationId xmlns:a16="http://schemas.microsoft.com/office/drawing/2014/main" id="{4F6A521E-159D-40E8-AFD7-270935235CCF}"/>
              </a:ext>
            </a:extLst>
          </p:cNvPr>
          <p:cNvPicPr>
            <a:picLocks noChangeAspect="1"/>
          </p:cNvPicPr>
          <p:nvPr/>
        </p:nvPicPr>
        <p:blipFill rotWithShape="1">
          <a:blip r:embed="rId3"/>
          <a:srcRect l="12842" t="6376" r="19025" b="10999"/>
          <a:stretch/>
        </p:blipFill>
        <p:spPr>
          <a:xfrm>
            <a:off x="697832" y="3015907"/>
            <a:ext cx="2851484" cy="2593490"/>
          </a:xfrm>
          <a:prstGeom prst="rect">
            <a:avLst/>
          </a:prstGeom>
          <a:ln>
            <a:solidFill>
              <a:schemeClr val="tx1"/>
            </a:solidFill>
          </a:ln>
        </p:spPr>
      </p:pic>
    </p:spTree>
    <p:extLst>
      <p:ext uri="{BB962C8B-B14F-4D97-AF65-F5344CB8AC3E}">
        <p14:creationId xmlns:p14="http://schemas.microsoft.com/office/powerpoint/2010/main" val="15443901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D330-F57A-354F-35EC-C44806149C91}"/>
              </a:ext>
            </a:extLst>
          </p:cNvPr>
          <p:cNvSpPr>
            <a:spLocks noGrp="1"/>
          </p:cNvSpPr>
          <p:nvPr>
            <p:ph type="title"/>
          </p:nvPr>
        </p:nvSpPr>
        <p:spPr/>
        <p:txBody>
          <a:bodyPr/>
          <a:lstStyle/>
          <a:p>
            <a:r>
              <a:rPr lang="en-US" dirty="0"/>
              <a:t>See and Think Differently</a:t>
            </a:r>
          </a:p>
        </p:txBody>
      </p:sp>
    </p:spTree>
    <p:extLst>
      <p:ext uri="{BB962C8B-B14F-4D97-AF65-F5344CB8AC3E}">
        <p14:creationId xmlns:p14="http://schemas.microsoft.com/office/powerpoint/2010/main" val="416952413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CCC344-8BC1-CA1D-CF03-EA962BBA6A02}"/>
              </a:ext>
            </a:extLst>
          </p:cNvPr>
          <p:cNvSpPr>
            <a:spLocks noGrp="1"/>
          </p:cNvSpPr>
          <p:nvPr>
            <p:ph type="title"/>
          </p:nvPr>
        </p:nvSpPr>
        <p:spPr>
          <a:xfrm>
            <a:off x="740410" y="2929544"/>
            <a:ext cx="11236960" cy="620395"/>
          </a:xfrm>
        </p:spPr>
        <p:txBody>
          <a:bodyPr>
            <a:normAutofit/>
          </a:bodyPr>
          <a:lstStyle/>
          <a:p>
            <a:r>
              <a:rPr lang="en-US" sz="2400" b="0" dirty="0">
                <a:solidFill>
                  <a:schemeClr val="tx1"/>
                </a:solidFill>
              </a:rPr>
              <a:t>Let’s start with an EASY Question.  What color is the Yield sign?</a:t>
            </a:r>
          </a:p>
        </p:txBody>
      </p:sp>
      <p:sp>
        <p:nvSpPr>
          <p:cNvPr id="3" name="Slide Number Placeholder 2">
            <a:extLst>
              <a:ext uri="{FF2B5EF4-FFF2-40B4-BE49-F238E27FC236}">
                <a16:creationId xmlns:a16="http://schemas.microsoft.com/office/drawing/2014/main" id="{4AAF5746-E375-4A4A-9F5C-4618F4BC34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9" name="Content Placeholder 8" descr="Image result for yield sign">
            <a:extLst>
              <a:ext uri="{FF2B5EF4-FFF2-40B4-BE49-F238E27FC236}">
                <a16:creationId xmlns:a16="http://schemas.microsoft.com/office/drawing/2014/main" id="{096BE178-99A5-494C-BD71-10B7AAACB2EB}"/>
              </a:ext>
            </a:extLst>
          </p:cNvPr>
          <p:cNvPicPr>
            <a:picLocks noGrp="1" noChangeAspect="1" noChangeArrowheads="1"/>
          </p:cNvPicPr>
          <p:nvPr>
            <p:ph idx="1"/>
          </p:nvPr>
        </p:nvPicPr>
        <p:blipFill>
          <a:blip r:embed="rId3">
            <a:alphaModFix/>
            <a:extLst>
              <a:ext uri="{28A0092B-C50C-407E-A947-70E740481C1C}">
                <a14:useLocalDpi xmlns:a14="http://schemas.microsoft.com/office/drawing/2010/main" val="0"/>
              </a:ext>
            </a:extLst>
          </a:blip>
          <a:stretch>
            <a:fillRect/>
          </a:stretch>
        </p:blipFill>
        <p:spPr bwMode="auto">
          <a:xfrm>
            <a:off x="3208581" y="4202004"/>
            <a:ext cx="1801348" cy="1801348"/>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6A111615-CB78-DD38-F359-EEE171A00396}"/>
              </a:ext>
            </a:extLst>
          </p:cNvPr>
          <p:cNvSpPr>
            <a:spLocks noGrp="1"/>
          </p:cNvSpPr>
          <p:nvPr>
            <p:ph idx="13"/>
          </p:nvPr>
        </p:nvSpPr>
        <p:spPr>
          <a:xfrm>
            <a:off x="477520" y="1671477"/>
            <a:ext cx="9806167" cy="1230748"/>
          </a:xfrm>
        </p:spPr>
        <p:txBody>
          <a:bodyPr>
            <a:normAutofit/>
          </a:bodyPr>
          <a:lstStyle/>
          <a:p>
            <a:pPr marL="177800"/>
            <a:r>
              <a:rPr lang="en-US" sz="4800" kern="0" dirty="0">
                <a:solidFill>
                  <a:srgbClr val="FFFFFF"/>
                </a:solidFill>
              </a:rPr>
              <a:t>See and Think Differently</a:t>
            </a:r>
          </a:p>
        </p:txBody>
      </p:sp>
      <p:pic>
        <p:nvPicPr>
          <p:cNvPr id="10" name="Picture 2" descr="Image result for yield sign">
            <a:extLst>
              <a:ext uri="{FF2B5EF4-FFF2-40B4-BE49-F238E27FC236}">
                <a16:creationId xmlns:a16="http://schemas.microsoft.com/office/drawing/2014/main" id="{0CB3F3D5-38A1-42F4-B548-5C9BD900B9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9183" y="3746401"/>
            <a:ext cx="2655379" cy="2350010"/>
          </a:xfrm>
          <a:prstGeom prst="rect">
            <a:avLst/>
          </a:prstGeom>
          <a:noFill/>
          <a:extLst>
            <a:ext uri="{909E8E84-426E-40DD-AFC4-6F175D3DCCD1}">
              <a14:hiddenFill xmlns:a14="http://schemas.microsoft.com/office/drawing/2010/main">
                <a:solidFill>
                  <a:srgbClr val="FFFFFF"/>
                </a:solidFill>
              </a14:hiddenFill>
            </a:ext>
          </a:extLst>
        </p:spPr>
      </p:pic>
      <p:sp>
        <p:nvSpPr>
          <p:cNvPr id="11" name="&quot;Not Allowed&quot; Symbol 10">
            <a:extLst>
              <a:ext uri="{FF2B5EF4-FFF2-40B4-BE49-F238E27FC236}">
                <a16:creationId xmlns:a16="http://schemas.microsoft.com/office/drawing/2014/main" id="{01D30CC9-830E-43FF-AB71-5ACE19233488}"/>
              </a:ext>
            </a:extLst>
          </p:cNvPr>
          <p:cNvSpPr/>
          <p:nvPr/>
        </p:nvSpPr>
        <p:spPr>
          <a:xfrm>
            <a:off x="3047437" y="3819305"/>
            <a:ext cx="2123636" cy="2288632"/>
          </a:xfrm>
          <a:prstGeom prst="noSmoking">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8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12D00-4C33-4297-8D3D-C2DE8AD0CC03}"/>
              </a:ext>
            </a:extLst>
          </p:cNvPr>
          <p:cNvSpPr>
            <a:spLocks noGrp="1"/>
          </p:cNvSpPr>
          <p:nvPr>
            <p:ph type="title"/>
          </p:nvPr>
        </p:nvSpPr>
        <p:spPr>
          <a:xfrm>
            <a:off x="477520" y="3317951"/>
            <a:ext cx="11236960" cy="620395"/>
          </a:xfrm>
        </p:spPr>
        <p:txBody>
          <a:bodyPr>
            <a:noAutofit/>
          </a:bodyPr>
          <a:lstStyle/>
          <a:p>
            <a:r>
              <a:rPr lang="en-US" sz="2400" b="0" dirty="0">
                <a:solidFill>
                  <a:schemeClr val="tx1"/>
                </a:solidFill>
              </a:rPr>
              <a:t>What’s the Missing Parking Spot #?</a:t>
            </a:r>
            <a:br>
              <a:rPr lang="en-US" sz="2400" b="0" dirty="0">
                <a:solidFill>
                  <a:schemeClr val="tx1"/>
                </a:solidFill>
              </a:rPr>
            </a:br>
            <a:br>
              <a:rPr lang="en-US" sz="2400" b="0" kern="0" dirty="0">
                <a:solidFill>
                  <a:srgbClr val="FFFFFF"/>
                </a:solidFill>
              </a:rPr>
            </a:br>
            <a:endParaRPr lang="en-US" sz="2400" b="0" dirty="0"/>
          </a:p>
        </p:txBody>
      </p:sp>
      <p:sp>
        <p:nvSpPr>
          <p:cNvPr id="3" name="Slide Number Placeholder 2">
            <a:extLst>
              <a:ext uri="{FF2B5EF4-FFF2-40B4-BE49-F238E27FC236}">
                <a16:creationId xmlns:a16="http://schemas.microsoft.com/office/drawing/2014/main" id="{B186C38B-888F-4736-B385-35CF2A2F4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6" name="Content Placeholder 5">
            <a:extLst>
              <a:ext uri="{FF2B5EF4-FFF2-40B4-BE49-F238E27FC236}">
                <a16:creationId xmlns:a16="http://schemas.microsoft.com/office/drawing/2014/main" id="{F9902D76-3486-446B-A499-C9A05AF1CFE8}"/>
              </a:ext>
            </a:extLst>
          </p:cNvPr>
          <p:cNvPicPr>
            <a:picLocks noGrp="1" noChangeAspect="1"/>
          </p:cNvPicPr>
          <p:nvPr>
            <p:ph idx="1"/>
          </p:nvPr>
        </p:nvPicPr>
        <p:blipFill>
          <a:blip r:embed="rId3"/>
          <a:stretch>
            <a:fillRect/>
          </a:stretch>
        </p:blipFill>
        <p:spPr>
          <a:xfrm>
            <a:off x="4276725" y="4346575"/>
            <a:ext cx="3638550" cy="1257300"/>
          </a:xfrm>
          <a:prstGeom prst="rect">
            <a:avLst/>
          </a:prstGeom>
        </p:spPr>
      </p:pic>
      <p:sp>
        <p:nvSpPr>
          <p:cNvPr id="4" name="Content Placeholder 3">
            <a:extLst>
              <a:ext uri="{FF2B5EF4-FFF2-40B4-BE49-F238E27FC236}">
                <a16:creationId xmlns:a16="http://schemas.microsoft.com/office/drawing/2014/main" id="{3DABED61-F319-4FBD-8D34-D19078DC5A6A}"/>
              </a:ext>
            </a:extLst>
          </p:cNvPr>
          <p:cNvSpPr>
            <a:spLocks noGrp="1"/>
          </p:cNvSpPr>
          <p:nvPr>
            <p:ph idx="13"/>
          </p:nvPr>
        </p:nvSpPr>
        <p:spPr>
          <a:xfrm>
            <a:off x="477520" y="1645919"/>
            <a:ext cx="9806167" cy="1256305"/>
          </a:xfrm>
        </p:spPr>
        <p:txBody>
          <a:bodyPr>
            <a:normAutofit/>
          </a:bodyPr>
          <a:lstStyle/>
          <a:p>
            <a:r>
              <a:rPr lang="en-US" sz="4800" kern="0" dirty="0">
                <a:solidFill>
                  <a:srgbClr val="FFFFFF"/>
                </a:solidFill>
              </a:rPr>
              <a:t>See and Think Differently</a:t>
            </a:r>
            <a:endParaRPr lang="en-US" sz="4800" dirty="0"/>
          </a:p>
        </p:txBody>
      </p:sp>
      <p:sp>
        <p:nvSpPr>
          <p:cNvPr id="5" name="Title 4">
            <a:extLst>
              <a:ext uri="{FF2B5EF4-FFF2-40B4-BE49-F238E27FC236}">
                <a16:creationId xmlns:a16="http://schemas.microsoft.com/office/drawing/2014/main" id="{7C11BCC1-5300-4256-BF24-0F27C29700BE}"/>
              </a:ext>
            </a:extLst>
          </p:cNvPr>
          <p:cNvSpPr txBox="1">
            <a:spLocks/>
          </p:cNvSpPr>
          <p:nvPr/>
        </p:nvSpPr>
        <p:spPr>
          <a:xfrm>
            <a:off x="323130" y="1344855"/>
            <a:ext cx="11236960" cy="1574800"/>
          </a:xfrm>
          <a:prstGeom prst="rect">
            <a:avLst/>
          </a:prstGeom>
        </p:spPr>
        <p:txBody>
          <a:bodyPr vert="horz" lIns="0" tIns="45720" rIns="0" bIns="45720" rtlCol="0" anchor="ctr">
            <a:normAutofit/>
          </a:bodyPr>
          <a:lstStyle>
            <a:lvl1pPr marL="11113" indent="-11113" algn="l" defTabSz="914400" rtl="0" eaLnBrk="1" latinLnBrk="0" hangingPunct="1">
              <a:lnSpc>
                <a:spcPct val="90000"/>
              </a:lnSpc>
              <a:spcBef>
                <a:spcPct val="0"/>
              </a:spcBef>
              <a:buNone/>
              <a:tabLst/>
              <a:defRPr sz="4000" b="1" i="0" kern="1200">
                <a:solidFill>
                  <a:schemeClr val="bg1"/>
                </a:solidFill>
                <a:latin typeface="Arial" panose="020B0604020202020204" pitchFamily="34" charset="0"/>
                <a:ea typeface="+mj-ea"/>
                <a:cs typeface="Arial" panose="020B0604020202020204" pitchFamily="34" charset="0"/>
              </a:defRPr>
            </a:lvl1pPr>
          </a:lstStyle>
          <a:p>
            <a:pPr marL="11113" marR="0" lvl="0" indent="-11113"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75895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F723C-3BF4-4CD2-8265-41EDC2DBC028}"/>
              </a:ext>
            </a:extLst>
          </p:cNvPr>
          <p:cNvSpPr>
            <a:spLocks noGrp="1"/>
          </p:cNvSpPr>
          <p:nvPr>
            <p:ph type="title"/>
          </p:nvPr>
        </p:nvSpPr>
        <p:spPr/>
        <p:txBody>
          <a:bodyPr/>
          <a:lstStyle/>
          <a:p>
            <a:r>
              <a:rPr lang="en-US" dirty="0"/>
              <a:t>Show of Hands</a:t>
            </a:r>
          </a:p>
        </p:txBody>
      </p:sp>
      <p:sp>
        <p:nvSpPr>
          <p:cNvPr id="3" name="Slide Number Placeholder 2">
            <a:extLst>
              <a:ext uri="{FF2B5EF4-FFF2-40B4-BE49-F238E27FC236}">
                <a16:creationId xmlns:a16="http://schemas.microsoft.com/office/drawing/2014/main" id="{611527D3-73A2-4EE9-8235-0956747FD6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362436BD-9305-4E90-A068-224AF95C780F}"/>
              </a:ext>
            </a:extLst>
          </p:cNvPr>
          <p:cNvSpPr>
            <a:spLocks noGrp="1"/>
          </p:cNvSpPr>
          <p:nvPr>
            <p:ph idx="1"/>
          </p:nvPr>
        </p:nvSpPr>
        <p:spPr/>
        <p:txBody>
          <a:bodyPr/>
          <a:lstStyle/>
          <a:p>
            <a:r>
              <a:rPr lang="en-US" dirty="0"/>
              <a:t>Raise your hand if you would say you are well versed in this topic</a:t>
            </a:r>
          </a:p>
        </p:txBody>
      </p:sp>
      <p:pic>
        <p:nvPicPr>
          <p:cNvPr id="6" name="Picture 5">
            <a:extLst>
              <a:ext uri="{FF2B5EF4-FFF2-40B4-BE49-F238E27FC236}">
                <a16:creationId xmlns:a16="http://schemas.microsoft.com/office/drawing/2014/main" id="{D204D5A5-6B08-46B0-A4DE-168BBC097772}"/>
              </a:ext>
            </a:extLst>
          </p:cNvPr>
          <p:cNvPicPr>
            <a:picLocks noChangeAspect="1"/>
          </p:cNvPicPr>
          <p:nvPr/>
        </p:nvPicPr>
        <p:blipFill>
          <a:blip r:embed="rId2"/>
          <a:stretch>
            <a:fillRect/>
          </a:stretch>
        </p:blipFill>
        <p:spPr>
          <a:xfrm>
            <a:off x="2133600" y="2421495"/>
            <a:ext cx="7924800" cy="3846576"/>
          </a:xfrm>
          <a:prstGeom prst="rect">
            <a:avLst/>
          </a:prstGeom>
        </p:spPr>
      </p:pic>
    </p:spTree>
    <p:extLst>
      <p:ext uri="{BB962C8B-B14F-4D97-AF65-F5344CB8AC3E}">
        <p14:creationId xmlns:p14="http://schemas.microsoft.com/office/powerpoint/2010/main" val="373573120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12D00-4C33-4297-8D3D-C2DE8AD0CC03}"/>
              </a:ext>
            </a:extLst>
          </p:cNvPr>
          <p:cNvSpPr>
            <a:spLocks noGrp="1"/>
          </p:cNvSpPr>
          <p:nvPr>
            <p:ph type="title"/>
          </p:nvPr>
        </p:nvSpPr>
        <p:spPr>
          <a:xfrm>
            <a:off x="477521" y="699462"/>
            <a:ext cx="3535680" cy="2433877"/>
          </a:xfrm>
        </p:spPr>
        <p:txBody>
          <a:bodyPr>
            <a:noAutofit/>
          </a:bodyPr>
          <a:lstStyle/>
          <a:p>
            <a:r>
              <a:rPr lang="en-US" sz="4800" kern="0" dirty="0">
                <a:solidFill>
                  <a:srgbClr val="FFFFFF"/>
                </a:solidFill>
              </a:rPr>
              <a:t>See and Think Differently</a:t>
            </a:r>
            <a:br>
              <a:rPr lang="en-US" sz="4800" kern="0" dirty="0">
                <a:solidFill>
                  <a:srgbClr val="FFFFFF"/>
                </a:solidFill>
              </a:rPr>
            </a:br>
            <a:endParaRPr lang="en-US" sz="4800" dirty="0"/>
          </a:p>
        </p:txBody>
      </p:sp>
      <p:sp>
        <p:nvSpPr>
          <p:cNvPr id="3" name="Slide Number Placeholder 2">
            <a:extLst>
              <a:ext uri="{FF2B5EF4-FFF2-40B4-BE49-F238E27FC236}">
                <a16:creationId xmlns:a16="http://schemas.microsoft.com/office/drawing/2014/main" id="{B186C38B-888F-4736-B385-35CF2A2F4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9" name="Content Placeholder 8">
            <a:extLst>
              <a:ext uri="{FF2B5EF4-FFF2-40B4-BE49-F238E27FC236}">
                <a16:creationId xmlns:a16="http://schemas.microsoft.com/office/drawing/2014/main" id="{5A8612D4-734B-4C10-B139-4DB9740C973E}"/>
              </a:ext>
            </a:extLst>
          </p:cNvPr>
          <p:cNvSpPr>
            <a:spLocks noGrp="1"/>
          </p:cNvSpPr>
          <p:nvPr>
            <p:ph idx="1"/>
          </p:nvPr>
        </p:nvSpPr>
        <p:spPr>
          <a:xfrm>
            <a:off x="4846320" y="502920"/>
            <a:ext cx="6868159" cy="5534446"/>
          </a:xfrm>
        </p:spPr>
        <p:txBody>
          <a:bodyPr/>
          <a:lstStyle/>
          <a:p>
            <a:r>
              <a:rPr lang="en-US" dirty="0">
                <a:solidFill>
                  <a:schemeClr val="tx1"/>
                </a:solidFill>
              </a:rPr>
              <a:t>Challenge Assumptions</a:t>
            </a:r>
          </a:p>
          <a:p>
            <a:pPr marL="0" indent="0">
              <a:buNone/>
            </a:pPr>
            <a:endParaRPr lang="en-US" dirty="0"/>
          </a:p>
        </p:txBody>
      </p:sp>
      <p:sp>
        <p:nvSpPr>
          <p:cNvPr id="5" name="Title 4">
            <a:extLst>
              <a:ext uri="{FF2B5EF4-FFF2-40B4-BE49-F238E27FC236}">
                <a16:creationId xmlns:a16="http://schemas.microsoft.com/office/drawing/2014/main" id="{7C11BCC1-5300-4256-BF24-0F27C29700BE}"/>
              </a:ext>
            </a:extLst>
          </p:cNvPr>
          <p:cNvSpPr txBox="1">
            <a:spLocks/>
          </p:cNvSpPr>
          <p:nvPr/>
        </p:nvSpPr>
        <p:spPr>
          <a:xfrm>
            <a:off x="323130" y="1344855"/>
            <a:ext cx="11236960" cy="1574800"/>
          </a:xfrm>
          <a:prstGeom prst="rect">
            <a:avLst/>
          </a:prstGeom>
        </p:spPr>
        <p:txBody>
          <a:bodyPr vert="horz" lIns="0" tIns="45720" rIns="0" bIns="45720" rtlCol="0" anchor="ctr">
            <a:normAutofit/>
          </a:bodyPr>
          <a:lstStyle>
            <a:lvl1pPr marL="11113" indent="-11113" algn="l" defTabSz="914400" rtl="0" eaLnBrk="1" latinLnBrk="0" hangingPunct="1">
              <a:lnSpc>
                <a:spcPct val="90000"/>
              </a:lnSpc>
              <a:spcBef>
                <a:spcPct val="0"/>
              </a:spcBef>
              <a:buNone/>
              <a:tabLst/>
              <a:defRPr sz="4000" b="1" i="0" kern="1200">
                <a:solidFill>
                  <a:schemeClr val="bg1"/>
                </a:solidFill>
                <a:latin typeface="Arial" panose="020B0604020202020204" pitchFamily="34" charset="0"/>
                <a:ea typeface="+mj-ea"/>
                <a:cs typeface="Arial" panose="020B0604020202020204" pitchFamily="34" charset="0"/>
              </a:defRPr>
            </a:lvl1pPr>
          </a:lstStyle>
          <a:p>
            <a:pPr marL="11113" marR="0" lvl="0" indent="-11113" algn="l"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pic>
        <p:nvPicPr>
          <p:cNvPr id="8" name="Picture 7">
            <a:extLst>
              <a:ext uri="{FF2B5EF4-FFF2-40B4-BE49-F238E27FC236}">
                <a16:creationId xmlns:a16="http://schemas.microsoft.com/office/drawing/2014/main" id="{3AB3525D-B819-454B-ACF4-42AA4ACB9D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6425" y="699462"/>
            <a:ext cx="9524752" cy="6858000"/>
          </a:xfrm>
          <a:prstGeom prst="rect">
            <a:avLst/>
          </a:prstGeom>
        </p:spPr>
      </p:pic>
    </p:spTree>
    <p:extLst>
      <p:ext uri="{BB962C8B-B14F-4D97-AF65-F5344CB8AC3E}">
        <p14:creationId xmlns:p14="http://schemas.microsoft.com/office/powerpoint/2010/main" val="74349981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a:xfrm>
            <a:off x="653304" y="1716364"/>
            <a:ext cx="6114083" cy="1712636"/>
          </a:xfrm>
        </p:spPr>
        <p:txBody>
          <a:bodyPr>
            <a:normAutofit/>
          </a:bodyPr>
          <a:lstStyle/>
          <a:p>
            <a:r>
              <a:rPr lang="en-US" dirty="0"/>
              <a:t>The 5 Whys</a:t>
            </a:r>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4294967295"/>
          </p:nvPr>
        </p:nvSpPr>
        <p:spPr>
          <a:xfrm>
            <a:off x="9448800" y="6376988"/>
            <a:ext cx="2743200" cy="13176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5" name="Content Placeholder 4">
            <a:extLst>
              <a:ext uri="{FF2B5EF4-FFF2-40B4-BE49-F238E27FC236}">
                <a16:creationId xmlns:a16="http://schemas.microsoft.com/office/drawing/2014/main" id="{C84367D3-53A7-4D37-971F-ED697FF54ECD}"/>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5441950" y="2073275"/>
            <a:ext cx="4006850" cy="4784725"/>
          </a:xfrm>
          <a:prstGeom prst="rect">
            <a:avLst/>
          </a:prstGeom>
        </p:spPr>
      </p:pic>
    </p:spTree>
    <p:extLst>
      <p:ext uri="{BB962C8B-B14F-4D97-AF65-F5344CB8AC3E}">
        <p14:creationId xmlns:p14="http://schemas.microsoft.com/office/powerpoint/2010/main" val="49156930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a:xfrm>
            <a:off x="477516" y="718504"/>
            <a:ext cx="3535680" cy="903445"/>
          </a:xfrm>
        </p:spPr>
        <p:txBody>
          <a:bodyPr>
            <a:noAutofit/>
          </a:bodyPr>
          <a:lstStyle/>
          <a:p>
            <a:r>
              <a:rPr lang="en-US" sz="4800" dirty="0"/>
              <a:t>Creating 5 Whys</a:t>
            </a:r>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Rounded Rectangle 66">
            <a:extLst>
              <a:ext uri="{FF2B5EF4-FFF2-40B4-BE49-F238E27FC236}">
                <a16:creationId xmlns:a16="http://schemas.microsoft.com/office/drawing/2014/main" id="{8B36C806-DC62-413F-AA89-54CAAEAF6420}"/>
              </a:ext>
            </a:extLst>
          </p:cNvPr>
          <p:cNvSpPr>
            <a:spLocks noGrp="1"/>
          </p:cNvSpPr>
          <p:nvPr>
            <p:ph idx="1"/>
          </p:nvPr>
        </p:nvSpPr>
        <p:spPr>
          <a:xfrm>
            <a:off x="765811" y="2031916"/>
            <a:ext cx="2741260" cy="147709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indent="0" algn="ctr">
              <a:buNone/>
            </a:pPr>
            <a:r>
              <a:rPr lang="en-US" sz="2400" b="1" dirty="0"/>
              <a:t>Net Income down in Q4</a:t>
            </a:r>
          </a:p>
        </p:txBody>
      </p:sp>
      <p:sp>
        <p:nvSpPr>
          <p:cNvPr id="8" name="TextBox 7">
            <a:extLst>
              <a:ext uri="{FF2B5EF4-FFF2-40B4-BE49-F238E27FC236}">
                <a16:creationId xmlns:a16="http://schemas.microsoft.com/office/drawing/2014/main" id="{7F559274-CB6B-4D6A-BA3D-4AECF7AE7C14}"/>
              </a:ext>
            </a:extLst>
          </p:cNvPr>
          <p:cNvSpPr txBox="1"/>
          <p:nvPr/>
        </p:nvSpPr>
        <p:spPr>
          <a:xfrm>
            <a:off x="4614646" y="5190393"/>
            <a:ext cx="7773463"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Why are we not paying competitive rates</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18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7C4652AD-34DA-407D-8A3C-E66907749A8B}"/>
              </a:ext>
            </a:extLst>
          </p:cNvPr>
          <p:cNvSpPr txBox="1"/>
          <p:nvPr/>
        </p:nvSpPr>
        <p:spPr>
          <a:xfrm>
            <a:off x="4559204" y="4037773"/>
            <a:ext cx="7621364"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Why are our offers not accepted</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18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F6C2ED3B-8F2A-4FD8-84D4-960D834BC878}"/>
              </a:ext>
            </a:extLst>
          </p:cNvPr>
          <p:cNvSpPr txBox="1"/>
          <p:nvPr/>
        </p:nvSpPr>
        <p:spPr>
          <a:xfrm>
            <a:off x="4690696" y="2863400"/>
            <a:ext cx="7621362"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Why is there still a staff shortage</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18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10213C0A-1954-4D4E-BD19-037112064E94}"/>
              </a:ext>
            </a:extLst>
          </p:cNvPr>
          <p:cNvSpPr txBox="1"/>
          <p:nvPr/>
        </p:nvSpPr>
        <p:spPr>
          <a:xfrm>
            <a:off x="4570636" y="1663267"/>
            <a:ext cx="7621364"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Why are personnel costs up 21%</a:t>
            </a:r>
            <a:endParaRPr kumimoji="0" lang="en-US" sz="18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B03EC495-84DE-4C09-BD4F-08CC95EC7B5A}"/>
              </a:ext>
            </a:extLst>
          </p:cNvPr>
          <p:cNvSpPr txBox="1"/>
          <p:nvPr/>
        </p:nvSpPr>
        <p:spPr>
          <a:xfrm>
            <a:off x="4570636" y="395441"/>
            <a:ext cx="7621364"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Why is it down</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18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Rounded Rectangle 29">
            <a:extLst>
              <a:ext uri="{FF2B5EF4-FFF2-40B4-BE49-F238E27FC236}">
                <a16:creationId xmlns:a16="http://schemas.microsoft.com/office/drawing/2014/main" id="{9A271A19-8E86-4AC7-860B-C2336525424A}"/>
              </a:ext>
            </a:extLst>
          </p:cNvPr>
          <p:cNvSpPr/>
          <p:nvPr/>
        </p:nvSpPr>
        <p:spPr>
          <a:xfrm>
            <a:off x="4799329" y="2110558"/>
            <a:ext cx="7381239" cy="659389"/>
          </a:xfrm>
          <a:prstGeom prst="roundRect">
            <a:avLst>
              <a:gd name="adj" fmla="val 2608"/>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still have a staff shortage so are paying overtime to get shifts covered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Rounded Rectangle 29">
            <a:extLst>
              <a:ext uri="{FF2B5EF4-FFF2-40B4-BE49-F238E27FC236}">
                <a16:creationId xmlns:a16="http://schemas.microsoft.com/office/drawing/2014/main" id="{1BB7B193-2C9E-4E4F-B03A-82ADAAF06DDD}"/>
              </a:ext>
            </a:extLst>
          </p:cNvPr>
          <p:cNvSpPr/>
          <p:nvPr/>
        </p:nvSpPr>
        <p:spPr>
          <a:xfrm>
            <a:off x="4763182" y="4603828"/>
            <a:ext cx="7369809" cy="42976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Our rate of pay is less than our competitors</a:t>
            </a:r>
          </a:p>
        </p:txBody>
      </p:sp>
      <p:sp>
        <p:nvSpPr>
          <p:cNvPr id="16" name="Rounded Rectangle 15">
            <a:extLst>
              <a:ext uri="{FF2B5EF4-FFF2-40B4-BE49-F238E27FC236}">
                <a16:creationId xmlns:a16="http://schemas.microsoft.com/office/drawing/2014/main" id="{51AA4AAA-4948-4B71-935E-C5F4BBF032CA}"/>
              </a:ext>
            </a:extLst>
          </p:cNvPr>
          <p:cNvSpPr/>
          <p:nvPr/>
        </p:nvSpPr>
        <p:spPr>
          <a:xfrm>
            <a:off x="4715606" y="913676"/>
            <a:ext cx="7476393" cy="595617"/>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Revenue is up 6% over prior quarter,  but personnel costs are up 21% over prior quarter</a:t>
            </a:r>
          </a:p>
        </p:txBody>
      </p:sp>
      <p:sp>
        <p:nvSpPr>
          <p:cNvPr id="17" name="Rounded Rectangle 15">
            <a:extLst>
              <a:ext uri="{FF2B5EF4-FFF2-40B4-BE49-F238E27FC236}">
                <a16:creationId xmlns:a16="http://schemas.microsoft.com/office/drawing/2014/main" id="{5B2CCE0F-549A-4D02-85B5-9029372F27EF}"/>
              </a:ext>
            </a:extLst>
          </p:cNvPr>
          <p:cNvSpPr/>
          <p:nvPr/>
        </p:nvSpPr>
        <p:spPr>
          <a:xfrm>
            <a:off x="4763182" y="3419856"/>
            <a:ext cx="7381238" cy="429768"/>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Our offers are not being accepted</a:t>
            </a:r>
          </a:p>
        </p:txBody>
      </p:sp>
      <p:sp>
        <p:nvSpPr>
          <p:cNvPr id="18" name="Rounded Rectangle 15">
            <a:extLst>
              <a:ext uri="{FF2B5EF4-FFF2-40B4-BE49-F238E27FC236}">
                <a16:creationId xmlns:a16="http://schemas.microsoft.com/office/drawing/2014/main" id="{46B1B32C-3633-444D-A2B8-313C041B5064}"/>
              </a:ext>
            </a:extLst>
          </p:cNvPr>
          <p:cNvSpPr/>
          <p:nvPr/>
        </p:nvSpPr>
        <p:spPr>
          <a:xfrm>
            <a:off x="4715606" y="5701082"/>
            <a:ext cx="7464962" cy="42976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Our pay is based on a study from 2018 </a:t>
            </a:r>
          </a:p>
        </p:txBody>
      </p:sp>
      <p:sp>
        <p:nvSpPr>
          <p:cNvPr id="19" name="Rounded Rectangle 66">
            <a:extLst>
              <a:ext uri="{FF2B5EF4-FFF2-40B4-BE49-F238E27FC236}">
                <a16:creationId xmlns:a16="http://schemas.microsoft.com/office/drawing/2014/main" id="{289E9782-494D-4F6F-A8F2-546EC7C53433}"/>
              </a:ext>
            </a:extLst>
          </p:cNvPr>
          <p:cNvSpPr txBox="1">
            <a:spLocks/>
          </p:cNvSpPr>
          <p:nvPr/>
        </p:nvSpPr>
        <p:spPr>
          <a:xfrm>
            <a:off x="477515" y="4328520"/>
            <a:ext cx="3535680" cy="1723745"/>
          </a:xfrm>
          <a:prstGeom prst="roundRect">
            <a:avLst/>
          </a:prstGeom>
          <a:solidFill>
            <a:schemeClr val="bg1">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marL="457200" indent="-457200" algn="l" defTabSz="914400" rtl="0" eaLnBrk="1" latinLnBrk="0" hangingPunct="1">
              <a:lnSpc>
                <a:spcPct val="100000"/>
              </a:lnSpc>
              <a:spcBef>
                <a:spcPts val="1000"/>
              </a:spcBef>
              <a:spcAft>
                <a:spcPts val="300"/>
              </a:spcAft>
              <a:buClr>
                <a:srgbClr val="D42B1E"/>
              </a:buClr>
              <a:buFont typeface="Wingdings" panose="05000000000000000000" pitchFamily="2" charset="2"/>
              <a:buChar char="§"/>
              <a:tabLst/>
              <a:defRPr lang="en-US" sz="2800" kern="1200" dirty="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300"/>
              </a:spcAft>
              <a:buClr>
                <a:srgbClr val="D42B1E"/>
              </a:buClr>
              <a:buFont typeface="System Font Regular"/>
              <a:buChar char="-"/>
              <a:defRPr sz="2800" kern="1200">
                <a:solidFill>
                  <a:schemeClr val="lt1"/>
                </a:solidFill>
                <a:latin typeface="+mn-lt"/>
                <a:ea typeface="+mn-ea"/>
                <a:cs typeface="+mn-cs"/>
              </a:defRPr>
            </a:lvl2pPr>
            <a:lvl3pPr marL="11430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lt1"/>
                </a:solidFill>
                <a:latin typeface="+mn-lt"/>
                <a:ea typeface="+mn-ea"/>
                <a:cs typeface="+mn-cs"/>
              </a:defRPr>
            </a:lvl3pPr>
            <a:lvl4pPr marL="1600200" indent="-228600" algn="l" defTabSz="914400" rtl="0" eaLnBrk="1" latinLnBrk="0" hangingPunct="1">
              <a:lnSpc>
                <a:spcPct val="100000"/>
              </a:lnSpc>
              <a:spcBef>
                <a:spcPts val="500"/>
              </a:spcBef>
              <a:buClr>
                <a:srgbClr val="D42B1E"/>
              </a:buClr>
              <a:buSzPct val="100000"/>
              <a:buFont typeface="System Font Regular"/>
              <a:buChar char="-"/>
              <a:defRPr sz="2800" kern="1200">
                <a:solidFill>
                  <a:schemeClr val="lt1"/>
                </a:solidFill>
                <a:latin typeface="+mn-lt"/>
                <a:ea typeface="+mn-ea"/>
                <a:cs typeface="+mn-cs"/>
              </a:defRPr>
            </a:lvl4pPr>
            <a:lvl5pPr marL="2057400" indent="-228600" algn="l" defTabSz="914400" rtl="0" eaLnBrk="1" latinLnBrk="0" hangingPunct="1">
              <a:lnSpc>
                <a:spcPct val="100000"/>
              </a:lnSpc>
              <a:spcBef>
                <a:spcPts val="500"/>
              </a:spcBef>
              <a:buClr>
                <a:srgbClr val="D42B1E"/>
              </a:buClr>
              <a:buFont typeface="Arial" panose="020B0604020202020204" pitchFamily="34" charset="0"/>
              <a:buChar char="•"/>
              <a:defRPr sz="2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300"/>
              </a:spcAft>
              <a:buClr>
                <a:srgbClr val="D42B1E"/>
              </a:buClr>
              <a:buSzTx/>
              <a:buFont typeface="Wingdings" panose="05000000000000000000" pitchFamily="2" charset="2"/>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Conclusion: We need to update our compensation to be competitive</a:t>
            </a:r>
          </a:p>
        </p:txBody>
      </p:sp>
    </p:spTree>
    <p:extLst>
      <p:ext uri="{BB962C8B-B14F-4D97-AF65-F5344CB8AC3E}">
        <p14:creationId xmlns:p14="http://schemas.microsoft.com/office/powerpoint/2010/main" val="305068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705DB4-AAF2-43D2-A86B-FCFACD0D40E4}"/>
              </a:ext>
            </a:extLst>
          </p:cNvPr>
          <p:cNvSpPr>
            <a:spLocks noGrp="1"/>
          </p:cNvSpPr>
          <p:nvPr>
            <p:ph type="title"/>
          </p:nvPr>
        </p:nvSpPr>
        <p:spPr/>
        <p:txBody>
          <a:bodyPr>
            <a:normAutofit fontScale="90000"/>
          </a:bodyPr>
          <a:lstStyle/>
          <a:p>
            <a:r>
              <a:rPr lang="en-US" dirty="0"/>
              <a:t>Negative Idea Generator</a:t>
            </a:r>
          </a:p>
        </p:txBody>
      </p:sp>
      <p:sp>
        <p:nvSpPr>
          <p:cNvPr id="3" name="Slide Number Placeholder 2">
            <a:extLst>
              <a:ext uri="{FF2B5EF4-FFF2-40B4-BE49-F238E27FC236}">
                <a16:creationId xmlns:a16="http://schemas.microsoft.com/office/drawing/2014/main" id="{5E6EB3B9-6739-414A-A4F8-349F1FDBBCC2}"/>
              </a:ext>
            </a:extLst>
          </p:cNvPr>
          <p:cNvSpPr>
            <a:spLocks noGrp="1"/>
          </p:cNvSpPr>
          <p:nvPr>
            <p:ph type="sldNum" sz="quarter" idx="12"/>
          </p:nvPr>
        </p:nvSpPr>
        <p:spPr>
          <a:xfrm>
            <a:off x="8427911" y="6039953"/>
            <a:ext cx="2743200" cy="13081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2" name="Content Placeholder 1">
            <a:extLst>
              <a:ext uri="{FF2B5EF4-FFF2-40B4-BE49-F238E27FC236}">
                <a16:creationId xmlns:a16="http://schemas.microsoft.com/office/drawing/2014/main" id="{98496F12-72D1-4562-B2E7-F8DFE2CC5F92}"/>
              </a:ext>
            </a:extLst>
          </p:cNvPr>
          <p:cNvSpPr>
            <a:spLocks noGrp="1"/>
          </p:cNvSpPr>
          <p:nvPr>
            <p:ph idx="1"/>
          </p:nvPr>
        </p:nvSpPr>
        <p:spPr>
          <a:xfrm>
            <a:off x="477520" y="1253332"/>
            <a:ext cx="5766869" cy="2717090"/>
          </a:xfrm>
        </p:spPr>
        <p:txBody>
          <a:bodyPr/>
          <a:lstStyle/>
          <a:p>
            <a:pPr marL="0" indent="0">
              <a:buNone/>
            </a:pPr>
            <a:r>
              <a:rPr lang="en-US" b="1" dirty="0">
                <a:solidFill>
                  <a:srgbClr val="C00000"/>
                </a:solidFill>
              </a:rPr>
              <a:t>Solve the opposite problem</a:t>
            </a:r>
          </a:p>
          <a:p>
            <a:r>
              <a:rPr lang="en-US" sz="2400" dirty="0"/>
              <a:t>Turn the situation upside-down and generate ideas for the new, opposite situation</a:t>
            </a:r>
          </a:p>
          <a:p>
            <a:r>
              <a:rPr lang="en-US" sz="2400" dirty="0"/>
              <a:t>This is a very powerful and fun method</a:t>
            </a:r>
          </a:p>
          <a:p>
            <a:pPr marL="0" indent="0">
              <a:buNone/>
            </a:pPr>
            <a:endParaRPr lang="en-US" sz="2400" dirty="0"/>
          </a:p>
          <a:p>
            <a:pPr marL="0" indent="0">
              <a:buNone/>
            </a:pPr>
            <a:endParaRPr lang="en-US" dirty="0"/>
          </a:p>
        </p:txBody>
      </p:sp>
      <p:sp>
        <p:nvSpPr>
          <p:cNvPr id="8" name="TextBox 7">
            <a:extLst>
              <a:ext uri="{FF2B5EF4-FFF2-40B4-BE49-F238E27FC236}">
                <a16:creationId xmlns:a16="http://schemas.microsoft.com/office/drawing/2014/main" id="{CCE4D9F4-E997-40B4-8ACF-A50F4411DBF0}"/>
              </a:ext>
            </a:extLst>
          </p:cNvPr>
          <p:cNvSpPr txBox="1"/>
          <p:nvPr/>
        </p:nvSpPr>
        <p:spPr>
          <a:xfrm>
            <a:off x="7952561" y="6039953"/>
            <a:ext cx="292963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Adapted from Modern Management Network, Malmo, Sweden</a:t>
            </a:r>
          </a:p>
        </p:txBody>
      </p:sp>
      <p:pic>
        <p:nvPicPr>
          <p:cNvPr id="12" name="Picture 11">
            <a:extLst>
              <a:ext uri="{FF2B5EF4-FFF2-40B4-BE49-F238E27FC236}">
                <a16:creationId xmlns:a16="http://schemas.microsoft.com/office/drawing/2014/main" id="{C4C1AEF6-6772-465A-BE5F-F2FC2D1FB4A4}"/>
              </a:ext>
            </a:extLst>
          </p:cNvPr>
          <p:cNvPicPr>
            <a:picLocks noChangeAspect="1"/>
          </p:cNvPicPr>
          <p:nvPr/>
        </p:nvPicPr>
        <p:blipFill>
          <a:blip r:embed="rId3"/>
          <a:stretch>
            <a:fillRect/>
          </a:stretch>
        </p:blipFill>
        <p:spPr>
          <a:xfrm>
            <a:off x="6575552" y="1094768"/>
            <a:ext cx="5138928" cy="4668463"/>
          </a:xfrm>
          <a:prstGeom prst="rect">
            <a:avLst/>
          </a:prstGeom>
          <a:ln>
            <a:solidFill>
              <a:schemeClr val="tx1"/>
            </a:solidFill>
          </a:ln>
        </p:spPr>
      </p:pic>
      <p:pic>
        <p:nvPicPr>
          <p:cNvPr id="18" name="Picture 17">
            <a:extLst>
              <a:ext uri="{FF2B5EF4-FFF2-40B4-BE49-F238E27FC236}">
                <a16:creationId xmlns:a16="http://schemas.microsoft.com/office/drawing/2014/main" id="{707D2F0B-8E55-457A-9604-E065E36F9037}"/>
              </a:ext>
            </a:extLst>
          </p:cNvPr>
          <p:cNvPicPr>
            <a:picLocks noChangeAspect="1"/>
          </p:cNvPicPr>
          <p:nvPr/>
        </p:nvPicPr>
        <p:blipFill>
          <a:blip r:embed="rId4"/>
          <a:stretch>
            <a:fillRect/>
          </a:stretch>
        </p:blipFill>
        <p:spPr>
          <a:xfrm>
            <a:off x="6575552" y="1094768"/>
            <a:ext cx="5138928" cy="4668463"/>
          </a:xfrm>
          <a:prstGeom prst="rect">
            <a:avLst/>
          </a:prstGeom>
          <a:ln>
            <a:solidFill>
              <a:schemeClr val="tx1"/>
            </a:solidFill>
          </a:ln>
        </p:spPr>
      </p:pic>
      <p:pic>
        <p:nvPicPr>
          <p:cNvPr id="20" name="Picture 19">
            <a:extLst>
              <a:ext uri="{FF2B5EF4-FFF2-40B4-BE49-F238E27FC236}">
                <a16:creationId xmlns:a16="http://schemas.microsoft.com/office/drawing/2014/main" id="{85AF7E9F-26F5-417D-9A93-2369DEFE3861}"/>
              </a:ext>
            </a:extLst>
          </p:cNvPr>
          <p:cNvPicPr>
            <a:picLocks noChangeAspect="1"/>
          </p:cNvPicPr>
          <p:nvPr/>
        </p:nvPicPr>
        <p:blipFill rotWithShape="1">
          <a:blip r:embed="rId5"/>
          <a:srcRect l="6358" t="2873"/>
          <a:stretch/>
        </p:blipFill>
        <p:spPr>
          <a:xfrm>
            <a:off x="6575552" y="1082327"/>
            <a:ext cx="5138928" cy="4668463"/>
          </a:xfrm>
          <a:prstGeom prst="rect">
            <a:avLst/>
          </a:prstGeom>
          <a:ln>
            <a:solidFill>
              <a:schemeClr val="tx1"/>
            </a:solidFill>
          </a:ln>
        </p:spPr>
      </p:pic>
      <p:sp>
        <p:nvSpPr>
          <p:cNvPr id="4" name="TextBox 3">
            <a:extLst>
              <a:ext uri="{FF2B5EF4-FFF2-40B4-BE49-F238E27FC236}">
                <a16:creationId xmlns:a16="http://schemas.microsoft.com/office/drawing/2014/main" id="{A821F233-A98A-437C-B7F0-50C1F4934124}"/>
              </a:ext>
            </a:extLst>
          </p:cNvPr>
          <p:cNvSpPr txBox="1"/>
          <p:nvPr/>
        </p:nvSpPr>
        <p:spPr>
          <a:xfrm>
            <a:off x="709863" y="4620126"/>
            <a:ext cx="49065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Let’s give it a try!</a:t>
            </a:r>
          </a:p>
        </p:txBody>
      </p:sp>
    </p:spTree>
    <p:extLst>
      <p:ext uri="{BB962C8B-B14F-4D97-AF65-F5344CB8AC3E}">
        <p14:creationId xmlns:p14="http://schemas.microsoft.com/office/powerpoint/2010/main" val="87589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705DB4-AAF2-43D2-A86B-FCFACD0D40E4}"/>
              </a:ext>
            </a:extLst>
          </p:cNvPr>
          <p:cNvSpPr>
            <a:spLocks noGrp="1"/>
          </p:cNvSpPr>
          <p:nvPr>
            <p:ph type="title"/>
          </p:nvPr>
        </p:nvSpPr>
        <p:spPr>
          <a:xfrm>
            <a:off x="477520" y="370839"/>
            <a:ext cx="6777522" cy="1119129"/>
          </a:xfrm>
        </p:spPr>
        <p:txBody>
          <a:bodyPr>
            <a:normAutofit fontScale="90000"/>
          </a:bodyPr>
          <a:lstStyle/>
          <a:p>
            <a:r>
              <a:rPr lang="en-US" dirty="0"/>
              <a:t>Table Exercise – </a:t>
            </a:r>
            <a:br>
              <a:rPr lang="en-US" dirty="0"/>
            </a:br>
            <a:r>
              <a:rPr lang="en-US" dirty="0"/>
              <a:t>Solve the Opposite Problem </a:t>
            </a:r>
          </a:p>
        </p:txBody>
      </p:sp>
      <p:sp>
        <p:nvSpPr>
          <p:cNvPr id="3" name="Slide Number Placeholder 2">
            <a:extLst>
              <a:ext uri="{FF2B5EF4-FFF2-40B4-BE49-F238E27FC236}">
                <a16:creationId xmlns:a16="http://schemas.microsoft.com/office/drawing/2014/main" id="{5E6EB3B9-6739-414A-A4F8-349F1FDBBC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CCE4D9F4-E997-40B4-8ACF-A50F4411DBF0}"/>
              </a:ext>
            </a:extLst>
          </p:cNvPr>
          <p:cNvSpPr txBox="1"/>
          <p:nvPr/>
        </p:nvSpPr>
        <p:spPr>
          <a:xfrm>
            <a:off x="8495930" y="6377304"/>
            <a:ext cx="292963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Adapted from Modern Management Network, Malmo, Sweden</a:t>
            </a:r>
          </a:p>
        </p:txBody>
      </p:sp>
      <p:graphicFrame>
        <p:nvGraphicFramePr>
          <p:cNvPr id="9" name="Diagram 8">
            <a:extLst>
              <a:ext uri="{FF2B5EF4-FFF2-40B4-BE49-F238E27FC236}">
                <a16:creationId xmlns:a16="http://schemas.microsoft.com/office/drawing/2014/main" id="{C81C0138-42B2-42F7-802B-BB75D896F30A}"/>
              </a:ext>
            </a:extLst>
          </p:cNvPr>
          <p:cNvGraphicFramePr/>
          <p:nvPr/>
        </p:nvGraphicFramePr>
        <p:xfrm>
          <a:off x="477520" y="1574601"/>
          <a:ext cx="11397648" cy="18664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4" name="Diagram 13">
            <a:extLst>
              <a:ext uri="{FF2B5EF4-FFF2-40B4-BE49-F238E27FC236}">
                <a16:creationId xmlns:a16="http://schemas.microsoft.com/office/drawing/2014/main" id="{D8E85B2D-B38E-42EF-839F-C5A933D4A337}"/>
              </a:ext>
            </a:extLst>
          </p:cNvPr>
          <p:cNvGraphicFramePr/>
          <p:nvPr/>
        </p:nvGraphicFramePr>
        <p:xfrm>
          <a:off x="497573" y="3441032"/>
          <a:ext cx="11397648" cy="235818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 name="Online Media 1" title="1 MINUTE COUNTDOWN TIMER (60 SECONDS TIMER)">
            <a:hlinkClick r:id="" action="ppaction://media"/>
            <a:extLst>
              <a:ext uri="{FF2B5EF4-FFF2-40B4-BE49-F238E27FC236}">
                <a16:creationId xmlns:a16="http://schemas.microsoft.com/office/drawing/2014/main" id="{92B33043-C664-4D09-869F-679AA7ACA47A}"/>
              </a:ext>
            </a:extLst>
          </p:cNvPr>
          <p:cNvPicPr>
            <a:picLocks noRot="1" noChangeAspect="1"/>
          </p:cNvPicPr>
          <p:nvPr>
            <a:videoFile r:link="rId1"/>
          </p:nvPr>
        </p:nvPicPr>
        <p:blipFill>
          <a:blip r:embed="rId14"/>
          <a:stretch>
            <a:fillRect/>
          </a:stretch>
        </p:blipFill>
        <p:spPr>
          <a:xfrm>
            <a:off x="9662615" y="273416"/>
            <a:ext cx="2232606" cy="1261423"/>
          </a:xfrm>
          <a:prstGeom prst="rect">
            <a:avLst/>
          </a:prstGeom>
        </p:spPr>
      </p:pic>
    </p:spTree>
    <p:extLst>
      <p:ext uri="{BB962C8B-B14F-4D97-AF65-F5344CB8AC3E}">
        <p14:creationId xmlns:p14="http://schemas.microsoft.com/office/powerpoint/2010/main" val="213648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092E8564-994E-4784-B336-D4FA04C0FB5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graphicEl>
                                              <a:dgm id="{625EF800-1840-406B-A2B9-73F67BF4C97E}"/>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graphicEl>
                                              <a:dgm id="{C3BA7FBA-476D-4B83-9341-5A44411A1042}"/>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graphicEl>
                                              <a:dgm id="{E66C474D-8835-4E98-9ED6-B758CF2A7074}"/>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graphicEl>
                                              <a:dgm id="{A731FC41-F175-49BD-B4A8-DBA9304DBB9C}"/>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graphicEl>
                                              <a:dgm id="{935417EB-6B2F-4D73-86F3-460BC442A29C}"/>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graphicEl>
                                              <a:dgm id="{F88A90AE-1252-48AB-A006-C9A8C87BC18B}"/>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graphicEl>
                                              <a:dgm id="{092E8564-994E-4784-B336-D4FA04C0FB5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graphicEl>
                                              <a:dgm id="{625EF800-1840-406B-A2B9-73F67BF4C97E}"/>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graphicEl>
                                              <a:dgm id="{C3BA7FBA-476D-4B83-9341-5A44411A1042}"/>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graphicEl>
                                              <a:dgm id="{E66C474D-8835-4E98-9ED6-B758CF2A7074}"/>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graphicEl>
                                              <a:dgm id="{A731FC41-F175-49BD-B4A8-DBA9304DBB9C}"/>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graphicEl>
                                              <a:dgm id="{935417EB-6B2F-4D73-86F3-460BC442A29C}"/>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graphicEl>
                                              <a:dgm id="{F88A90AE-1252-48AB-A006-C9A8C87BC18B}"/>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2"/>
                </p:tgtEl>
              </p:cMediaNode>
            </p:video>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2"/>
                                        </p:tgtEl>
                                      </p:cBhvr>
                                    </p:cmd>
                                  </p:childTnLst>
                                </p:cTn>
                              </p:par>
                            </p:childTnLst>
                          </p:cTn>
                        </p:par>
                      </p:childTnLst>
                    </p:cTn>
                  </p:par>
                </p:childTnLst>
              </p:cTn>
              <p:nextCondLst>
                <p:cond evt="onClick" delay="0">
                  <p:tgtEl>
                    <p:spTgt spid="2"/>
                  </p:tgtEl>
                </p:cond>
              </p:nextCondLst>
            </p:seq>
          </p:childTnLst>
        </p:cTn>
      </p:par>
    </p:tnLst>
    <p:bldLst>
      <p:bldGraphic spid="9" grpId="0">
        <p:bldSub>
          <a:bldDgm/>
        </p:bldSub>
      </p:bldGraphic>
      <p:bldGraphic spid="14" grpId="0">
        <p:bldSub>
          <a:bldDgm bld="one"/>
        </p:bldSub>
      </p:bldGraphic>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B4F32-5FC5-4FDD-9A93-D849E0C7F8EC}"/>
              </a:ext>
            </a:extLst>
          </p:cNvPr>
          <p:cNvSpPr>
            <a:spLocks noGrp="1"/>
          </p:cNvSpPr>
          <p:nvPr>
            <p:ph type="title"/>
          </p:nvPr>
        </p:nvSpPr>
        <p:spPr>
          <a:xfrm>
            <a:off x="4966393" y="440689"/>
            <a:ext cx="6868159" cy="903445"/>
          </a:xfrm>
        </p:spPr>
        <p:txBody>
          <a:bodyPr>
            <a:normAutofit fontScale="90000"/>
          </a:bodyPr>
          <a:lstStyle/>
          <a:p>
            <a:r>
              <a:rPr lang="en-US" dirty="0">
                <a:solidFill>
                  <a:schemeClr val="tx1"/>
                </a:solidFill>
              </a:rPr>
              <a:t>Applying Innovative Thinking to a Real-World Problem</a:t>
            </a:r>
          </a:p>
        </p:txBody>
      </p:sp>
      <p:sp>
        <p:nvSpPr>
          <p:cNvPr id="4" name="Content Placeholder 3">
            <a:extLst>
              <a:ext uri="{FF2B5EF4-FFF2-40B4-BE49-F238E27FC236}">
                <a16:creationId xmlns:a16="http://schemas.microsoft.com/office/drawing/2014/main" id="{3C855DE2-210D-485F-AA4F-CB79233EA2F8}"/>
              </a:ext>
            </a:extLst>
          </p:cNvPr>
          <p:cNvSpPr>
            <a:spLocks noGrp="1"/>
          </p:cNvSpPr>
          <p:nvPr>
            <p:ph idx="1"/>
          </p:nvPr>
        </p:nvSpPr>
        <p:spPr>
          <a:xfrm>
            <a:off x="4966393" y="1403304"/>
            <a:ext cx="6868159" cy="4960414"/>
          </a:xfrm>
        </p:spPr>
        <p:txBody>
          <a:bodyPr>
            <a:normAutofit/>
          </a:bodyPr>
          <a:lstStyle/>
          <a:p>
            <a:r>
              <a:rPr lang="en-US" dirty="0"/>
              <a:t>Think about a challenge you and/or your organization are currently experiencing</a:t>
            </a:r>
          </a:p>
          <a:p>
            <a:r>
              <a:rPr lang="en-US" dirty="0"/>
              <a:t>Take 10 minutes to review what we’ve learned and try applying a new, innovative approach to your challenge:</a:t>
            </a:r>
          </a:p>
          <a:p>
            <a:pPr lvl="1"/>
            <a:r>
              <a:rPr lang="en-US" dirty="0"/>
              <a:t>Lego Challenge </a:t>
            </a:r>
          </a:p>
          <a:p>
            <a:pPr lvl="1"/>
            <a:r>
              <a:rPr lang="en-US" dirty="0"/>
              <a:t>See and Think Differently</a:t>
            </a:r>
          </a:p>
          <a:p>
            <a:pPr lvl="1"/>
            <a:r>
              <a:rPr lang="en-US" dirty="0"/>
              <a:t>5 Whys</a:t>
            </a:r>
          </a:p>
          <a:p>
            <a:pPr lvl="1"/>
            <a:r>
              <a:rPr lang="en-US" dirty="0"/>
              <a:t>Negative Idea Generator</a:t>
            </a:r>
          </a:p>
        </p:txBody>
      </p:sp>
      <p:pic>
        <p:nvPicPr>
          <p:cNvPr id="6" name="Content Placeholder 5">
            <a:extLst>
              <a:ext uri="{FF2B5EF4-FFF2-40B4-BE49-F238E27FC236}">
                <a16:creationId xmlns:a16="http://schemas.microsoft.com/office/drawing/2014/main" id="{17F9EA7C-6EC3-4AF8-9F8D-786FC59AC984}"/>
              </a:ext>
            </a:extLst>
          </p:cNvPr>
          <p:cNvPicPr>
            <a:picLocks noGrp="1" noChangeAspect="1"/>
          </p:cNvPicPr>
          <p:nvPr>
            <p:ph idx="13"/>
          </p:nvPr>
        </p:nvPicPr>
        <p:blipFill>
          <a:blip r:embed="rId4"/>
          <a:stretch>
            <a:fillRect/>
          </a:stretch>
        </p:blipFill>
        <p:spPr>
          <a:xfrm>
            <a:off x="1303103" y="1562174"/>
            <a:ext cx="2203001" cy="2203001"/>
          </a:xfrm>
        </p:spPr>
      </p:pic>
      <p:sp>
        <p:nvSpPr>
          <p:cNvPr id="7" name="TextBox 6">
            <a:extLst>
              <a:ext uri="{FF2B5EF4-FFF2-40B4-BE49-F238E27FC236}">
                <a16:creationId xmlns:a16="http://schemas.microsoft.com/office/drawing/2014/main" id="{EE1D3A7D-2BE6-4743-83E9-FADEEF550820}"/>
              </a:ext>
            </a:extLst>
          </p:cNvPr>
          <p:cNvSpPr txBox="1"/>
          <p:nvPr/>
        </p:nvSpPr>
        <p:spPr>
          <a:xfrm>
            <a:off x="142294" y="3883511"/>
            <a:ext cx="428985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https://app.smartsheet.com/b/form/38f22374c8844c048dc1e0e19f8f727c</a:t>
            </a:r>
          </a:p>
        </p:txBody>
      </p:sp>
      <p:pic>
        <p:nvPicPr>
          <p:cNvPr id="3" name="Online Media 2" title="10 MINUTE TIMER - COUNTDOWN TIMER (MINIMAL)">
            <a:hlinkClick r:id="" action="ppaction://media"/>
            <a:extLst>
              <a:ext uri="{FF2B5EF4-FFF2-40B4-BE49-F238E27FC236}">
                <a16:creationId xmlns:a16="http://schemas.microsoft.com/office/drawing/2014/main" id="{5689008F-1A0F-4C97-AA18-35007F3DB4CC}"/>
              </a:ext>
            </a:extLst>
          </p:cNvPr>
          <p:cNvPicPr>
            <a:picLocks noRot="1" noChangeAspect="1"/>
          </p:cNvPicPr>
          <p:nvPr>
            <a:videoFile r:link="rId1"/>
          </p:nvPr>
        </p:nvPicPr>
        <p:blipFill>
          <a:blip r:embed="rId5"/>
          <a:stretch>
            <a:fillRect/>
          </a:stretch>
        </p:blipFill>
        <p:spPr>
          <a:xfrm>
            <a:off x="2408149" y="5554639"/>
            <a:ext cx="1828099" cy="1032876"/>
          </a:xfrm>
          <a:prstGeom prst="rect">
            <a:avLst/>
          </a:prstGeom>
        </p:spPr>
      </p:pic>
    </p:spTree>
    <p:extLst>
      <p:ext uri="{BB962C8B-B14F-4D97-AF65-F5344CB8AC3E}">
        <p14:creationId xmlns:p14="http://schemas.microsoft.com/office/powerpoint/2010/main" val="169707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686B23-940B-452C-AF25-8C9DFE994224}"/>
              </a:ext>
            </a:extLst>
          </p:cNvPr>
          <p:cNvSpPr>
            <a:spLocks noGrp="1"/>
          </p:cNvSpPr>
          <p:nvPr>
            <p:ph type="title"/>
          </p:nvPr>
        </p:nvSpPr>
        <p:spPr/>
        <p:txBody>
          <a:bodyPr>
            <a:normAutofit fontScale="90000"/>
          </a:bodyPr>
          <a:lstStyle/>
          <a:p>
            <a:r>
              <a:rPr lang="en-US" dirty="0"/>
              <a:t>Creating a Culture of Innovation </a:t>
            </a:r>
          </a:p>
        </p:txBody>
      </p:sp>
      <p:pic>
        <p:nvPicPr>
          <p:cNvPr id="5" name="Online Media 4" title="How Do We Create a Culture of Innovation?">
            <a:hlinkClick r:id="" action="ppaction://media"/>
            <a:extLst>
              <a:ext uri="{FF2B5EF4-FFF2-40B4-BE49-F238E27FC236}">
                <a16:creationId xmlns:a16="http://schemas.microsoft.com/office/drawing/2014/main" id="{6647A172-6ED6-4591-AE26-F87B39C54F8F}"/>
              </a:ext>
            </a:extLst>
          </p:cNvPr>
          <p:cNvPicPr>
            <a:picLocks noRot="1" noChangeAspect="1"/>
          </p:cNvPicPr>
          <p:nvPr>
            <a:videoFile r:link="rId1"/>
          </p:nvPr>
        </p:nvPicPr>
        <p:blipFill>
          <a:blip r:embed="rId4"/>
          <a:stretch>
            <a:fillRect/>
          </a:stretch>
        </p:blipFill>
        <p:spPr>
          <a:xfrm>
            <a:off x="2086351" y="1495836"/>
            <a:ext cx="7043904" cy="3979806"/>
          </a:xfrm>
          <a:prstGeom prst="rect">
            <a:avLst/>
          </a:prstGeom>
        </p:spPr>
      </p:pic>
      <p:sp>
        <p:nvSpPr>
          <p:cNvPr id="12" name="TextBox 11">
            <a:extLst>
              <a:ext uri="{FF2B5EF4-FFF2-40B4-BE49-F238E27FC236}">
                <a16:creationId xmlns:a16="http://schemas.microsoft.com/office/drawing/2014/main" id="{DE78DE89-F005-479D-9BD7-FEECA4655B36}"/>
              </a:ext>
            </a:extLst>
          </p:cNvPr>
          <p:cNvSpPr txBox="1"/>
          <p:nvPr/>
        </p:nvSpPr>
        <p:spPr>
          <a:xfrm>
            <a:off x="9800215" y="6271708"/>
            <a:ext cx="168895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https://dianakander.com/speaking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17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3A6A4-499C-AE8C-5767-E766C7D8C86B}"/>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71043976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867C50-5D45-4F83-92D6-B934294844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E2851471-4745-44E1-A123-79D7FA6EB9D8}"/>
              </a:ext>
            </a:extLst>
          </p:cNvPr>
          <p:cNvPicPr>
            <a:picLocks noChangeAspect="1"/>
          </p:cNvPicPr>
          <p:nvPr/>
        </p:nvPicPr>
        <p:blipFill>
          <a:blip r:embed="rId2"/>
          <a:stretch>
            <a:fillRect/>
          </a:stretch>
        </p:blipFill>
        <p:spPr>
          <a:xfrm>
            <a:off x="2457817" y="614820"/>
            <a:ext cx="7276365" cy="5628359"/>
          </a:xfrm>
          <a:prstGeom prst="rect">
            <a:avLst/>
          </a:prstGeom>
        </p:spPr>
      </p:pic>
    </p:spTree>
    <p:extLst>
      <p:ext uri="{BB962C8B-B14F-4D97-AF65-F5344CB8AC3E}">
        <p14:creationId xmlns:p14="http://schemas.microsoft.com/office/powerpoint/2010/main" val="280697117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outdoor, grass, tree, sky&#10;&#10;Description automatically generated">
            <a:extLst>
              <a:ext uri="{FF2B5EF4-FFF2-40B4-BE49-F238E27FC236}">
                <a16:creationId xmlns:a16="http://schemas.microsoft.com/office/drawing/2014/main" id="{A1313BC2-BAE8-4DF4-AE35-4CCC872FD31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A74EC9A8-7CA9-4ECC-B0F4-DFE71CD3E86A}"/>
              </a:ext>
            </a:extLst>
          </p:cNvPr>
          <p:cNvSpPr>
            <a:spLocks noGrp="1"/>
          </p:cNvSpPr>
          <p:nvPr>
            <p:ph type="sldNum" sz="quarter" idx="4"/>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212C38A-D241-7041-9EFC-6446870ABFAA}" type="slidenum">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169</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5" descr="A red letter on a black background&#10;&#10;Description automatically generated with medium confidence">
            <a:extLst>
              <a:ext uri="{FF2B5EF4-FFF2-40B4-BE49-F238E27FC236}">
                <a16:creationId xmlns:a16="http://schemas.microsoft.com/office/drawing/2014/main" id="{A65EA71B-397A-43F6-8C27-D041FD4D5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655" y="5421058"/>
            <a:ext cx="4347047" cy="857714"/>
          </a:xfrm>
          <a:prstGeom prst="rect">
            <a:avLst/>
          </a:prstGeom>
        </p:spPr>
      </p:pic>
      <p:sp>
        <p:nvSpPr>
          <p:cNvPr id="8" name="Title 1">
            <a:extLst>
              <a:ext uri="{FF2B5EF4-FFF2-40B4-BE49-F238E27FC236}">
                <a16:creationId xmlns:a16="http://schemas.microsoft.com/office/drawing/2014/main" id="{1003B0DE-D41C-49B3-B07F-EBB426860C5F}"/>
              </a:ext>
            </a:extLst>
          </p:cNvPr>
          <p:cNvSpPr txBox="1">
            <a:spLocks/>
          </p:cNvSpPr>
          <p:nvPr/>
        </p:nvSpPr>
        <p:spPr>
          <a:xfrm>
            <a:off x="500557" y="1554481"/>
            <a:ext cx="10605246" cy="3167148"/>
          </a:xfrm>
          <a:prstGeom prst="rect">
            <a:avLst/>
          </a:prstGeom>
        </p:spPr>
        <p:txBody>
          <a:bodyPr/>
          <a:lstStyle>
            <a:lvl1pPr marL="11113" indent="-11113" algn="l" defTabSz="914400" rtl="0" eaLnBrk="1" latinLnBrk="0" hangingPunct="1">
              <a:lnSpc>
                <a:spcPct val="90000"/>
              </a:lnSpc>
              <a:spcBef>
                <a:spcPct val="0"/>
              </a:spcBef>
              <a:buNone/>
              <a:tabLst/>
              <a:defRPr sz="4000" b="1" i="0" kern="1200">
                <a:solidFill>
                  <a:schemeClr val="tx1"/>
                </a:solidFill>
                <a:latin typeface="Arial" panose="020B0604020202020204" pitchFamily="34" charset="0"/>
                <a:ea typeface="+mj-ea"/>
                <a:cs typeface="Arial" panose="020B0604020202020204" pitchFamily="34" charset="0"/>
              </a:defRPr>
            </a:lvl1pPr>
          </a:lstStyle>
          <a:p>
            <a:pPr marL="11113" marR="0" lvl="0" indent="-11113"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See you </a:t>
            </a:r>
          </a:p>
          <a:p>
            <a:pPr marL="11113" marR="0" lvl="0" indent="-11113"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next year!</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846625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F723C-3BF4-4CD2-8265-41EDC2DBC028}"/>
              </a:ext>
            </a:extLst>
          </p:cNvPr>
          <p:cNvSpPr>
            <a:spLocks noGrp="1"/>
          </p:cNvSpPr>
          <p:nvPr>
            <p:ph type="title"/>
          </p:nvPr>
        </p:nvSpPr>
        <p:spPr/>
        <p:txBody>
          <a:bodyPr/>
          <a:lstStyle/>
          <a:p>
            <a:r>
              <a:rPr lang="en-US" dirty="0"/>
              <a:t>Show of Hands</a:t>
            </a:r>
          </a:p>
        </p:txBody>
      </p:sp>
      <p:sp>
        <p:nvSpPr>
          <p:cNvPr id="3" name="Slide Number Placeholder 2">
            <a:extLst>
              <a:ext uri="{FF2B5EF4-FFF2-40B4-BE49-F238E27FC236}">
                <a16:creationId xmlns:a16="http://schemas.microsoft.com/office/drawing/2014/main" id="{611527D3-73A2-4EE9-8235-0956747FD6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362436BD-9305-4E90-A068-224AF95C780F}"/>
              </a:ext>
            </a:extLst>
          </p:cNvPr>
          <p:cNvSpPr>
            <a:spLocks noGrp="1"/>
          </p:cNvSpPr>
          <p:nvPr>
            <p:ph idx="1"/>
          </p:nvPr>
        </p:nvSpPr>
        <p:spPr/>
        <p:txBody>
          <a:bodyPr/>
          <a:lstStyle/>
          <a:p>
            <a:r>
              <a:rPr lang="en-US" dirty="0"/>
              <a:t>Has your organization ever received a cryptocurrency donation?</a:t>
            </a:r>
          </a:p>
        </p:txBody>
      </p:sp>
      <p:pic>
        <p:nvPicPr>
          <p:cNvPr id="6" name="Picture 5">
            <a:extLst>
              <a:ext uri="{FF2B5EF4-FFF2-40B4-BE49-F238E27FC236}">
                <a16:creationId xmlns:a16="http://schemas.microsoft.com/office/drawing/2014/main" id="{D204D5A5-6B08-46B0-A4DE-168BBC097772}"/>
              </a:ext>
            </a:extLst>
          </p:cNvPr>
          <p:cNvPicPr>
            <a:picLocks noChangeAspect="1"/>
          </p:cNvPicPr>
          <p:nvPr/>
        </p:nvPicPr>
        <p:blipFill>
          <a:blip r:embed="rId2"/>
          <a:stretch>
            <a:fillRect/>
          </a:stretch>
        </p:blipFill>
        <p:spPr>
          <a:xfrm>
            <a:off x="2133600" y="2421495"/>
            <a:ext cx="7924800" cy="3846576"/>
          </a:xfrm>
          <a:prstGeom prst="rect">
            <a:avLst/>
          </a:prstGeom>
        </p:spPr>
      </p:pic>
    </p:spTree>
    <p:extLst>
      <p:ext uri="{BB962C8B-B14F-4D97-AF65-F5344CB8AC3E}">
        <p14:creationId xmlns:p14="http://schemas.microsoft.com/office/powerpoint/2010/main" val="1276948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228976-2E75-F8AC-F5A0-D8A6CB5238F6}"/>
              </a:ext>
            </a:extLst>
          </p:cNvPr>
          <p:cNvSpPr>
            <a:spLocks noGrp="1"/>
          </p:cNvSpPr>
          <p:nvPr>
            <p:ph type="title"/>
          </p:nvPr>
        </p:nvSpPr>
        <p:spPr/>
        <p:txBody>
          <a:bodyPr>
            <a:normAutofit fontScale="90000"/>
          </a:bodyPr>
          <a:lstStyle/>
          <a:p>
            <a:r>
              <a:rPr lang="en-GB" dirty="0"/>
              <a:t>Why Should We Talk About Crypto?</a:t>
            </a:r>
            <a:endParaRPr lang="en-US" dirty="0"/>
          </a:p>
        </p:txBody>
      </p:sp>
      <p:sp>
        <p:nvSpPr>
          <p:cNvPr id="5" name="Content Placeholder 4">
            <a:extLst>
              <a:ext uri="{FF2B5EF4-FFF2-40B4-BE49-F238E27FC236}">
                <a16:creationId xmlns:a16="http://schemas.microsoft.com/office/drawing/2014/main" id="{6DDA03CE-EB60-2F63-9ABC-83F1BFA4B19E}"/>
              </a:ext>
            </a:extLst>
          </p:cNvPr>
          <p:cNvSpPr>
            <a:spLocks noGrp="1"/>
          </p:cNvSpPr>
          <p:nvPr>
            <p:ph idx="1"/>
          </p:nvPr>
        </p:nvSpPr>
        <p:spPr>
          <a:xfrm>
            <a:off x="477520" y="1253332"/>
            <a:ext cx="11236959" cy="1209650"/>
          </a:xfrm>
        </p:spPr>
        <p:txBody>
          <a:bodyPr>
            <a:normAutofit/>
          </a:bodyPr>
          <a:lstStyle/>
          <a:p>
            <a:r>
              <a:rPr lang="en-US" sz="2400" dirty="0"/>
              <a:t>Study participants were asked: where do you expect the greatest return on your investments over the next 10 years?</a:t>
            </a:r>
            <a:endParaRPr lang="en-GB" sz="2400" dirty="0"/>
          </a:p>
        </p:txBody>
      </p:sp>
      <p:grpSp>
        <p:nvGrpSpPr>
          <p:cNvPr id="12" name="Group 11">
            <a:extLst>
              <a:ext uri="{FF2B5EF4-FFF2-40B4-BE49-F238E27FC236}">
                <a16:creationId xmlns:a16="http://schemas.microsoft.com/office/drawing/2014/main" id="{995F5254-EF5E-3AB9-489A-A399958F5F3D}"/>
              </a:ext>
            </a:extLst>
          </p:cNvPr>
          <p:cNvGrpSpPr/>
          <p:nvPr/>
        </p:nvGrpSpPr>
        <p:grpSpPr>
          <a:xfrm>
            <a:off x="569976" y="2444547"/>
            <a:ext cx="10747382" cy="2550319"/>
            <a:chOff x="569976" y="2628900"/>
            <a:chExt cx="10747382" cy="2550319"/>
          </a:xfrm>
        </p:grpSpPr>
        <p:sp>
          <p:nvSpPr>
            <p:cNvPr id="11" name="Rectangle 10">
              <a:extLst>
                <a:ext uri="{FF2B5EF4-FFF2-40B4-BE49-F238E27FC236}">
                  <a16:creationId xmlns:a16="http://schemas.microsoft.com/office/drawing/2014/main" id="{C19300D2-9BA5-FF85-57EF-DCF6802C08FE}"/>
                </a:ext>
              </a:extLst>
            </p:cNvPr>
            <p:cNvSpPr/>
            <p:nvPr/>
          </p:nvSpPr>
          <p:spPr>
            <a:xfrm>
              <a:off x="569976" y="2628900"/>
              <a:ext cx="10747382" cy="2550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FF12E4A-3A3C-CA3A-3D23-C70B365A0E6A}"/>
                </a:ext>
              </a:extLst>
            </p:cNvPr>
            <p:cNvPicPr/>
            <p:nvPr/>
          </p:nvPicPr>
          <p:blipFill>
            <a:blip r:embed="rId2"/>
            <a:stretch>
              <a:fillRect/>
            </a:stretch>
          </p:blipFill>
          <p:spPr>
            <a:xfrm>
              <a:off x="569976" y="2682016"/>
              <a:ext cx="8810474" cy="2398813"/>
            </a:xfrm>
            <a:prstGeom prst="rect">
              <a:avLst/>
            </a:prstGeom>
          </p:spPr>
        </p:pic>
        <p:pic>
          <p:nvPicPr>
            <p:cNvPr id="7" name="Picture 6">
              <a:extLst>
                <a:ext uri="{FF2B5EF4-FFF2-40B4-BE49-F238E27FC236}">
                  <a16:creationId xmlns:a16="http://schemas.microsoft.com/office/drawing/2014/main" id="{4480C167-F5CA-D787-C8E3-D00DA1D3C75F}"/>
                </a:ext>
              </a:extLst>
            </p:cNvPr>
            <p:cNvPicPr/>
            <p:nvPr/>
          </p:nvPicPr>
          <p:blipFill>
            <a:blip r:embed="rId3"/>
            <a:stretch>
              <a:fillRect/>
            </a:stretch>
          </p:blipFill>
          <p:spPr>
            <a:xfrm>
              <a:off x="8873882" y="2759830"/>
              <a:ext cx="2443475" cy="2344189"/>
            </a:xfrm>
            <a:prstGeom prst="rect">
              <a:avLst/>
            </a:prstGeom>
          </p:spPr>
        </p:pic>
      </p:grpSp>
      <p:sp>
        <p:nvSpPr>
          <p:cNvPr id="10" name="Title 1">
            <a:extLst>
              <a:ext uri="{FF2B5EF4-FFF2-40B4-BE49-F238E27FC236}">
                <a16:creationId xmlns:a16="http://schemas.microsoft.com/office/drawing/2014/main" id="{E4884619-1667-D31C-5D87-382D5F537546}"/>
              </a:ext>
            </a:extLst>
          </p:cNvPr>
          <p:cNvSpPr txBox="1">
            <a:spLocks/>
          </p:cNvSpPr>
          <p:nvPr/>
        </p:nvSpPr>
        <p:spPr>
          <a:xfrm>
            <a:off x="4261108" y="5248572"/>
            <a:ext cx="3428400" cy="460871"/>
          </a:xfrm>
          <a:prstGeom prst="rect">
            <a:avLst/>
          </a:prstGeom>
        </p:spPr>
        <p:txBody>
          <a:bodyPr vert="horz" lIns="0" tIns="0" rIns="0" bIns="0" rtlCol="0" anchor="t">
            <a:normAutofit fontScale="70000" lnSpcReduction="20000"/>
          </a:bodyPr>
          <a:lstStyle>
            <a:lvl1pPr algn="l" defTabSz="914400" rtl="0" eaLnBrk="1" latinLnBrk="0" hangingPunct="1">
              <a:lnSpc>
                <a:spcPct val="100000"/>
              </a:lnSpc>
              <a:spcBef>
                <a:spcPct val="0"/>
              </a:spcBef>
              <a:buNone/>
              <a:defRPr sz="2800" kern="1200" spc="-20" baseline="0">
                <a:solidFill>
                  <a:schemeClr val="tx1"/>
                </a:solidFill>
                <a:latin typeface="Roboto Light" panose="02000000000000000000" pitchFamily="2" charset="0"/>
                <a:ea typeface="Roboto Light" panose="02000000000000000000" pitchFamily="2" charset="0"/>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2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j-cs"/>
              </a:rPr>
              <a:t>Generational Investment Shift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400" b="0" i="0" u="none" strike="noStrike" kern="1200" cap="none" spc="-2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j-cs"/>
              </a:rPr>
              <a:t>(Investopedia 2022 Financial Literacy Survey)</a:t>
            </a:r>
          </a:p>
        </p:txBody>
      </p:sp>
    </p:spTree>
    <p:extLst>
      <p:ext uri="{BB962C8B-B14F-4D97-AF65-F5344CB8AC3E}">
        <p14:creationId xmlns:p14="http://schemas.microsoft.com/office/powerpoint/2010/main" val="1716109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228976-2E75-F8AC-F5A0-D8A6CB5238F6}"/>
              </a:ext>
            </a:extLst>
          </p:cNvPr>
          <p:cNvSpPr>
            <a:spLocks noGrp="1"/>
          </p:cNvSpPr>
          <p:nvPr>
            <p:ph type="title"/>
          </p:nvPr>
        </p:nvSpPr>
        <p:spPr/>
        <p:txBody>
          <a:bodyPr>
            <a:normAutofit fontScale="90000"/>
          </a:bodyPr>
          <a:lstStyle/>
          <a:p>
            <a:r>
              <a:rPr lang="en-US" dirty="0"/>
              <a:t>Evolution of the Internet </a:t>
            </a:r>
          </a:p>
        </p:txBody>
      </p:sp>
      <p:graphicFrame>
        <p:nvGraphicFramePr>
          <p:cNvPr id="7" name="Table 7">
            <a:extLst>
              <a:ext uri="{FF2B5EF4-FFF2-40B4-BE49-F238E27FC236}">
                <a16:creationId xmlns:a16="http://schemas.microsoft.com/office/drawing/2014/main" id="{E1A3CEC5-4323-413C-5E8B-9CD5E18E5EF3}"/>
              </a:ext>
            </a:extLst>
          </p:cNvPr>
          <p:cNvGraphicFramePr>
            <a:graphicFrameLocks noGrp="1"/>
          </p:cNvGraphicFramePr>
          <p:nvPr/>
        </p:nvGraphicFramePr>
        <p:xfrm>
          <a:off x="1578077" y="1354430"/>
          <a:ext cx="10136403" cy="2743200"/>
        </p:xfrm>
        <a:graphic>
          <a:graphicData uri="http://schemas.openxmlformats.org/drawingml/2006/table">
            <a:tbl>
              <a:tblPr>
                <a:tableStyleId>{5C22544A-7EE6-4342-B048-85BDC9FD1C3A}</a:tableStyleId>
              </a:tblPr>
              <a:tblGrid>
                <a:gridCol w="3045543">
                  <a:extLst>
                    <a:ext uri="{9D8B030D-6E8A-4147-A177-3AD203B41FA5}">
                      <a16:colId xmlns:a16="http://schemas.microsoft.com/office/drawing/2014/main" val="2271761955"/>
                    </a:ext>
                  </a:extLst>
                </a:gridCol>
                <a:gridCol w="3141407">
                  <a:extLst>
                    <a:ext uri="{9D8B030D-6E8A-4147-A177-3AD203B41FA5}">
                      <a16:colId xmlns:a16="http://schemas.microsoft.com/office/drawing/2014/main" val="4228250591"/>
                    </a:ext>
                  </a:extLst>
                </a:gridCol>
                <a:gridCol w="3949453">
                  <a:extLst>
                    <a:ext uri="{9D8B030D-6E8A-4147-A177-3AD203B41FA5}">
                      <a16:colId xmlns:a16="http://schemas.microsoft.com/office/drawing/2014/main" val="2570845561"/>
                    </a:ext>
                  </a:extLst>
                </a:gridCol>
              </a:tblGrid>
              <a:tr h="370840">
                <a:tc>
                  <a:txBody>
                    <a:bodyPr/>
                    <a:lstStyle/>
                    <a:p>
                      <a:r>
                        <a:rPr lang="en-US" sz="2400" b="1" dirty="0">
                          <a:latin typeface="Arial" panose="020B0604020202020204" pitchFamily="34" charset="0"/>
                          <a:cs typeface="Arial" panose="020B0604020202020204" pitchFamily="34" charset="0"/>
                        </a:rPr>
                        <a:t>Web 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b="1" dirty="0">
                          <a:latin typeface="Arial" panose="020B0604020202020204" pitchFamily="34" charset="0"/>
                          <a:cs typeface="Arial" panose="020B0604020202020204" pitchFamily="34" charset="0"/>
                        </a:rPr>
                        <a:t>Web 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b="1" dirty="0">
                          <a:latin typeface="Arial" panose="020B0604020202020204" pitchFamily="34" charset="0"/>
                          <a:cs typeface="Arial" panose="020B0604020202020204" pitchFamily="34" charset="0"/>
                        </a:rPr>
                        <a:t>Web 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0007733"/>
                  </a:ext>
                </a:extLst>
              </a:tr>
              <a:tr h="370840">
                <a:tc>
                  <a: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Read Only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Read &amp; Write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Read, Write, &amp; Own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643388"/>
                  </a:ext>
                </a:extLst>
              </a:tr>
              <a:tr h="370840">
                <a:tc>
                  <a: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Decentralized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Centralized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Decentralized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0930133"/>
                  </a:ext>
                </a:extLst>
              </a:tr>
              <a:tr h="370840">
                <a:tc>
                  <a: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Basic Web Pages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Social Media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AI/VR/AR/Metaverse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69084078"/>
                  </a:ext>
                </a:extLst>
              </a:tr>
              <a:tr h="370840">
                <a:tc>
                  <a: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Desktop</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Mobile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IoT Devices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00540632"/>
                  </a:ext>
                </a:extLst>
              </a:tr>
              <a:tr h="370840">
                <a:tc>
                  <a:txBody>
                    <a:bodyPr/>
                    <a:lstStyle/>
                    <a:p>
                      <a:r>
                        <a:rPr lang="en-US" sz="2400" dirty="0">
                          <a:latin typeface="Arial" panose="020B0604020202020204" pitchFamily="34" charset="0"/>
                          <a:cs typeface="Arial" panose="020B0604020202020204" pitchFamily="34" charset="0"/>
                        </a:rPr>
                        <a:t>1990 – 2000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dirty="0">
                          <a:latin typeface="Arial" panose="020B0604020202020204" pitchFamily="34" charset="0"/>
                          <a:cs typeface="Arial" panose="020B0604020202020204" pitchFamily="34" charset="0"/>
                        </a:rPr>
                        <a:t>2000s – 2020s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2400" dirty="0">
                          <a:latin typeface="Arial" panose="020B0604020202020204" pitchFamily="34" charset="0"/>
                          <a:cs typeface="Arial" panose="020B0604020202020204" pitchFamily="34" charset="0"/>
                        </a:rPr>
                        <a:t>2020s –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4671478"/>
                  </a:ext>
                </a:extLst>
              </a:tr>
            </a:tbl>
          </a:graphicData>
        </a:graphic>
      </p:graphicFrame>
      <p:pic>
        <p:nvPicPr>
          <p:cNvPr id="2052" name="Picture 4" descr="AOL logo and symbol, meaning, history, PNG, brand">
            <a:extLst>
              <a:ext uri="{FF2B5EF4-FFF2-40B4-BE49-F238E27FC236}">
                <a16:creationId xmlns:a16="http://schemas.microsoft.com/office/drawing/2014/main" id="{8BF3BDB5-4107-5858-0B3E-786D63E7A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108" y="4167337"/>
            <a:ext cx="1437138" cy="80839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nternet Explorer Png Logo - Free Transparent PNG Logos">
            <a:extLst>
              <a:ext uri="{FF2B5EF4-FFF2-40B4-BE49-F238E27FC236}">
                <a16:creationId xmlns:a16="http://schemas.microsoft.com/office/drawing/2014/main" id="{9FDEAC0D-F7B1-7882-DD98-5D29268EF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8564" y="4103729"/>
            <a:ext cx="935605" cy="93560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F86035E9-904B-DEBE-123C-3F47292634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3223" y="4251445"/>
            <a:ext cx="1380763" cy="64017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Facebook Logo PNG, Free Download Logo Facebook Clipart - Free Transparent  PNG Logos">
            <a:extLst>
              <a:ext uri="{FF2B5EF4-FFF2-40B4-BE49-F238E27FC236}">
                <a16:creationId xmlns:a16="http://schemas.microsoft.com/office/drawing/2014/main" id="{78768B83-FD9C-CC79-C564-1D42654DC1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289" y="4251446"/>
            <a:ext cx="724282" cy="724282"/>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a:extLst>
              <a:ext uri="{FF2B5EF4-FFF2-40B4-BE49-F238E27FC236}">
                <a16:creationId xmlns:a16="http://schemas.microsoft.com/office/drawing/2014/main" id="{5E6CBD70-2E27-E9BA-7E6A-3BBEBAE935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2678" y="4251445"/>
            <a:ext cx="787889" cy="787889"/>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Ethereum PNG Transparent Images - PNG All">
            <a:extLst>
              <a:ext uri="{FF2B5EF4-FFF2-40B4-BE49-F238E27FC236}">
                <a16:creationId xmlns:a16="http://schemas.microsoft.com/office/drawing/2014/main" id="{0A4191AF-522A-A6A0-96D3-4EDDF89901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2111" y="4788704"/>
            <a:ext cx="922994" cy="922994"/>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Filecoin Crypto Logo PNG Pic - PNG All">
            <a:extLst>
              <a:ext uri="{FF2B5EF4-FFF2-40B4-BE49-F238E27FC236}">
                <a16:creationId xmlns:a16="http://schemas.microsoft.com/office/drawing/2014/main" id="{1944F073-4EE8-FCE7-16D0-760CE3E3F5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1106" y="4340865"/>
            <a:ext cx="1877960" cy="469490"/>
          </a:xfrm>
          <a:prstGeom prst="rect">
            <a:avLst/>
          </a:prstGeom>
          <a:noFill/>
          <a:extLst>
            <a:ext uri="{909E8E84-426E-40DD-AFC4-6F175D3DCCD1}">
              <a14:hiddenFill xmlns:a14="http://schemas.microsoft.com/office/drawing/2010/main">
                <a:solidFill>
                  <a:srgbClr val="FFFFFF"/>
                </a:solidFill>
              </a14:hiddenFill>
            </a:ext>
          </a:extLst>
        </p:spPr>
      </p:pic>
      <p:pic>
        <p:nvPicPr>
          <p:cNvPr id="2102" name="Picture 54" descr="Brave logo transparent PNG - StickPNG">
            <a:extLst>
              <a:ext uri="{FF2B5EF4-FFF2-40B4-BE49-F238E27FC236}">
                <a16:creationId xmlns:a16="http://schemas.microsoft.com/office/drawing/2014/main" id="{3531AAFC-85B7-8352-DCB5-69C361B52E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89983" y="4891617"/>
            <a:ext cx="892742" cy="892742"/>
          </a:xfrm>
          <a:prstGeom prst="rect">
            <a:avLst/>
          </a:prstGeom>
          <a:noFill/>
          <a:extLst>
            <a:ext uri="{909E8E84-426E-40DD-AFC4-6F175D3DCCD1}">
              <a14:hiddenFill xmlns:a14="http://schemas.microsoft.com/office/drawing/2010/main">
                <a:solidFill>
                  <a:srgbClr val="FFFFFF"/>
                </a:solidFill>
              </a14:hiddenFill>
            </a:ext>
          </a:extLst>
        </p:spPr>
      </p:pic>
      <p:pic>
        <p:nvPicPr>
          <p:cNvPr id="2104" name="Picture 56">
            <a:extLst>
              <a:ext uri="{FF2B5EF4-FFF2-40B4-BE49-F238E27FC236}">
                <a16:creationId xmlns:a16="http://schemas.microsoft.com/office/drawing/2014/main" id="{902CB81B-582B-615D-4520-FA40F929F8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7257" y="4975727"/>
            <a:ext cx="935606" cy="935606"/>
          </a:xfrm>
          <a:prstGeom prst="rect">
            <a:avLst/>
          </a:prstGeom>
          <a:noFill/>
          <a:extLst>
            <a:ext uri="{909E8E84-426E-40DD-AFC4-6F175D3DCCD1}">
              <a14:hiddenFill xmlns:a14="http://schemas.microsoft.com/office/drawing/2010/main">
                <a:solidFill>
                  <a:srgbClr val="FFFFFF"/>
                </a:solidFill>
              </a14:hiddenFill>
            </a:ext>
          </a:extLst>
        </p:spPr>
      </p:pic>
      <p:pic>
        <p:nvPicPr>
          <p:cNvPr id="2106" name="Picture 58" descr="Yahoo Logo PNG Transparent &amp; SVG Vector - Freebie Supply">
            <a:extLst>
              <a:ext uri="{FF2B5EF4-FFF2-40B4-BE49-F238E27FC236}">
                <a16:creationId xmlns:a16="http://schemas.microsoft.com/office/drawing/2014/main" id="{00D09E4D-145F-9775-BFA0-FFDC626CE5D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26262" y="4612745"/>
            <a:ext cx="1198120" cy="119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298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0FD56C-1ECD-4868-87F5-959F0AE33A8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3" name="Title 1">
            <a:extLst>
              <a:ext uri="{FF2B5EF4-FFF2-40B4-BE49-F238E27FC236}">
                <a16:creationId xmlns:a16="http://schemas.microsoft.com/office/drawing/2014/main" id="{A9B54CC2-12A1-48DC-8C42-7D8EDB0ABDDA}"/>
              </a:ext>
            </a:extLst>
          </p:cNvPr>
          <p:cNvSpPr txBox="1">
            <a:spLocks/>
          </p:cNvSpPr>
          <p:nvPr/>
        </p:nvSpPr>
        <p:spPr>
          <a:xfrm>
            <a:off x="500557" y="1554481"/>
            <a:ext cx="10605246" cy="3167148"/>
          </a:xfrm>
          <a:prstGeom prst="rect">
            <a:avLst/>
          </a:prstGeom>
        </p:spPr>
        <p:txBody>
          <a:bodyPr/>
          <a:lstStyle>
            <a:lvl1pPr marL="11113" indent="-11113" algn="l" defTabSz="914400" rtl="0" eaLnBrk="1" latinLnBrk="0" hangingPunct="1">
              <a:lnSpc>
                <a:spcPct val="90000"/>
              </a:lnSpc>
              <a:spcBef>
                <a:spcPct val="0"/>
              </a:spcBef>
              <a:buNone/>
              <a:tabLst/>
              <a:defRPr sz="4000" b="1" i="0" kern="1200">
                <a:solidFill>
                  <a:schemeClr val="tx1"/>
                </a:solidFill>
                <a:latin typeface="Arial" panose="020B0604020202020204" pitchFamily="34" charset="0"/>
                <a:ea typeface="+mj-ea"/>
                <a:cs typeface="Arial" panose="020B0604020202020204" pitchFamily="34" charset="0"/>
              </a:defRPr>
            </a:lvl1pPr>
          </a:lstStyle>
          <a:p>
            <a:r>
              <a:rPr lang="en-US" sz="4800" dirty="0"/>
              <a:t>Kansas City Chiefs:</a:t>
            </a:r>
            <a:br>
              <a:rPr lang="en-US" sz="4800" dirty="0"/>
            </a:br>
            <a:r>
              <a:rPr lang="en-US" sz="4800" dirty="0"/>
              <a:t>Finance, Strategy and Analytics</a:t>
            </a:r>
            <a:br>
              <a:rPr lang="en-US" dirty="0"/>
            </a:br>
            <a:br>
              <a:rPr lang="en-US" dirty="0"/>
            </a:br>
            <a:r>
              <a:rPr lang="en-US" dirty="0"/>
              <a:t>Michael Ragsdale</a:t>
            </a:r>
          </a:p>
        </p:txBody>
      </p:sp>
    </p:spTree>
    <p:extLst>
      <p:ext uri="{BB962C8B-B14F-4D97-AF65-F5344CB8AC3E}">
        <p14:creationId xmlns:p14="http://schemas.microsoft.com/office/powerpoint/2010/main" val="2404292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E6B1-CAF0-45E4-BABD-5320051FFF31}"/>
              </a:ext>
            </a:extLst>
          </p:cNvPr>
          <p:cNvSpPr>
            <a:spLocks noGrp="1"/>
          </p:cNvSpPr>
          <p:nvPr>
            <p:ph type="title"/>
          </p:nvPr>
        </p:nvSpPr>
        <p:spPr>
          <a:xfrm>
            <a:off x="630935" y="639520"/>
            <a:ext cx="3799021" cy="1719072"/>
          </a:xfrm>
        </p:spPr>
        <p:txBody>
          <a:bodyPr vert="horz" lIns="91440" tIns="45720" rIns="91440" bIns="45720" rtlCol="0" anchor="b">
            <a:normAutofit/>
          </a:bodyPr>
          <a:lstStyle/>
          <a:p>
            <a:r>
              <a:rPr lang="en-US" sz="4800" dirty="0"/>
              <a:t>Blockchain</a:t>
            </a:r>
          </a:p>
        </p:txBody>
      </p:sp>
      <p:sp>
        <p:nvSpPr>
          <p:cNvPr id="3" name="Content Placeholder 2">
            <a:extLst>
              <a:ext uri="{FF2B5EF4-FFF2-40B4-BE49-F238E27FC236}">
                <a16:creationId xmlns:a16="http://schemas.microsoft.com/office/drawing/2014/main" id="{032A6268-5617-4C52-A49A-F870334D23F4}"/>
              </a:ext>
            </a:extLst>
          </p:cNvPr>
          <p:cNvSpPr>
            <a:spLocks noGrp="1"/>
          </p:cNvSpPr>
          <p:nvPr>
            <p:ph idx="1"/>
          </p:nvPr>
        </p:nvSpPr>
        <p:spPr>
          <a:xfrm>
            <a:off x="630935" y="2366413"/>
            <a:ext cx="3429000" cy="3410712"/>
          </a:xfrm>
        </p:spPr>
        <p:txBody>
          <a:bodyPr vert="horz" lIns="91440" tIns="45720" rIns="91440" bIns="45720" rtlCol="0" anchor="t">
            <a:normAutofit/>
          </a:bodyPr>
          <a:lstStyle/>
          <a:p>
            <a:pPr indent="-228600">
              <a:buFont typeface="Arial" panose="020B0604020202020204" pitchFamily="34" charset="0"/>
              <a:buChar char="•"/>
            </a:pPr>
            <a:r>
              <a:rPr lang="en-US" sz="2200" dirty="0"/>
              <a:t>Blockchain is a fancy word for a database / digital ledger</a:t>
            </a:r>
          </a:p>
          <a:p>
            <a:pPr indent="-228600">
              <a:buFont typeface="Arial" panose="020B0604020202020204" pitchFamily="34" charset="0"/>
              <a:buChar char="•"/>
            </a:pPr>
            <a:r>
              <a:rPr lang="en-US" sz="2200" dirty="0"/>
              <a:t>Blockchain is a transparent, distributed, append-only, digital ledger</a:t>
            </a:r>
          </a:p>
        </p:txBody>
      </p:sp>
      <p:pic>
        <p:nvPicPr>
          <p:cNvPr id="5" name="Picture 4" descr="A picture containing text, circuit, electronics&#10;&#10;Description automatically generated">
            <a:extLst>
              <a:ext uri="{FF2B5EF4-FFF2-40B4-BE49-F238E27FC236}">
                <a16:creationId xmlns:a16="http://schemas.microsoft.com/office/drawing/2014/main" id="{B0B6E2CB-6AB1-4BFE-B5B7-B46344D1C14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236"/>
          <a:stretch/>
        </p:blipFill>
        <p:spPr>
          <a:xfrm>
            <a:off x="4654296" y="980847"/>
            <a:ext cx="6903720" cy="4896306"/>
          </a:xfrm>
          <a:prstGeom prst="rect">
            <a:avLst/>
          </a:prstGeom>
        </p:spPr>
      </p:pic>
      <p:sp>
        <p:nvSpPr>
          <p:cNvPr id="6" name="TextBox 5">
            <a:extLst>
              <a:ext uri="{FF2B5EF4-FFF2-40B4-BE49-F238E27FC236}">
                <a16:creationId xmlns:a16="http://schemas.microsoft.com/office/drawing/2014/main" id="{968CF03F-5411-4C05-873B-8FCF7781FCFD}"/>
              </a:ext>
            </a:extLst>
          </p:cNvPr>
          <p:cNvSpPr txBox="1"/>
          <p:nvPr/>
        </p:nvSpPr>
        <p:spPr>
          <a:xfrm>
            <a:off x="9117925" y="5677098"/>
            <a:ext cx="2440091"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s://technofaq.org/posts/2018/07/4-ways-blockchain-will-revolutionize-digital-marketing/">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294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967F-6011-4383-992F-72F5339D6048}"/>
              </a:ext>
            </a:extLst>
          </p:cNvPr>
          <p:cNvSpPr>
            <a:spLocks noGrp="1"/>
          </p:cNvSpPr>
          <p:nvPr>
            <p:ph type="title"/>
          </p:nvPr>
        </p:nvSpPr>
        <p:spPr/>
        <p:txBody>
          <a:bodyPr/>
          <a:lstStyle/>
          <a:p>
            <a:r>
              <a:rPr lang="en-US" dirty="0"/>
              <a:t>What’s the difference?</a:t>
            </a:r>
          </a:p>
        </p:txBody>
      </p:sp>
      <p:sp>
        <p:nvSpPr>
          <p:cNvPr id="3" name="Slide Number Placeholder 2">
            <a:extLst>
              <a:ext uri="{FF2B5EF4-FFF2-40B4-BE49-F238E27FC236}">
                <a16:creationId xmlns:a16="http://schemas.microsoft.com/office/drawing/2014/main" id="{254F7D7C-1D3A-45CE-8EB4-A0202B5F52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graphicFrame>
        <p:nvGraphicFramePr>
          <p:cNvPr id="5" name="Content Placeholder 4">
            <a:extLst>
              <a:ext uri="{FF2B5EF4-FFF2-40B4-BE49-F238E27FC236}">
                <a16:creationId xmlns:a16="http://schemas.microsoft.com/office/drawing/2014/main" id="{020E0219-B0EF-4C45-86F7-142CBA093916}"/>
              </a:ext>
            </a:extLst>
          </p:cNvPr>
          <p:cNvGraphicFramePr>
            <a:graphicFrameLocks noGrp="1"/>
          </p:cNvGraphicFramePr>
          <p:nvPr>
            <p:ph idx="1"/>
          </p:nvPr>
        </p:nvGraphicFramePr>
        <p:xfrm>
          <a:off x="1255411" y="1826446"/>
          <a:ext cx="9681177" cy="4157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0988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228976-2E75-F8AC-F5A0-D8A6CB5238F6}"/>
              </a:ext>
            </a:extLst>
          </p:cNvPr>
          <p:cNvSpPr>
            <a:spLocks noGrp="1"/>
          </p:cNvSpPr>
          <p:nvPr>
            <p:ph type="title"/>
          </p:nvPr>
        </p:nvSpPr>
        <p:spPr/>
        <p:txBody>
          <a:bodyPr>
            <a:normAutofit fontScale="90000"/>
          </a:bodyPr>
          <a:lstStyle/>
          <a:p>
            <a:r>
              <a:rPr lang="en-US" dirty="0"/>
              <a:t>Growth of Crypto</a:t>
            </a:r>
          </a:p>
        </p:txBody>
      </p:sp>
      <p:sp>
        <p:nvSpPr>
          <p:cNvPr id="5" name="Content Placeholder 4">
            <a:extLst>
              <a:ext uri="{FF2B5EF4-FFF2-40B4-BE49-F238E27FC236}">
                <a16:creationId xmlns:a16="http://schemas.microsoft.com/office/drawing/2014/main" id="{6DDA03CE-EB60-2F63-9ABC-83F1BFA4B19E}"/>
              </a:ext>
            </a:extLst>
          </p:cNvPr>
          <p:cNvSpPr>
            <a:spLocks noGrp="1"/>
          </p:cNvSpPr>
          <p:nvPr>
            <p:ph idx="1"/>
          </p:nvPr>
        </p:nvSpPr>
        <p:spPr/>
        <p:txBody>
          <a:bodyPr>
            <a:normAutofit/>
          </a:bodyPr>
          <a:lstStyle/>
          <a:p>
            <a:r>
              <a:rPr lang="en-US" dirty="0">
                <a:hlinkClick r:id="rId2"/>
              </a:rPr>
              <a:t>One report</a:t>
            </a:r>
            <a:r>
              <a:rPr lang="en-US" dirty="0"/>
              <a:t> found that businesses can expand their customer base by up to 40% by accepting cryptocurrency</a:t>
            </a:r>
          </a:p>
          <a:p>
            <a:r>
              <a:rPr lang="en-US" dirty="0">
                <a:hlinkClick r:id="rId3"/>
              </a:rPr>
              <a:t>Another report</a:t>
            </a:r>
            <a:r>
              <a:rPr lang="en-US" dirty="0"/>
              <a:t> found that 95% of boards are actively seeking to educate themselves on digital assets</a:t>
            </a:r>
          </a:p>
          <a:p>
            <a:r>
              <a:rPr lang="en-US" dirty="0">
                <a:hlinkClick r:id="rId4"/>
              </a:rPr>
              <a:t>34 million</a:t>
            </a:r>
            <a:r>
              <a:rPr lang="en-US" dirty="0"/>
              <a:t> U.S. adults owned cryptocurrency at end of 2022</a:t>
            </a:r>
          </a:p>
          <a:p>
            <a:endParaRPr lang="en-US" dirty="0"/>
          </a:p>
        </p:txBody>
      </p:sp>
    </p:spTree>
    <p:extLst>
      <p:ext uri="{BB962C8B-B14F-4D97-AF65-F5344CB8AC3E}">
        <p14:creationId xmlns:p14="http://schemas.microsoft.com/office/powerpoint/2010/main" val="682537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228976-2E75-F8AC-F5A0-D8A6CB5238F6}"/>
              </a:ext>
            </a:extLst>
          </p:cNvPr>
          <p:cNvSpPr>
            <a:spLocks noGrp="1"/>
          </p:cNvSpPr>
          <p:nvPr>
            <p:ph type="title"/>
          </p:nvPr>
        </p:nvSpPr>
        <p:spPr/>
        <p:txBody>
          <a:bodyPr>
            <a:normAutofit fontScale="90000"/>
          </a:bodyPr>
          <a:lstStyle/>
          <a:p>
            <a:r>
              <a:rPr lang="en-US" dirty="0"/>
              <a:t>From the Outside, Crypto Can Seem Scary</a:t>
            </a:r>
          </a:p>
        </p:txBody>
      </p:sp>
      <p:sp>
        <p:nvSpPr>
          <p:cNvPr id="5" name="Content Placeholder 4">
            <a:extLst>
              <a:ext uri="{FF2B5EF4-FFF2-40B4-BE49-F238E27FC236}">
                <a16:creationId xmlns:a16="http://schemas.microsoft.com/office/drawing/2014/main" id="{6DDA03CE-EB60-2F63-9ABC-83F1BFA4B19E}"/>
              </a:ext>
            </a:extLst>
          </p:cNvPr>
          <p:cNvSpPr>
            <a:spLocks noGrp="1"/>
          </p:cNvSpPr>
          <p:nvPr>
            <p:ph idx="1"/>
          </p:nvPr>
        </p:nvSpPr>
        <p:spPr/>
        <p:txBody>
          <a:bodyPr>
            <a:normAutofit/>
          </a:bodyPr>
          <a:lstStyle/>
          <a:p>
            <a:r>
              <a:rPr lang="en-US" dirty="0"/>
              <a:t>Substantial learning curve</a:t>
            </a:r>
          </a:p>
          <a:p>
            <a:r>
              <a:rPr lang="en-US" dirty="0"/>
              <a:t>Headlines</a:t>
            </a:r>
          </a:p>
          <a:p>
            <a:endParaRPr lang="en-US" sz="2000" dirty="0"/>
          </a:p>
        </p:txBody>
      </p:sp>
      <p:pic>
        <p:nvPicPr>
          <p:cNvPr id="7" name="Picture 6">
            <a:extLst>
              <a:ext uri="{FF2B5EF4-FFF2-40B4-BE49-F238E27FC236}">
                <a16:creationId xmlns:a16="http://schemas.microsoft.com/office/drawing/2014/main" id="{FC48EF54-A8A2-4B97-A06B-B267D5C6952E}"/>
              </a:ext>
            </a:extLst>
          </p:cNvPr>
          <p:cNvPicPr>
            <a:picLocks noChangeAspect="1"/>
          </p:cNvPicPr>
          <p:nvPr/>
        </p:nvPicPr>
        <p:blipFill>
          <a:blip r:embed="rId2"/>
          <a:stretch>
            <a:fillRect/>
          </a:stretch>
        </p:blipFill>
        <p:spPr>
          <a:xfrm>
            <a:off x="1399749" y="2603572"/>
            <a:ext cx="8558002" cy="1211685"/>
          </a:xfrm>
          <a:prstGeom prst="rect">
            <a:avLst/>
          </a:prstGeom>
          <a:ln w="19050">
            <a:solidFill>
              <a:schemeClr val="tx1"/>
            </a:solidFill>
          </a:ln>
        </p:spPr>
      </p:pic>
      <p:pic>
        <p:nvPicPr>
          <p:cNvPr id="9" name="Picture 8">
            <a:extLst>
              <a:ext uri="{FF2B5EF4-FFF2-40B4-BE49-F238E27FC236}">
                <a16:creationId xmlns:a16="http://schemas.microsoft.com/office/drawing/2014/main" id="{404B979B-724D-4DD1-8FB8-A23467AAFFD3}"/>
              </a:ext>
            </a:extLst>
          </p:cNvPr>
          <p:cNvPicPr>
            <a:picLocks noChangeAspect="1"/>
          </p:cNvPicPr>
          <p:nvPr/>
        </p:nvPicPr>
        <p:blipFill>
          <a:blip r:embed="rId3"/>
          <a:stretch>
            <a:fillRect/>
          </a:stretch>
        </p:blipFill>
        <p:spPr>
          <a:xfrm>
            <a:off x="1399749" y="3985226"/>
            <a:ext cx="8052041" cy="848134"/>
          </a:xfrm>
          <a:prstGeom prst="rect">
            <a:avLst/>
          </a:prstGeom>
          <a:ln w="19050">
            <a:solidFill>
              <a:schemeClr val="tx1"/>
            </a:solidFill>
          </a:ln>
        </p:spPr>
      </p:pic>
      <p:pic>
        <p:nvPicPr>
          <p:cNvPr id="11" name="Picture 10">
            <a:extLst>
              <a:ext uri="{FF2B5EF4-FFF2-40B4-BE49-F238E27FC236}">
                <a16:creationId xmlns:a16="http://schemas.microsoft.com/office/drawing/2014/main" id="{4C784DF2-291F-4C44-9A4F-E592F4A91F16}"/>
              </a:ext>
            </a:extLst>
          </p:cNvPr>
          <p:cNvPicPr>
            <a:picLocks noChangeAspect="1"/>
          </p:cNvPicPr>
          <p:nvPr/>
        </p:nvPicPr>
        <p:blipFill>
          <a:blip r:embed="rId4"/>
          <a:stretch>
            <a:fillRect/>
          </a:stretch>
        </p:blipFill>
        <p:spPr>
          <a:xfrm>
            <a:off x="1399749" y="5003329"/>
            <a:ext cx="8560233" cy="848134"/>
          </a:xfrm>
          <a:prstGeom prst="rect">
            <a:avLst/>
          </a:prstGeom>
          <a:ln w="19050">
            <a:solidFill>
              <a:schemeClr val="tx1"/>
            </a:solidFill>
          </a:ln>
        </p:spPr>
      </p:pic>
    </p:spTree>
    <p:extLst>
      <p:ext uri="{BB962C8B-B14F-4D97-AF65-F5344CB8AC3E}">
        <p14:creationId xmlns:p14="http://schemas.microsoft.com/office/powerpoint/2010/main" val="1786865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228976-2E75-F8AC-F5A0-D8A6CB5238F6}"/>
              </a:ext>
            </a:extLst>
          </p:cNvPr>
          <p:cNvSpPr>
            <a:spLocks noGrp="1"/>
          </p:cNvSpPr>
          <p:nvPr>
            <p:ph type="title"/>
          </p:nvPr>
        </p:nvSpPr>
        <p:spPr/>
        <p:txBody>
          <a:bodyPr>
            <a:normAutofit fontScale="90000"/>
          </a:bodyPr>
          <a:lstStyle/>
          <a:p>
            <a:r>
              <a:rPr lang="en-US" dirty="0"/>
              <a:t>Let’s Talk About FTX </a:t>
            </a:r>
          </a:p>
        </p:txBody>
      </p:sp>
      <p:sp>
        <p:nvSpPr>
          <p:cNvPr id="5" name="Content Placeholder 4">
            <a:extLst>
              <a:ext uri="{FF2B5EF4-FFF2-40B4-BE49-F238E27FC236}">
                <a16:creationId xmlns:a16="http://schemas.microsoft.com/office/drawing/2014/main" id="{6DDA03CE-EB60-2F63-9ABC-83F1BFA4B19E}"/>
              </a:ext>
            </a:extLst>
          </p:cNvPr>
          <p:cNvSpPr>
            <a:spLocks noGrp="1"/>
          </p:cNvSpPr>
          <p:nvPr>
            <p:ph idx="1"/>
          </p:nvPr>
        </p:nvSpPr>
        <p:spPr>
          <a:xfrm>
            <a:off x="477520" y="1253331"/>
            <a:ext cx="4289789" cy="4784035"/>
          </a:xfrm>
        </p:spPr>
        <p:txBody>
          <a:bodyPr>
            <a:normAutofit/>
          </a:bodyPr>
          <a:lstStyle/>
          <a:p>
            <a:r>
              <a:rPr lang="en-US" sz="2400" dirty="0"/>
              <a:t>Enron</a:t>
            </a:r>
          </a:p>
          <a:p>
            <a:r>
              <a:rPr lang="en-US" sz="2400" dirty="0"/>
              <a:t>Bernie Madoff</a:t>
            </a:r>
          </a:p>
          <a:p>
            <a:r>
              <a:rPr lang="en-US" sz="2400" dirty="0"/>
              <a:t>Subprime mortgage crisis</a:t>
            </a:r>
          </a:p>
          <a:p>
            <a:r>
              <a:rPr lang="en-US" sz="2400" dirty="0" err="1"/>
              <a:t>Theranos</a:t>
            </a:r>
            <a:endParaRPr lang="en-US" sz="2400" dirty="0"/>
          </a:p>
          <a:p>
            <a:r>
              <a:rPr lang="en-US" sz="2400" dirty="0"/>
              <a:t>Traditional Banks</a:t>
            </a:r>
          </a:p>
          <a:p>
            <a:pPr lvl="3"/>
            <a:r>
              <a:rPr lang="en-US" sz="2400" dirty="0"/>
              <a:t>Silicon Valley</a:t>
            </a:r>
          </a:p>
          <a:p>
            <a:pPr lvl="3"/>
            <a:r>
              <a:rPr lang="en-US" sz="2400" dirty="0"/>
              <a:t>Signature</a:t>
            </a:r>
          </a:p>
          <a:p>
            <a:pPr lvl="3"/>
            <a:r>
              <a:rPr lang="en-US" sz="2400" dirty="0" err="1"/>
              <a:t>Silvergate</a:t>
            </a:r>
            <a:r>
              <a:rPr lang="en-US" sz="2400" dirty="0"/>
              <a:t> </a:t>
            </a:r>
          </a:p>
          <a:p>
            <a:pPr lvl="3"/>
            <a:r>
              <a:rPr lang="en-US" sz="2400" dirty="0"/>
              <a:t>First Republic</a:t>
            </a:r>
          </a:p>
        </p:txBody>
      </p:sp>
      <p:pic>
        <p:nvPicPr>
          <p:cNvPr id="8" name="Picture 2" descr="See the source image">
            <a:extLst>
              <a:ext uri="{FF2B5EF4-FFF2-40B4-BE49-F238E27FC236}">
                <a16:creationId xmlns:a16="http://schemas.microsoft.com/office/drawing/2014/main" id="{FE3B95B3-E8E0-4822-8727-363C01DBB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1239" y="1661731"/>
            <a:ext cx="5334655" cy="3000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117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1BE3C-6CF6-4416-9C14-3D3F1845E938}"/>
              </a:ext>
            </a:extLst>
          </p:cNvPr>
          <p:cNvSpPr>
            <a:spLocks noGrp="1"/>
          </p:cNvSpPr>
          <p:nvPr>
            <p:ph type="title"/>
          </p:nvPr>
        </p:nvSpPr>
        <p:spPr>
          <a:xfrm>
            <a:off x="476750" y="2696969"/>
            <a:ext cx="7078147" cy="1712636"/>
          </a:xfrm>
        </p:spPr>
        <p:txBody>
          <a:bodyPr>
            <a:normAutofit fontScale="90000"/>
          </a:bodyPr>
          <a:lstStyle/>
          <a:p>
            <a:pPr>
              <a:lnSpc>
                <a:spcPct val="150000"/>
              </a:lnSpc>
            </a:pPr>
            <a:r>
              <a:rPr lang="en-US" sz="4800" dirty="0"/>
              <a:t>Fact or Fiction? </a:t>
            </a:r>
            <a:br>
              <a:rPr lang="en-US" sz="4800" dirty="0"/>
            </a:br>
            <a:r>
              <a:rPr lang="en-US" sz="4800" dirty="0"/>
              <a:t>“</a:t>
            </a:r>
            <a:r>
              <a:rPr lang="en-US" sz="4400" b="0" dirty="0"/>
              <a:t>Crypto has No Value”</a:t>
            </a:r>
            <a:endParaRPr lang="en-US" sz="4800" b="0" dirty="0"/>
          </a:p>
        </p:txBody>
      </p:sp>
    </p:spTree>
    <p:extLst>
      <p:ext uri="{BB962C8B-B14F-4D97-AF65-F5344CB8AC3E}">
        <p14:creationId xmlns:p14="http://schemas.microsoft.com/office/powerpoint/2010/main" val="3317232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52B8C-2A23-4F53-9583-DEE1BDF72546}"/>
              </a:ext>
            </a:extLst>
          </p:cNvPr>
          <p:cNvSpPr>
            <a:spLocks noGrp="1"/>
          </p:cNvSpPr>
          <p:nvPr>
            <p:ph type="title"/>
          </p:nvPr>
        </p:nvSpPr>
        <p:spPr/>
        <p:txBody>
          <a:bodyPr>
            <a:normAutofit fontScale="90000"/>
          </a:bodyPr>
          <a:lstStyle/>
          <a:p>
            <a:r>
              <a:rPr lang="en-US" dirty="0"/>
              <a:t>Largest Investments in the World by Market Cap</a:t>
            </a:r>
          </a:p>
        </p:txBody>
      </p:sp>
      <p:sp>
        <p:nvSpPr>
          <p:cNvPr id="3" name="Slide Number Placeholder 2">
            <a:extLst>
              <a:ext uri="{FF2B5EF4-FFF2-40B4-BE49-F238E27FC236}">
                <a16:creationId xmlns:a16="http://schemas.microsoft.com/office/drawing/2014/main" id="{3D1DD712-C674-4E8B-B1F6-4DF049FBA4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6" name="Content Placeholder 5">
            <a:extLst>
              <a:ext uri="{FF2B5EF4-FFF2-40B4-BE49-F238E27FC236}">
                <a16:creationId xmlns:a16="http://schemas.microsoft.com/office/drawing/2014/main" id="{05F5DEEA-CA0B-423D-ADD9-F134E4AAA43C}"/>
              </a:ext>
            </a:extLst>
          </p:cNvPr>
          <p:cNvPicPr>
            <a:picLocks noGrp="1" noChangeAspect="1"/>
          </p:cNvPicPr>
          <p:nvPr>
            <p:ph idx="1"/>
          </p:nvPr>
        </p:nvPicPr>
        <p:blipFill>
          <a:blip r:embed="rId2"/>
          <a:stretch>
            <a:fillRect/>
          </a:stretch>
        </p:blipFill>
        <p:spPr>
          <a:xfrm>
            <a:off x="2387843" y="1208086"/>
            <a:ext cx="7872597" cy="5234623"/>
          </a:xfrm>
          <a:ln w="28575">
            <a:solidFill>
              <a:schemeClr val="tx1"/>
            </a:solidFill>
          </a:ln>
        </p:spPr>
      </p:pic>
    </p:spTree>
    <p:extLst>
      <p:ext uri="{BB962C8B-B14F-4D97-AF65-F5344CB8AC3E}">
        <p14:creationId xmlns:p14="http://schemas.microsoft.com/office/powerpoint/2010/main" val="3726124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86335-DA19-4C1A-BA02-44DFF88B7201}"/>
              </a:ext>
            </a:extLst>
          </p:cNvPr>
          <p:cNvSpPr>
            <a:spLocks noGrp="1"/>
          </p:cNvSpPr>
          <p:nvPr>
            <p:ph type="title"/>
          </p:nvPr>
        </p:nvSpPr>
        <p:spPr/>
        <p:txBody>
          <a:bodyPr>
            <a:normAutofit fontScale="90000"/>
          </a:bodyPr>
          <a:lstStyle/>
          <a:p>
            <a:r>
              <a:rPr lang="en-US" dirty="0"/>
              <a:t>“Crypto Has No Value”</a:t>
            </a:r>
          </a:p>
        </p:txBody>
      </p:sp>
      <p:sp>
        <p:nvSpPr>
          <p:cNvPr id="3" name="Slide Number Placeholder 2">
            <a:extLst>
              <a:ext uri="{FF2B5EF4-FFF2-40B4-BE49-F238E27FC236}">
                <a16:creationId xmlns:a16="http://schemas.microsoft.com/office/drawing/2014/main" id="{73D9C03C-9E25-41FA-868E-D5966DF350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graphicFrame>
        <p:nvGraphicFramePr>
          <p:cNvPr id="10" name="Diagram 9">
            <a:extLst>
              <a:ext uri="{FF2B5EF4-FFF2-40B4-BE49-F238E27FC236}">
                <a16:creationId xmlns:a16="http://schemas.microsoft.com/office/drawing/2014/main" id="{12E64F58-E94A-4C7C-B5C0-D5513C4EB1AA}"/>
              </a:ext>
            </a:extLst>
          </p:cNvPr>
          <p:cNvGraphicFramePr/>
          <p:nvPr/>
        </p:nvGraphicFramePr>
        <p:xfrm>
          <a:off x="5142787" y="1251483"/>
          <a:ext cx="6380769" cy="4865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30" name="Picture 6" descr="Fiction text rubber stamp Royalty Free Vector Image">
            <a:extLst>
              <a:ext uri="{FF2B5EF4-FFF2-40B4-BE49-F238E27FC236}">
                <a16:creationId xmlns:a16="http://schemas.microsoft.com/office/drawing/2014/main" id="{EA6AAEC4-3521-48E0-99CB-1826873908F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0595"/>
          <a:stretch/>
        </p:blipFill>
        <p:spPr bwMode="auto">
          <a:xfrm>
            <a:off x="349651" y="1873542"/>
            <a:ext cx="4514850" cy="314234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724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E2D51-2DD8-42B8-AEA8-9C22A61953EA}"/>
              </a:ext>
            </a:extLst>
          </p:cNvPr>
          <p:cNvSpPr>
            <a:spLocks noGrp="1"/>
          </p:cNvSpPr>
          <p:nvPr>
            <p:ph type="title"/>
          </p:nvPr>
        </p:nvSpPr>
        <p:spPr/>
        <p:txBody>
          <a:bodyPr>
            <a:normAutofit fontScale="90000"/>
          </a:bodyPr>
          <a:lstStyle/>
          <a:p>
            <a:r>
              <a:rPr lang="en-US" dirty="0"/>
              <a:t>Crypto Has No Value</a:t>
            </a:r>
          </a:p>
        </p:txBody>
      </p:sp>
      <p:sp>
        <p:nvSpPr>
          <p:cNvPr id="3" name="Slide Number Placeholder 2">
            <a:extLst>
              <a:ext uri="{FF2B5EF4-FFF2-40B4-BE49-F238E27FC236}">
                <a16:creationId xmlns:a16="http://schemas.microsoft.com/office/drawing/2014/main" id="{1FA6728C-8092-4834-928A-7EF43F6E95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5" name="Content Placeholder 4" descr="Screenshot 2022-02-26 at 17.36.49">
            <a:extLst>
              <a:ext uri="{FF2B5EF4-FFF2-40B4-BE49-F238E27FC236}">
                <a16:creationId xmlns:a16="http://schemas.microsoft.com/office/drawing/2014/main" id="{4066EB76-E088-46B9-9195-8F5FF9DACFB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39802" y="1411173"/>
            <a:ext cx="6112396" cy="403565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30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1BE3C-6CF6-4416-9C14-3D3F1845E938}"/>
              </a:ext>
            </a:extLst>
          </p:cNvPr>
          <p:cNvSpPr>
            <a:spLocks noGrp="1"/>
          </p:cNvSpPr>
          <p:nvPr>
            <p:ph type="title"/>
          </p:nvPr>
        </p:nvSpPr>
        <p:spPr>
          <a:xfrm>
            <a:off x="458996" y="3313590"/>
            <a:ext cx="5267102" cy="2309659"/>
          </a:xfrm>
        </p:spPr>
        <p:txBody>
          <a:bodyPr/>
          <a:lstStyle/>
          <a:p>
            <a:pPr>
              <a:lnSpc>
                <a:spcPct val="100000"/>
              </a:lnSpc>
            </a:pPr>
            <a:r>
              <a:rPr lang="en-US" sz="4400" dirty="0"/>
              <a:t>Fact or Fiction? </a:t>
            </a:r>
            <a:br>
              <a:rPr lang="en-US" sz="4400" dirty="0"/>
            </a:br>
            <a:br>
              <a:rPr lang="en-US" sz="4400" dirty="0"/>
            </a:br>
            <a:r>
              <a:rPr lang="en-US" sz="4400" dirty="0"/>
              <a:t>“</a:t>
            </a:r>
            <a:r>
              <a:rPr lang="en-US" sz="4000" b="0" dirty="0"/>
              <a:t>Crypto is too volatile and not a safe store of value”</a:t>
            </a:r>
            <a:endParaRPr lang="en-US" sz="4400" b="0" dirty="0"/>
          </a:p>
        </p:txBody>
      </p:sp>
    </p:spTree>
    <p:extLst>
      <p:ext uri="{BB962C8B-B14F-4D97-AF65-F5344CB8AC3E}">
        <p14:creationId xmlns:p14="http://schemas.microsoft.com/office/powerpoint/2010/main" val="852272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0840E6-0914-49D5-AFB5-12354F686670}"/>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picture containing food&#10;&#10;Description automatically generated">
            <a:extLst>
              <a:ext uri="{FF2B5EF4-FFF2-40B4-BE49-F238E27FC236}">
                <a16:creationId xmlns:a16="http://schemas.microsoft.com/office/drawing/2014/main" id="{6C16D9F7-C2B9-4CE0-8808-2A4DB33DC446}"/>
              </a:ext>
            </a:extLst>
          </p:cNvPr>
          <p:cNvPicPr>
            <a:picLocks noChangeAspect="1"/>
          </p:cNvPicPr>
          <p:nvPr/>
        </p:nvPicPr>
        <p:blipFill>
          <a:blip r:embed="rId3"/>
          <a:stretch>
            <a:fillRect/>
          </a:stretch>
        </p:blipFill>
        <p:spPr>
          <a:xfrm>
            <a:off x="7452225" y="0"/>
            <a:ext cx="4739775" cy="2147453"/>
          </a:xfrm>
          <a:prstGeom prst="rect">
            <a:avLst/>
          </a:prstGeom>
        </p:spPr>
      </p:pic>
      <p:sp>
        <p:nvSpPr>
          <p:cNvPr id="6" name="object 3">
            <a:extLst>
              <a:ext uri="{FF2B5EF4-FFF2-40B4-BE49-F238E27FC236}">
                <a16:creationId xmlns:a16="http://schemas.microsoft.com/office/drawing/2014/main" id="{115B27B9-DDFA-48E0-883E-A950357B8C1C}"/>
              </a:ext>
            </a:extLst>
          </p:cNvPr>
          <p:cNvSpPr txBox="1"/>
          <p:nvPr/>
        </p:nvSpPr>
        <p:spPr>
          <a:xfrm>
            <a:off x="762474" y="462288"/>
            <a:ext cx="8763000" cy="505267"/>
          </a:xfrm>
          <a:prstGeom prst="rect">
            <a:avLst/>
          </a:prstGeom>
        </p:spPr>
        <p:txBody>
          <a:bodyPr vert="horz" wrap="square" lIns="0" tIns="12700" rIns="0" bIns="0" rtlCol="0">
            <a:spAutoFit/>
          </a:bodyPr>
          <a:lstStyle/>
          <a:p>
            <a:pPr marL="12700">
              <a:spcBef>
                <a:spcPts val="100"/>
              </a:spcBef>
              <a:tabLst>
                <a:tab pos="354965" algn="l"/>
                <a:tab pos="355600" algn="l"/>
              </a:tabLst>
            </a:pPr>
            <a:r>
              <a:rPr lang="en-US" sz="3200" b="1" dirty="0">
                <a:solidFill>
                  <a:schemeClr val="bg1"/>
                </a:solidFill>
                <a:latin typeface="Arial" panose="020B0604020202020204" pitchFamily="34" charset="0"/>
                <a:cs typeface="Arial" panose="020B0604020202020204" pitchFamily="34" charset="0"/>
              </a:rPr>
              <a:t>Finance, Strategy and Analytics</a:t>
            </a:r>
          </a:p>
        </p:txBody>
      </p:sp>
      <p:sp>
        <p:nvSpPr>
          <p:cNvPr id="12" name="TextBox 11">
            <a:extLst>
              <a:ext uri="{FF2B5EF4-FFF2-40B4-BE49-F238E27FC236}">
                <a16:creationId xmlns:a16="http://schemas.microsoft.com/office/drawing/2014/main" id="{CF29011E-CA6A-40E5-BF9C-615BF15359A2}"/>
              </a:ext>
            </a:extLst>
          </p:cNvPr>
          <p:cNvSpPr txBox="1"/>
          <p:nvPr/>
        </p:nvSpPr>
        <p:spPr>
          <a:xfrm>
            <a:off x="248753" y="1132413"/>
            <a:ext cx="7880464" cy="1477328"/>
          </a:xfrm>
          <a:prstGeom prst="rect">
            <a:avLst/>
          </a:prstGeom>
          <a:noFill/>
        </p:spPr>
        <p:txBody>
          <a:bodyPr wrap="square" rtlCol="0">
            <a:spAutoFit/>
          </a:bodyPr>
          <a:lstStyle/>
          <a:p>
            <a:pPr lvl="1"/>
            <a:r>
              <a:rPr lang="en-US" dirty="0">
                <a:solidFill>
                  <a:schemeClr val="bg1"/>
                </a:solidFill>
                <a:latin typeface="Arial" panose="020B0604020202020204" pitchFamily="34" charset="0"/>
                <a:cs typeface="Arial" panose="020B0604020202020204" pitchFamily="34" charset="0"/>
              </a:rPr>
              <a:t>Purpose: M</a:t>
            </a:r>
            <a:r>
              <a:rPr lang="en-US" sz="1800" b="0" i="0" dirty="0">
                <a:solidFill>
                  <a:schemeClr val="bg1"/>
                </a:solidFill>
                <a:effectLst/>
                <a:latin typeface="Arial" panose="020B0604020202020204" pitchFamily="34" charset="0"/>
                <a:cs typeface="Arial" panose="020B0604020202020204" pitchFamily="34" charset="0"/>
              </a:rPr>
              <a:t>ove the organization forward by providing real-time insights, predictive results and strategic guidance.  </a:t>
            </a:r>
          </a:p>
          <a:p>
            <a:pPr lvl="1"/>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pPr lvl="1"/>
            <a:endParaRPr lang="en-US" dirty="0">
              <a:solidFill>
                <a:schemeClr val="bg1"/>
              </a:solidFill>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F6858DDA-0FC9-961B-F6DA-5709A7A95F56}"/>
              </a:ext>
            </a:extLst>
          </p:cNvPr>
          <p:cNvGraphicFramePr/>
          <p:nvPr>
            <p:extLst>
              <p:ext uri="{D42A27DB-BD31-4B8C-83A1-F6EECF244321}">
                <p14:modId xmlns:p14="http://schemas.microsoft.com/office/powerpoint/2010/main" val="3112477170"/>
              </p:ext>
            </p:extLst>
          </p:nvPr>
        </p:nvGraphicFramePr>
        <p:xfrm>
          <a:off x="925744" y="2147453"/>
          <a:ext cx="9052757" cy="42482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6494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6F901-472A-4708-91EB-051EB380175B}"/>
              </a:ext>
            </a:extLst>
          </p:cNvPr>
          <p:cNvSpPr>
            <a:spLocks noGrp="1"/>
          </p:cNvSpPr>
          <p:nvPr>
            <p:ph type="title"/>
          </p:nvPr>
        </p:nvSpPr>
        <p:spPr>
          <a:xfrm>
            <a:off x="477520" y="266812"/>
            <a:ext cx="11236960" cy="620395"/>
          </a:xfrm>
        </p:spPr>
        <p:txBody>
          <a:bodyPr>
            <a:noAutofit/>
          </a:bodyPr>
          <a:lstStyle/>
          <a:p>
            <a:r>
              <a:rPr lang="en-US" sz="3200" dirty="0"/>
              <a:t>“Crypto is too volatile and not a safe store of value”</a:t>
            </a:r>
          </a:p>
        </p:txBody>
      </p:sp>
      <p:sp>
        <p:nvSpPr>
          <p:cNvPr id="3" name="Slide Number Placeholder 2">
            <a:extLst>
              <a:ext uri="{FF2B5EF4-FFF2-40B4-BE49-F238E27FC236}">
                <a16:creationId xmlns:a16="http://schemas.microsoft.com/office/drawing/2014/main" id="{5C860E56-C545-4E00-BFEE-F224C48648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3076" name="Picture 4">
            <a:extLst>
              <a:ext uri="{FF2B5EF4-FFF2-40B4-BE49-F238E27FC236}">
                <a16:creationId xmlns:a16="http://schemas.microsoft.com/office/drawing/2014/main" id="{51F11972-01A6-47D1-AE0C-1B76921A59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724773" y="1071331"/>
            <a:ext cx="6078026" cy="530597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Fact Royalty-Free Stock Photo | CartoonDealer.com #41033547">
            <a:extLst>
              <a:ext uri="{FF2B5EF4-FFF2-40B4-BE49-F238E27FC236}">
                <a16:creationId xmlns:a16="http://schemas.microsoft.com/office/drawing/2014/main" id="{B8E1F83C-C36C-4919-9D57-B3379636DF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252" t="-74251" b="15539"/>
          <a:stretch/>
        </p:blipFill>
        <p:spPr bwMode="auto">
          <a:xfrm>
            <a:off x="-3463089" y="-1517715"/>
            <a:ext cx="8897937" cy="6246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791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6F901-472A-4708-91EB-051EB380175B}"/>
              </a:ext>
            </a:extLst>
          </p:cNvPr>
          <p:cNvSpPr>
            <a:spLocks noGrp="1"/>
          </p:cNvSpPr>
          <p:nvPr>
            <p:ph type="title"/>
          </p:nvPr>
        </p:nvSpPr>
        <p:spPr/>
        <p:txBody>
          <a:bodyPr>
            <a:normAutofit/>
          </a:bodyPr>
          <a:lstStyle/>
          <a:p>
            <a:r>
              <a:rPr lang="en-US" sz="3200" dirty="0"/>
              <a:t>“Crypto is too volatile and not a safe store of value”</a:t>
            </a:r>
          </a:p>
        </p:txBody>
      </p:sp>
      <p:sp>
        <p:nvSpPr>
          <p:cNvPr id="3" name="Slide Number Placeholder 2">
            <a:extLst>
              <a:ext uri="{FF2B5EF4-FFF2-40B4-BE49-F238E27FC236}">
                <a16:creationId xmlns:a16="http://schemas.microsoft.com/office/drawing/2014/main" id="{5C860E56-C545-4E00-BFEE-F224C48648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2050" name="Picture 2" descr="Image">
            <a:extLst>
              <a:ext uri="{FF2B5EF4-FFF2-40B4-BE49-F238E27FC236}">
                <a16:creationId xmlns:a16="http://schemas.microsoft.com/office/drawing/2014/main" id="{3E7C0769-A7D9-432D-ACA5-7FBCC1A9C6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4276" y="1838325"/>
            <a:ext cx="8023448" cy="4198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178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1BE3C-6CF6-4416-9C14-3D3F1845E938}"/>
              </a:ext>
            </a:extLst>
          </p:cNvPr>
          <p:cNvSpPr>
            <a:spLocks noGrp="1"/>
          </p:cNvSpPr>
          <p:nvPr>
            <p:ph type="title"/>
          </p:nvPr>
        </p:nvSpPr>
        <p:spPr>
          <a:xfrm>
            <a:off x="332556" y="3514010"/>
            <a:ext cx="5597190" cy="1712636"/>
          </a:xfrm>
        </p:spPr>
        <p:txBody>
          <a:bodyPr/>
          <a:lstStyle/>
          <a:p>
            <a:r>
              <a:rPr lang="en-US" sz="4000" dirty="0"/>
              <a:t>Fact or Fiction?</a:t>
            </a:r>
            <a:br>
              <a:rPr lang="en-US" sz="4000" dirty="0"/>
            </a:br>
            <a:br>
              <a:rPr lang="en-US" sz="4000" dirty="0"/>
            </a:br>
            <a:r>
              <a:rPr lang="en-US" sz="3600" b="0" dirty="0"/>
              <a:t>Crypto is </a:t>
            </a:r>
            <a:r>
              <a:rPr lang="en-US" sz="3600" b="0" dirty="0" err="1"/>
              <a:t>Scammy</a:t>
            </a:r>
            <a:r>
              <a:rPr lang="en-US" sz="3600" b="0" dirty="0"/>
              <a:t> and Needs Consumer Protection</a:t>
            </a:r>
            <a:endParaRPr lang="en-US" sz="4000" b="0" dirty="0"/>
          </a:p>
        </p:txBody>
      </p:sp>
    </p:spTree>
    <p:extLst>
      <p:ext uri="{BB962C8B-B14F-4D97-AF65-F5344CB8AC3E}">
        <p14:creationId xmlns:p14="http://schemas.microsoft.com/office/powerpoint/2010/main" val="1561946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0F5D4-3190-4828-B043-3EBC96FEF594}"/>
              </a:ext>
            </a:extLst>
          </p:cNvPr>
          <p:cNvSpPr>
            <a:spLocks noGrp="1"/>
          </p:cNvSpPr>
          <p:nvPr>
            <p:ph type="title"/>
          </p:nvPr>
        </p:nvSpPr>
        <p:spPr/>
        <p:txBody>
          <a:bodyPr>
            <a:noAutofit/>
          </a:bodyPr>
          <a:lstStyle/>
          <a:p>
            <a:r>
              <a:rPr lang="en-US" sz="3200" dirty="0"/>
              <a:t>“Crypto is </a:t>
            </a:r>
            <a:r>
              <a:rPr lang="en-US" sz="3200" dirty="0" err="1"/>
              <a:t>Scammy</a:t>
            </a:r>
            <a:r>
              <a:rPr lang="en-US" sz="3200" dirty="0"/>
              <a:t> and Needs Consumer Protection”</a:t>
            </a:r>
          </a:p>
        </p:txBody>
      </p:sp>
      <p:sp>
        <p:nvSpPr>
          <p:cNvPr id="3" name="Slide Number Placeholder 2">
            <a:extLst>
              <a:ext uri="{FF2B5EF4-FFF2-40B4-BE49-F238E27FC236}">
                <a16:creationId xmlns:a16="http://schemas.microsoft.com/office/drawing/2014/main" id="{624C1FC1-8F5A-460E-B9BA-1FB43C968F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6" name="Content Placeholder 5">
            <a:extLst>
              <a:ext uri="{FF2B5EF4-FFF2-40B4-BE49-F238E27FC236}">
                <a16:creationId xmlns:a16="http://schemas.microsoft.com/office/drawing/2014/main" id="{0C5636E0-8196-4F32-ACBE-F8DAC7D3C25E}"/>
              </a:ext>
            </a:extLst>
          </p:cNvPr>
          <p:cNvPicPr>
            <a:picLocks noGrp="1" noChangeAspect="1"/>
          </p:cNvPicPr>
          <p:nvPr>
            <p:ph idx="1"/>
          </p:nvPr>
        </p:nvPicPr>
        <p:blipFill>
          <a:blip r:embed="rId2"/>
          <a:stretch>
            <a:fillRect/>
          </a:stretch>
        </p:blipFill>
        <p:spPr>
          <a:xfrm>
            <a:off x="716280" y="1211313"/>
            <a:ext cx="10998200" cy="4507694"/>
          </a:xfrm>
        </p:spPr>
      </p:pic>
      <p:sp>
        <p:nvSpPr>
          <p:cNvPr id="7" name="Rectangle 6">
            <a:extLst>
              <a:ext uri="{FF2B5EF4-FFF2-40B4-BE49-F238E27FC236}">
                <a16:creationId xmlns:a16="http://schemas.microsoft.com/office/drawing/2014/main" id="{B29D7821-6478-40DB-BA9D-D29C346C6367}"/>
              </a:ext>
            </a:extLst>
          </p:cNvPr>
          <p:cNvSpPr/>
          <p:nvPr/>
        </p:nvSpPr>
        <p:spPr>
          <a:xfrm>
            <a:off x="867508" y="2813538"/>
            <a:ext cx="10550769" cy="33997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201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0F5D4-3190-4828-B043-3EBC96FEF594}"/>
              </a:ext>
            </a:extLst>
          </p:cNvPr>
          <p:cNvSpPr>
            <a:spLocks noGrp="1"/>
          </p:cNvSpPr>
          <p:nvPr>
            <p:ph type="title"/>
          </p:nvPr>
        </p:nvSpPr>
        <p:spPr/>
        <p:txBody>
          <a:bodyPr>
            <a:noAutofit/>
          </a:bodyPr>
          <a:lstStyle/>
          <a:p>
            <a:r>
              <a:rPr lang="en-US" sz="3200" dirty="0"/>
              <a:t>“Crypto is </a:t>
            </a:r>
            <a:r>
              <a:rPr lang="en-US" sz="3200" dirty="0" err="1"/>
              <a:t>Scammy</a:t>
            </a:r>
            <a:r>
              <a:rPr lang="en-US" sz="3200" dirty="0"/>
              <a:t> and Needs Consumer Protection”</a:t>
            </a:r>
          </a:p>
        </p:txBody>
      </p:sp>
      <p:sp>
        <p:nvSpPr>
          <p:cNvPr id="3" name="Slide Number Placeholder 2">
            <a:extLst>
              <a:ext uri="{FF2B5EF4-FFF2-40B4-BE49-F238E27FC236}">
                <a16:creationId xmlns:a16="http://schemas.microsoft.com/office/drawing/2014/main" id="{624C1FC1-8F5A-460E-B9BA-1FB43C968F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6" name="Content Placeholder 5">
            <a:extLst>
              <a:ext uri="{FF2B5EF4-FFF2-40B4-BE49-F238E27FC236}">
                <a16:creationId xmlns:a16="http://schemas.microsoft.com/office/drawing/2014/main" id="{0C5636E0-8196-4F32-ACBE-F8DAC7D3C25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935697" y="1175153"/>
            <a:ext cx="6778089" cy="4507694"/>
          </a:xfrm>
        </p:spPr>
      </p:pic>
      <p:sp>
        <p:nvSpPr>
          <p:cNvPr id="4" name="TextBox 3">
            <a:extLst>
              <a:ext uri="{FF2B5EF4-FFF2-40B4-BE49-F238E27FC236}">
                <a16:creationId xmlns:a16="http://schemas.microsoft.com/office/drawing/2014/main" id="{C1BBB5C6-C480-41E2-AD78-ABA739AD38B6}"/>
              </a:ext>
            </a:extLst>
          </p:cNvPr>
          <p:cNvSpPr txBox="1"/>
          <p:nvPr/>
        </p:nvSpPr>
        <p:spPr>
          <a:xfrm>
            <a:off x="7784123" y="2405088"/>
            <a:ext cx="256735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panose="020F0502020204030204"/>
                <a:ea typeface="+mn-ea"/>
                <a:cs typeface="+mn-cs"/>
              </a:rPr>
              <a:t>1.59%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of cybercrime</a:t>
            </a:r>
          </a:p>
        </p:txBody>
      </p:sp>
    </p:spTree>
    <p:extLst>
      <p:ext uri="{BB962C8B-B14F-4D97-AF65-F5344CB8AC3E}">
        <p14:creationId xmlns:p14="http://schemas.microsoft.com/office/powerpoint/2010/main" val="4464650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06366-7ECB-4BA4-B55B-660235170CF4}"/>
              </a:ext>
            </a:extLst>
          </p:cNvPr>
          <p:cNvSpPr>
            <a:spLocks noGrp="1"/>
          </p:cNvSpPr>
          <p:nvPr>
            <p:ph type="title"/>
          </p:nvPr>
        </p:nvSpPr>
        <p:spPr/>
        <p:txBody>
          <a:bodyPr>
            <a:noAutofit/>
          </a:bodyPr>
          <a:lstStyle/>
          <a:p>
            <a:r>
              <a:rPr lang="en-US" sz="3200" dirty="0"/>
              <a:t>“Crypto is </a:t>
            </a:r>
            <a:r>
              <a:rPr lang="en-US" sz="3200" dirty="0" err="1"/>
              <a:t>Scammy</a:t>
            </a:r>
            <a:r>
              <a:rPr lang="en-US" sz="3200" dirty="0"/>
              <a:t> and Needs Consumer Protection”</a:t>
            </a:r>
          </a:p>
        </p:txBody>
      </p:sp>
      <p:sp>
        <p:nvSpPr>
          <p:cNvPr id="3" name="Slide Number Placeholder 2">
            <a:extLst>
              <a:ext uri="{FF2B5EF4-FFF2-40B4-BE49-F238E27FC236}">
                <a16:creationId xmlns:a16="http://schemas.microsoft.com/office/drawing/2014/main" id="{1D777859-3E1B-4C1E-987A-B087B4D1CD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8" name="Content Placeholder 7">
            <a:extLst>
              <a:ext uri="{FF2B5EF4-FFF2-40B4-BE49-F238E27FC236}">
                <a16:creationId xmlns:a16="http://schemas.microsoft.com/office/drawing/2014/main" id="{39FAAD0D-3842-4B1B-AA56-DDD78464CE44}"/>
              </a:ext>
            </a:extLst>
          </p:cNvPr>
          <p:cNvPicPr>
            <a:picLocks noGrp="1" noChangeAspect="1"/>
          </p:cNvPicPr>
          <p:nvPr>
            <p:ph idx="1"/>
          </p:nvPr>
        </p:nvPicPr>
        <p:blipFill>
          <a:blip r:embed="rId2"/>
          <a:stretch>
            <a:fillRect/>
          </a:stretch>
        </p:blipFill>
        <p:spPr>
          <a:xfrm>
            <a:off x="511326" y="3664804"/>
            <a:ext cx="6544942" cy="1723829"/>
          </a:xfrm>
        </p:spPr>
      </p:pic>
      <p:pic>
        <p:nvPicPr>
          <p:cNvPr id="12" name="Picture 11">
            <a:extLst>
              <a:ext uri="{FF2B5EF4-FFF2-40B4-BE49-F238E27FC236}">
                <a16:creationId xmlns:a16="http://schemas.microsoft.com/office/drawing/2014/main" id="{1780C786-251E-420B-AC2D-8252AF1CC8FA}"/>
              </a:ext>
            </a:extLst>
          </p:cNvPr>
          <p:cNvPicPr>
            <a:picLocks noChangeAspect="1"/>
          </p:cNvPicPr>
          <p:nvPr/>
        </p:nvPicPr>
        <p:blipFill>
          <a:blip r:embed="rId3"/>
          <a:stretch>
            <a:fillRect/>
          </a:stretch>
        </p:blipFill>
        <p:spPr>
          <a:xfrm>
            <a:off x="511326" y="1372404"/>
            <a:ext cx="6511136" cy="1911230"/>
          </a:xfrm>
          <a:prstGeom prst="rect">
            <a:avLst/>
          </a:prstGeom>
        </p:spPr>
      </p:pic>
      <p:sp>
        <p:nvSpPr>
          <p:cNvPr id="4" name="Rectangle 3">
            <a:extLst>
              <a:ext uri="{FF2B5EF4-FFF2-40B4-BE49-F238E27FC236}">
                <a16:creationId xmlns:a16="http://schemas.microsoft.com/office/drawing/2014/main" id="{FA608F9B-4437-475F-A32E-C14014D170DE}"/>
              </a:ext>
            </a:extLst>
          </p:cNvPr>
          <p:cNvSpPr/>
          <p:nvPr/>
        </p:nvSpPr>
        <p:spPr>
          <a:xfrm>
            <a:off x="477521" y="2663239"/>
            <a:ext cx="6544942" cy="62039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E9DD58E-E7E5-43CB-9B64-C66C7599F36A}"/>
              </a:ext>
            </a:extLst>
          </p:cNvPr>
          <p:cNvSpPr/>
          <p:nvPr/>
        </p:nvSpPr>
        <p:spPr>
          <a:xfrm>
            <a:off x="477520" y="4768238"/>
            <a:ext cx="6544942" cy="62039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 descr="Fact Royalty-Free Stock Photo | CartoonDealer.com #41033547">
            <a:extLst>
              <a:ext uri="{FF2B5EF4-FFF2-40B4-BE49-F238E27FC236}">
                <a16:creationId xmlns:a16="http://schemas.microsoft.com/office/drawing/2014/main" id="{7E398258-7792-42EB-B7AD-B1A97E63FD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252" t="-74251" b="15539"/>
          <a:stretch/>
        </p:blipFill>
        <p:spPr bwMode="auto">
          <a:xfrm>
            <a:off x="5011847" y="23734"/>
            <a:ext cx="6523523" cy="4579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366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5411A-C1C2-45DD-951B-578E348A8256}"/>
              </a:ext>
            </a:extLst>
          </p:cNvPr>
          <p:cNvSpPr>
            <a:spLocks noGrp="1"/>
          </p:cNvSpPr>
          <p:nvPr>
            <p:ph type="title"/>
          </p:nvPr>
        </p:nvSpPr>
        <p:spPr/>
        <p:txBody>
          <a:bodyPr>
            <a:noAutofit/>
          </a:bodyPr>
          <a:lstStyle/>
          <a:p>
            <a:r>
              <a:rPr lang="en-US" sz="3200" dirty="0"/>
              <a:t>“Crypto is </a:t>
            </a:r>
            <a:r>
              <a:rPr lang="en-US" sz="3200" dirty="0" err="1"/>
              <a:t>Scammy</a:t>
            </a:r>
            <a:r>
              <a:rPr lang="en-US" sz="3200" dirty="0"/>
              <a:t> and Needs Consumer Protection”</a:t>
            </a:r>
          </a:p>
        </p:txBody>
      </p:sp>
      <p:sp>
        <p:nvSpPr>
          <p:cNvPr id="3" name="Slide Number Placeholder 2">
            <a:extLst>
              <a:ext uri="{FF2B5EF4-FFF2-40B4-BE49-F238E27FC236}">
                <a16:creationId xmlns:a16="http://schemas.microsoft.com/office/drawing/2014/main" id="{4FD3EFED-CE8F-4E21-BE9A-52D0E32887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4098" name="Picture 2" descr="An infographic with facts about the pervasive problem of diploma mills around the world">
            <a:extLst>
              <a:ext uri="{FF2B5EF4-FFF2-40B4-BE49-F238E27FC236}">
                <a16:creationId xmlns:a16="http://schemas.microsoft.com/office/drawing/2014/main" id="{605568D7-8CA9-4B6C-9D05-808B76DDDA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607" y="1252538"/>
            <a:ext cx="9142787" cy="478472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309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1BE3C-6CF6-4416-9C14-3D3F1845E938}"/>
              </a:ext>
            </a:extLst>
          </p:cNvPr>
          <p:cNvSpPr>
            <a:spLocks noGrp="1"/>
          </p:cNvSpPr>
          <p:nvPr>
            <p:ph type="title"/>
          </p:nvPr>
        </p:nvSpPr>
        <p:spPr>
          <a:xfrm>
            <a:off x="379095" y="2705847"/>
            <a:ext cx="6114083" cy="1712636"/>
          </a:xfrm>
        </p:spPr>
        <p:txBody>
          <a:bodyPr/>
          <a:lstStyle/>
          <a:p>
            <a:r>
              <a:rPr lang="en-US" sz="4800" dirty="0"/>
              <a:t>Fact or Fiction?</a:t>
            </a:r>
            <a:br>
              <a:rPr lang="en-US" sz="4800" dirty="0"/>
            </a:br>
            <a:br>
              <a:rPr lang="en-US" sz="4800" dirty="0"/>
            </a:br>
            <a:r>
              <a:rPr lang="en-US" sz="4400" b="0" dirty="0"/>
              <a:t>Crypto is for Criminals</a:t>
            </a:r>
            <a:endParaRPr lang="en-US" sz="4800" b="0" dirty="0"/>
          </a:p>
        </p:txBody>
      </p:sp>
    </p:spTree>
    <p:extLst>
      <p:ext uri="{BB962C8B-B14F-4D97-AF65-F5344CB8AC3E}">
        <p14:creationId xmlns:p14="http://schemas.microsoft.com/office/powerpoint/2010/main" val="8389676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A27F-291B-470B-9227-E0A43BF80EC2}"/>
              </a:ext>
            </a:extLst>
          </p:cNvPr>
          <p:cNvSpPr>
            <a:spLocks noGrp="1"/>
          </p:cNvSpPr>
          <p:nvPr>
            <p:ph type="title"/>
          </p:nvPr>
        </p:nvSpPr>
        <p:spPr/>
        <p:txBody>
          <a:bodyPr/>
          <a:lstStyle/>
          <a:p>
            <a:r>
              <a:rPr lang="en-US" dirty="0"/>
              <a:t>“Crypto is for Criminals”</a:t>
            </a:r>
          </a:p>
        </p:txBody>
      </p:sp>
      <p:sp>
        <p:nvSpPr>
          <p:cNvPr id="3" name="Slide Number Placeholder 2">
            <a:extLst>
              <a:ext uri="{FF2B5EF4-FFF2-40B4-BE49-F238E27FC236}">
                <a16:creationId xmlns:a16="http://schemas.microsoft.com/office/drawing/2014/main" id="{F2DAFD81-A080-4046-B7AE-B8BC0E3E32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6" name="Content Placeholder 5">
            <a:extLst>
              <a:ext uri="{FF2B5EF4-FFF2-40B4-BE49-F238E27FC236}">
                <a16:creationId xmlns:a16="http://schemas.microsoft.com/office/drawing/2014/main" id="{9984E4BC-755B-4944-956F-6BE6391D2EAB}"/>
              </a:ext>
            </a:extLst>
          </p:cNvPr>
          <p:cNvPicPr>
            <a:picLocks noGrp="1" noChangeAspect="1"/>
          </p:cNvPicPr>
          <p:nvPr>
            <p:ph idx="1"/>
          </p:nvPr>
        </p:nvPicPr>
        <p:blipFill>
          <a:blip r:embed="rId2"/>
          <a:stretch>
            <a:fillRect/>
          </a:stretch>
        </p:blipFill>
        <p:spPr>
          <a:xfrm>
            <a:off x="3921054" y="1862665"/>
            <a:ext cx="7976302" cy="4514639"/>
          </a:xfrm>
          <a:ln w="19050">
            <a:solidFill>
              <a:schemeClr val="tx1"/>
            </a:solidFill>
          </a:ln>
        </p:spPr>
      </p:pic>
      <p:pic>
        <p:nvPicPr>
          <p:cNvPr id="5" name="Picture 2" descr="Fact Royalty-Free Stock Photo | CartoonDealer.com #41033547">
            <a:extLst>
              <a:ext uri="{FF2B5EF4-FFF2-40B4-BE49-F238E27FC236}">
                <a16:creationId xmlns:a16="http://schemas.microsoft.com/office/drawing/2014/main" id="{327F443C-89DE-45D2-9CAC-68C45F1398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252" t="-74251" b="15539"/>
          <a:stretch/>
        </p:blipFill>
        <p:spPr bwMode="auto">
          <a:xfrm>
            <a:off x="-2036190" y="873342"/>
            <a:ext cx="5679945" cy="398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163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9FD9250-3BF6-48E9-B65D-1F230C869C5B}"/>
              </a:ext>
            </a:extLst>
          </p:cNvPr>
          <p:cNvPicPr>
            <a:picLocks noChangeAspect="1"/>
          </p:cNvPicPr>
          <p:nvPr/>
        </p:nvPicPr>
        <p:blipFill>
          <a:blip r:embed="rId2"/>
          <a:stretch>
            <a:fillRect/>
          </a:stretch>
        </p:blipFill>
        <p:spPr>
          <a:xfrm>
            <a:off x="477520" y="2100362"/>
            <a:ext cx="7717237" cy="2657275"/>
          </a:xfrm>
          <a:prstGeom prst="rect">
            <a:avLst/>
          </a:prstGeom>
          <a:ln w="19050">
            <a:solidFill>
              <a:schemeClr val="tx1"/>
            </a:solidFill>
          </a:ln>
        </p:spPr>
      </p:pic>
      <p:sp>
        <p:nvSpPr>
          <p:cNvPr id="2" name="Title 1">
            <a:extLst>
              <a:ext uri="{FF2B5EF4-FFF2-40B4-BE49-F238E27FC236}">
                <a16:creationId xmlns:a16="http://schemas.microsoft.com/office/drawing/2014/main" id="{624E6323-AFDC-41E6-AC86-408744AEC4B1}"/>
              </a:ext>
            </a:extLst>
          </p:cNvPr>
          <p:cNvSpPr>
            <a:spLocks noGrp="1"/>
          </p:cNvSpPr>
          <p:nvPr>
            <p:ph type="title"/>
          </p:nvPr>
        </p:nvSpPr>
        <p:spPr/>
        <p:txBody>
          <a:bodyPr/>
          <a:lstStyle/>
          <a:p>
            <a:r>
              <a:rPr lang="en-US" dirty="0"/>
              <a:t>“Crypto is for Criminals”</a:t>
            </a:r>
          </a:p>
        </p:txBody>
      </p:sp>
      <p:sp>
        <p:nvSpPr>
          <p:cNvPr id="3" name="Slide Number Placeholder 2">
            <a:extLst>
              <a:ext uri="{FF2B5EF4-FFF2-40B4-BE49-F238E27FC236}">
                <a16:creationId xmlns:a16="http://schemas.microsoft.com/office/drawing/2014/main" id="{C92C2C15-A6B8-4920-BF84-0F663452BF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2546C161-FC6C-4F6A-B84B-73A9FFA17F93}"/>
              </a:ext>
            </a:extLst>
          </p:cNvPr>
          <p:cNvSpPr/>
          <p:nvPr/>
        </p:nvSpPr>
        <p:spPr>
          <a:xfrm>
            <a:off x="562708" y="2625970"/>
            <a:ext cx="7514492" cy="621323"/>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BF4CF59-6A4B-40E8-8FD2-85B1CE0E20AA}"/>
              </a:ext>
            </a:extLst>
          </p:cNvPr>
          <p:cNvSpPr/>
          <p:nvPr/>
        </p:nvSpPr>
        <p:spPr>
          <a:xfrm>
            <a:off x="562708" y="3247293"/>
            <a:ext cx="1921412" cy="287215"/>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30FEE75-A528-4FA5-BDAB-D125208CFA02}"/>
              </a:ext>
            </a:extLst>
          </p:cNvPr>
          <p:cNvSpPr txBox="1"/>
          <p:nvPr/>
        </p:nvSpPr>
        <p:spPr>
          <a:xfrm>
            <a:off x="8279945" y="3334223"/>
            <a:ext cx="3762946" cy="4748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 The Department of Justice</a:t>
            </a:r>
          </a:p>
        </p:txBody>
      </p:sp>
      <p:sp>
        <p:nvSpPr>
          <p:cNvPr id="14" name="Rectangle 13">
            <a:extLst>
              <a:ext uri="{FF2B5EF4-FFF2-40B4-BE49-F238E27FC236}">
                <a16:creationId xmlns:a16="http://schemas.microsoft.com/office/drawing/2014/main" id="{B3729A8E-13B1-41F1-8253-A7F8474C9DDE}"/>
              </a:ext>
            </a:extLst>
          </p:cNvPr>
          <p:cNvSpPr/>
          <p:nvPr/>
        </p:nvSpPr>
        <p:spPr>
          <a:xfrm>
            <a:off x="4583723" y="3571642"/>
            <a:ext cx="3493477" cy="287215"/>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84C6AB3-614E-4A07-BE2C-7A11BA6BAE9B}"/>
              </a:ext>
            </a:extLst>
          </p:cNvPr>
          <p:cNvSpPr/>
          <p:nvPr/>
        </p:nvSpPr>
        <p:spPr>
          <a:xfrm>
            <a:off x="562708" y="3882304"/>
            <a:ext cx="7632049" cy="287215"/>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6F5BC86-81B1-4440-A0E1-5D915A35A213}"/>
              </a:ext>
            </a:extLst>
          </p:cNvPr>
          <p:cNvSpPr/>
          <p:nvPr/>
        </p:nvSpPr>
        <p:spPr>
          <a:xfrm>
            <a:off x="562707" y="4164640"/>
            <a:ext cx="7632049" cy="315541"/>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531EF5A-B5BD-42AF-A6D9-61DFBDD98F6E}"/>
              </a:ext>
            </a:extLst>
          </p:cNvPr>
          <p:cNvSpPr/>
          <p:nvPr/>
        </p:nvSpPr>
        <p:spPr>
          <a:xfrm>
            <a:off x="574267" y="4475302"/>
            <a:ext cx="7632049" cy="287215"/>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FE845901-0EC7-4901-A5C6-CB92A45CDA29}"/>
              </a:ext>
            </a:extLst>
          </p:cNvPr>
          <p:cNvPicPr>
            <a:picLocks noChangeAspect="1"/>
          </p:cNvPicPr>
          <p:nvPr/>
        </p:nvPicPr>
        <p:blipFill>
          <a:blip r:embed="rId3"/>
          <a:stretch>
            <a:fillRect/>
          </a:stretch>
        </p:blipFill>
        <p:spPr>
          <a:xfrm>
            <a:off x="574267" y="5006714"/>
            <a:ext cx="11158829" cy="668269"/>
          </a:xfrm>
          <a:prstGeom prst="rect">
            <a:avLst/>
          </a:prstGeom>
          <a:ln w="19050">
            <a:solidFill>
              <a:schemeClr val="tx1"/>
            </a:solidFill>
          </a:ln>
        </p:spPr>
      </p:pic>
      <p:sp>
        <p:nvSpPr>
          <p:cNvPr id="20" name="Rectangle 19">
            <a:extLst>
              <a:ext uri="{FF2B5EF4-FFF2-40B4-BE49-F238E27FC236}">
                <a16:creationId xmlns:a16="http://schemas.microsoft.com/office/drawing/2014/main" id="{BD666313-3C0D-4714-90D0-0969427C934B}"/>
              </a:ext>
            </a:extLst>
          </p:cNvPr>
          <p:cNvSpPr/>
          <p:nvPr/>
        </p:nvSpPr>
        <p:spPr>
          <a:xfrm>
            <a:off x="571484" y="5001834"/>
            <a:ext cx="10969837" cy="668269"/>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F6B4DBC9-6C16-428A-A95C-C42BC2E66571}"/>
              </a:ext>
            </a:extLst>
          </p:cNvPr>
          <p:cNvSpPr/>
          <p:nvPr/>
        </p:nvSpPr>
        <p:spPr>
          <a:xfrm>
            <a:off x="8769026" y="5340848"/>
            <a:ext cx="2922336" cy="31554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39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0840E6-0914-49D5-AFB5-12354F686670}"/>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picture containing food&#10;&#10;Description automatically generated">
            <a:extLst>
              <a:ext uri="{FF2B5EF4-FFF2-40B4-BE49-F238E27FC236}">
                <a16:creationId xmlns:a16="http://schemas.microsoft.com/office/drawing/2014/main" id="{6C16D9F7-C2B9-4CE0-8808-2A4DB33DC446}"/>
              </a:ext>
            </a:extLst>
          </p:cNvPr>
          <p:cNvPicPr>
            <a:picLocks noChangeAspect="1"/>
          </p:cNvPicPr>
          <p:nvPr/>
        </p:nvPicPr>
        <p:blipFill>
          <a:blip r:embed="rId3"/>
          <a:stretch>
            <a:fillRect/>
          </a:stretch>
        </p:blipFill>
        <p:spPr>
          <a:xfrm>
            <a:off x="7452225" y="0"/>
            <a:ext cx="4739775" cy="2147453"/>
          </a:xfrm>
          <a:prstGeom prst="rect">
            <a:avLst/>
          </a:prstGeom>
        </p:spPr>
      </p:pic>
      <p:sp>
        <p:nvSpPr>
          <p:cNvPr id="6" name="object 3">
            <a:extLst>
              <a:ext uri="{FF2B5EF4-FFF2-40B4-BE49-F238E27FC236}">
                <a16:creationId xmlns:a16="http://schemas.microsoft.com/office/drawing/2014/main" id="{115B27B9-DDFA-48E0-883E-A950357B8C1C}"/>
              </a:ext>
            </a:extLst>
          </p:cNvPr>
          <p:cNvSpPr txBox="1"/>
          <p:nvPr/>
        </p:nvSpPr>
        <p:spPr>
          <a:xfrm>
            <a:off x="540533" y="740384"/>
            <a:ext cx="8763000" cy="1010533"/>
          </a:xfrm>
          <a:prstGeom prst="rect">
            <a:avLst/>
          </a:prstGeom>
        </p:spPr>
        <p:txBody>
          <a:bodyPr vert="horz" wrap="square" lIns="0" tIns="12700" rIns="0" bIns="0" rtlCol="0">
            <a:spAutoFit/>
          </a:bodyPr>
          <a:lstStyle/>
          <a:p>
            <a:pPr marL="12700">
              <a:spcBef>
                <a:spcPts val="100"/>
              </a:spcBef>
              <a:tabLst>
                <a:tab pos="354965" algn="l"/>
                <a:tab pos="355600" algn="l"/>
              </a:tabLst>
            </a:pPr>
            <a:r>
              <a:rPr lang="en-US" sz="3200" b="1" dirty="0">
                <a:solidFill>
                  <a:schemeClr val="bg1"/>
                </a:solidFill>
                <a:latin typeface="Arial" panose="020B0604020202020204" pitchFamily="34" charset="0"/>
                <a:cs typeface="Arial" panose="020B0604020202020204" pitchFamily="34" charset="0"/>
              </a:rPr>
              <a:t>Finance Strategy and Analytics</a:t>
            </a:r>
          </a:p>
          <a:p>
            <a:pPr marL="12700" algn="ctr">
              <a:spcBef>
                <a:spcPts val="100"/>
              </a:spcBef>
              <a:tabLst>
                <a:tab pos="354965" algn="l"/>
                <a:tab pos="355600" algn="l"/>
              </a:tabLst>
            </a:pPr>
            <a:endParaRPr lang="en-US" sz="3200" b="1" dirty="0">
              <a:solidFill>
                <a:schemeClr val="bg1"/>
              </a:solidFill>
              <a:latin typeface="United Sans Cd Bd" pitchFamily="50" charset="0"/>
              <a:cs typeface="Tungsten Book"/>
            </a:endParaRPr>
          </a:p>
        </p:txBody>
      </p:sp>
      <p:graphicFrame>
        <p:nvGraphicFramePr>
          <p:cNvPr id="8" name="Diagram 7">
            <a:extLst>
              <a:ext uri="{FF2B5EF4-FFF2-40B4-BE49-F238E27FC236}">
                <a16:creationId xmlns:a16="http://schemas.microsoft.com/office/drawing/2014/main" id="{3625BE1B-3A65-4F5A-BF99-F923A4C0F4B8}"/>
              </a:ext>
            </a:extLst>
          </p:cNvPr>
          <p:cNvGraphicFramePr/>
          <p:nvPr>
            <p:extLst>
              <p:ext uri="{D42A27DB-BD31-4B8C-83A1-F6EECF244321}">
                <p14:modId xmlns:p14="http://schemas.microsoft.com/office/powerpoint/2010/main" val="2734957212"/>
              </p:ext>
            </p:extLst>
          </p:nvPr>
        </p:nvGraphicFramePr>
        <p:xfrm>
          <a:off x="1776801" y="905815"/>
          <a:ext cx="7919218" cy="53043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56872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1BE3C-6CF6-4416-9C14-3D3F1845E938}"/>
              </a:ext>
            </a:extLst>
          </p:cNvPr>
          <p:cNvSpPr>
            <a:spLocks noGrp="1"/>
          </p:cNvSpPr>
          <p:nvPr>
            <p:ph type="title"/>
          </p:nvPr>
        </p:nvSpPr>
        <p:spPr>
          <a:xfrm>
            <a:off x="387973" y="3153792"/>
            <a:ext cx="6114083" cy="1712636"/>
          </a:xfrm>
        </p:spPr>
        <p:txBody>
          <a:bodyPr/>
          <a:lstStyle/>
          <a:p>
            <a:r>
              <a:rPr lang="en-US" sz="4800" dirty="0"/>
              <a:t>Fact or Fiction?</a:t>
            </a:r>
            <a:br>
              <a:rPr lang="en-US" sz="4800" dirty="0"/>
            </a:br>
            <a:br>
              <a:rPr lang="en-US" sz="4800" dirty="0"/>
            </a:br>
            <a:r>
              <a:rPr lang="en-US" sz="4400" b="0" dirty="0"/>
              <a:t>Crypto is bad for the environment</a:t>
            </a:r>
            <a:endParaRPr lang="en-US" sz="4800" b="0" dirty="0"/>
          </a:p>
        </p:txBody>
      </p:sp>
    </p:spTree>
    <p:extLst>
      <p:ext uri="{BB962C8B-B14F-4D97-AF65-F5344CB8AC3E}">
        <p14:creationId xmlns:p14="http://schemas.microsoft.com/office/powerpoint/2010/main" val="3496919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31526-72FC-4877-A2D0-76F03451B6B8}"/>
              </a:ext>
            </a:extLst>
          </p:cNvPr>
          <p:cNvSpPr>
            <a:spLocks noGrp="1"/>
          </p:cNvSpPr>
          <p:nvPr>
            <p:ph type="title"/>
          </p:nvPr>
        </p:nvSpPr>
        <p:spPr/>
        <p:txBody>
          <a:bodyPr>
            <a:normAutofit fontScale="90000"/>
          </a:bodyPr>
          <a:lstStyle/>
          <a:p>
            <a:r>
              <a:rPr lang="en-US" dirty="0"/>
              <a:t>“Crypto is Bad for the Environment”</a:t>
            </a:r>
          </a:p>
        </p:txBody>
      </p:sp>
      <p:sp>
        <p:nvSpPr>
          <p:cNvPr id="3" name="Slide Number Placeholder 2">
            <a:extLst>
              <a:ext uri="{FF2B5EF4-FFF2-40B4-BE49-F238E27FC236}">
                <a16:creationId xmlns:a16="http://schemas.microsoft.com/office/drawing/2014/main" id="{653020D7-9DB3-425A-800B-249B8F24BB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6" name="Content Placeholder 5">
            <a:extLst>
              <a:ext uri="{FF2B5EF4-FFF2-40B4-BE49-F238E27FC236}">
                <a16:creationId xmlns:a16="http://schemas.microsoft.com/office/drawing/2014/main" id="{B04E868F-7A26-4D69-860E-93133EB25A0D}"/>
              </a:ext>
            </a:extLst>
          </p:cNvPr>
          <p:cNvPicPr>
            <a:picLocks noGrp="1" noChangeAspect="1"/>
          </p:cNvPicPr>
          <p:nvPr>
            <p:ph idx="1"/>
          </p:nvPr>
        </p:nvPicPr>
        <p:blipFill>
          <a:blip r:embed="rId2"/>
          <a:stretch>
            <a:fillRect/>
          </a:stretch>
        </p:blipFill>
        <p:spPr>
          <a:xfrm>
            <a:off x="2495895" y="1365540"/>
            <a:ext cx="9218585" cy="4763824"/>
          </a:xfrm>
          <a:ln w="19050">
            <a:solidFill>
              <a:schemeClr val="tx1"/>
            </a:solidFill>
          </a:ln>
        </p:spPr>
      </p:pic>
    </p:spTree>
    <p:extLst>
      <p:ext uri="{BB962C8B-B14F-4D97-AF65-F5344CB8AC3E}">
        <p14:creationId xmlns:p14="http://schemas.microsoft.com/office/powerpoint/2010/main" val="1380198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F5C95-025F-49BF-8DA6-51D38AF4B227}"/>
              </a:ext>
            </a:extLst>
          </p:cNvPr>
          <p:cNvSpPr>
            <a:spLocks noGrp="1"/>
          </p:cNvSpPr>
          <p:nvPr>
            <p:ph type="title"/>
          </p:nvPr>
        </p:nvSpPr>
        <p:spPr/>
        <p:txBody>
          <a:bodyPr>
            <a:normAutofit fontScale="90000"/>
          </a:bodyPr>
          <a:lstStyle/>
          <a:p>
            <a:r>
              <a:rPr lang="en-US" dirty="0"/>
              <a:t>“Crypto is Bad for the Environment”</a:t>
            </a:r>
          </a:p>
        </p:txBody>
      </p:sp>
      <p:sp>
        <p:nvSpPr>
          <p:cNvPr id="3" name="Slide Number Placeholder 2">
            <a:extLst>
              <a:ext uri="{FF2B5EF4-FFF2-40B4-BE49-F238E27FC236}">
                <a16:creationId xmlns:a16="http://schemas.microsoft.com/office/drawing/2014/main" id="{61285168-6022-4A35-9CCC-A078FF5531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6" name="Content Placeholder 5">
            <a:extLst>
              <a:ext uri="{FF2B5EF4-FFF2-40B4-BE49-F238E27FC236}">
                <a16:creationId xmlns:a16="http://schemas.microsoft.com/office/drawing/2014/main" id="{96008152-5463-461F-90B6-F56D786E6B7B}"/>
              </a:ext>
            </a:extLst>
          </p:cNvPr>
          <p:cNvPicPr>
            <a:picLocks noGrp="1" noChangeAspect="1"/>
          </p:cNvPicPr>
          <p:nvPr>
            <p:ph idx="1"/>
          </p:nvPr>
        </p:nvPicPr>
        <p:blipFill>
          <a:blip r:embed="rId2"/>
          <a:stretch>
            <a:fillRect/>
          </a:stretch>
        </p:blipFill>
        <p:spPr>
          <a:xfrm>
            <a:off x="2732226" y="1275958"/>
            <a:ext cx="8982254" cy="4846240"/>
          </a:xfrm>
          <a:ln w="19050">
            <a:solidFill>
              <a:schemeClr val="tx1"/>
            </a:solidFill>
          </a:ln>
        </p:spPr>
      </p:pic>
    </p:spTree>
    <p:extLst>
      <p:ext uri="{BB962C8B-B14F-4D97-AF65-F5344CB8AC3E}">
        <p14:creationId xmlns:p14="http://schemas.microsoft.com/office/powerpoint/2010/main" val="2048968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81313-1912-4C27-817A-4F64D15BABE8}"/>
              </a:ext>
            </a:extLst>
          </p:cNvPr>
          <p:cNvSpPr>
            <a:spLocks noGrp="1"/>
          </p:cNvSpPr>
          <p:nvPr>
            <p:ph type="title"/>
          </p:nvPr>
        </p:nvSpPr>
        <p:spPr/>
        <p:txBody>
          <a:bodyPr>
            <a:normAutofit fontScale="90000"/>
          </a:bodyPr>
          <a:lstStyle/>
          <a:p>
            <a:r>
              <a:rPr lang="en-US" dirty="0"/>
              <a:t>“Crypto is Bad for the Environment”</a:t>
            </a:r>
          </a:p>
        </p:txBody>
      </p:sp>
      <p:sp>
        <p:nvSpPr>
          <p:cNvPr id="3" name="Slide Number Placeholder 2">
            <a:extLst>
              <a:ext uri="{FF2B5EF4-FFF2-40B4-BE49-F238E27FC236}">
                <a16:creationId xmlns:a16="http://schemas.microsoft.com/office/drawing/2014/main" id="{6375CD2E-F258-46B0-82B1-FDCA7319B5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6" name="Content Placeholder 5">
            <a:extLst>
              <a:ext uri="{FF2B5EF4-FFF2-40B4-BE49-F238E27FC236}">
                <a16:creationId xmlns:a16="http://schemas.microsoft.com/office/drawing/2014/main" id="{42CED083-82CC-43F5-8B8E-C95CFA42FB92}"/>
              </a:ext>
            </a:extLst>
          </p:cNvPr>
          <p:cNvPicPr>
            <a:picLocks noGrp="1" noChangeAspect="1"/>
          </p:cNvPicPr>
          <p:nvPr>
            <p:ph idx="1"/>
          </p:nvPr>
        </p:nvPicPr>
        <p:blipFill>
          <a:blip r:embed="rId2"/>
          <a:stretch>
            <a:fillRect/>
          </a:stretch>
        </p:blipFill>
        <p:spPr>
          <a:xfrm>
            <a:off x="2172210" y="1277008"/>
            <a:ext cx="9199175" cy="4814522"/>
          </a:xfrm>
          <a:ln w="19050">
            <a:solidFill>
              <a:schemeClr val="tx1"/>
            </a:solidFill>
          </a:ln>
        </p:spPr>
      </p:pic>
      <p:pic>
        <p:nvPicPr>
          <p:cNvPr id="5" name="Picture 2" descr="Fact Royalty-Free Stock Photo | CartoonDealer.com #41033547">
            <a:extLst>
              <a:ext uri="{FF2B5EF4-FFF2-40B4-BE49-F238E27FC236}">
                <a16:creationId xmlns:a16="http://schemas.microsoft.com/office/drawing/2014/main" id="{35152673-CCFF-41D1-945E-E1960C36D5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252" t="-74251" b="15539"/>
          <a:stretch/>
        </p:blipFill>
        <p:spPr bwMode="auto">
          <a:xfrm>
            <a:off x="6365194" y="-179142"/>
            <a:ext cx="4820378" cy="338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575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7DBEA-268E-4BEE-A89A-0BF834F402CD}"/>
              </a:ext>
            </a:extLst>
          </p:cNvPr>
          <p:cNvSpPr>
            <a:spLocks noGrp="1"/>
          </p:cNvSpPr>
          <p:nvPr>
            <p:ph type="title"/>
          </p:nvPr>
        </p:nvSpPr>
        <p:spPr/>
        <p:txBody>
          <a:bodyPr>
            <a:normAutofit fontScale="90000"/>
          </a:bodyPr>
          <a:lstStyle/>
          <a:p>
            <a:r>
              <a:rPr lang="en-US" dirty="0"/>
              <a:t>“Crypto is Bad for the Environment”</a:t>
            </a:r>
          </a:p>
        </p:txBody>
      </p:sp>
      <p:sp>
        <p:nvSpPr>
          <p:cNvPr id="3" name="Slide Number Placeholder 2">
            <a:extLst>
              <a:ext uri="{FF2B5EF4-FFF2-40B4-BE49-F238E27FC236}">
                <a16:creationId xmlns:a16="http://schemas.microsoft.com/office/drawing/2014/main" id="{87FD0CBD-1CCF-450B-A870-D00931B052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6" name="Content Placeholder 5">
            <a:extLst>
              <a:ext uri="{FF2B5EF4-FFF2-40B4-BE49-F238E27FC236}">
                <a16:creationId xmlns:a16="http://schemas.microsoft.com/office/drawing/2014/main" id="{6906B1BE-29B6-4388-9F7D-45B56E76719F}"/>
              </a:ext>
            </a:extLst>
          </p:cNvPr>
          <p:cNvPicPr>
            <a:picLocks noGrp="1" noChangeAspect="1"/>
          </p:cNvPicPr>
          <p:nvPr>
            <p:ph idx="1"/>
          </p:nvPr>
        </p:nvPicPr>
        <p:blipFill>
          <a:blip r:embed="rId2"/>
          <a:stretch>
            <a:fillRect/>
          </a:stretch>
        </p:blipFill>
        <p:spPr>
          <a:xfrm>
            <a:off x="477520" y="1414732"/>
            <a:ext cx="8152111" cy="2214154"/>
          </a:xfrm>
        </p:spPr>
      </p:pic>
      <p:pic>
        <p:nvPicPr>
          <p:cNvPr id="8" name="Picture 7">
            <a:extLst>
              <a:ext uri="{FF2B5EF4-FFF2-40B4-BE49-F238E27FC236}">
                <a16:creationId xmlns:a16="http://schemas.microsoft.com/office/drawing/2014/main" id="{FF6B5732-690C-419E-A595-D40207B0C27C}"/>
              </a:ext>
            </a:extLst>
          </p:cNvPr>
          <p:cNvPicPr>
            <a:picLocks noChangeAspect="1"/>
          </p:cNvPicPr>
          <p:nvPr/>
        </p:nvPicPr>
        <p:blipFill>
          <a:blip r:embed="rId3"/>
          <a:stretch>
            <a:fillRect/>
          </a:stretch>
        </p:blipFill>
        <p:spPr>
          <a:xfrm>
            <a:off x="2342127" y="4000765"/>
            <a:ext cx="8828822" cy="1673204"/>
          </a:xfrm>
          <a:prstGeom prst="rect">
            <a:avLst/>
          </a:prstGeom>
          <a:ln w="19050">
            <a:solidFill>
              <a:schemeClr val="tx1"/>
            </a:solidFill>
          </a:ln>
        </p:spPr>
      </p:pic>
      <p:sp>
        <p:nvSpPr>
          <p:cNvPr id="4" name="Rectangle 3">
            <a:extLst>
              <a:ext uri="{FF2B5EF4-FFF2-40B4-BE49-F238E27FC236}">
                <a16:creationId xmlns:a16="http://schemas.microsoft.com/office/drawing/2014/main" id="{21A1BCA2-DBC0-4317-8906-EBE9306E3C64}"/>
              </a:ext>
            </a:extLst>
          </p:cNvPr>
          <p:cNvSpPr/>
          <p:nvPr/>
        </p:nvSpPr>
        <p:spPr>
          <a:xfrm>
            <a:off x="2441359" y="5042517"/>
            <a:ext cx="1997476" cy="532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A749006-C249-4194-B0EB-6AE36112395C}"/>
              </a:ext>
            </a:extLst>
          </p:cNvPr>
          <p:cNvSpPr txBox="1"/>
          <p:nvPr/>
        </p:nvSpPr>
        <p:spPr>
          <a:xfrm>
            <a:off x="2441359" y="5042517"/>
            <a:ext cx="19974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POLITICIAN</a:t>
            </a:r>
          </a:p>
        </p:txBody>
      </p:sp>
    </p:spTree>
    <p:extLst>
      <p:ext uri="{BB962C8B-B14F-4D97-AF65-F5344CB8AC3E}">
        <p14:creationId xmlns:p14="http://schemas.microsoft.com/office/powerpoint/2010/main" val="4200011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C1253-6EC6-4E2A-8CA5-3F5CA9F65E83}"/>
              </a:ext>
            </a:extLst>
          </p:cNvPr>
          <p:cNvSpPr>
            <a:spLocks noGrp="1"/>
          </p:cNvSpPr>
          <p:nvPr>
            <p:ph type="title"/>
          </p:nvPr>
        </p:nvSpPr>
        <p:spPr/>
        <p:txBody>
          <a:bodyPr>
            <a:normAutofit fontScale="90000"/>
          </a:bodyPr>
          <a:lstStyle/>
          <a:p>
            <a:r>
              <a:rPr lang="en-US" dirty="0"/>
              <a:t>There Are Risks</a:t>
            </a:r>
          </a:p>
        </p:txBody>
      </p:sp>
      <p:graphicFrame>
        <p:nvGraphicFramePr>
          <p:cNvPr id="6" name="Table 6">
            <a:extLst>
              <a:ext uri="{FF2B5EF4-FFF2-40B4-BE49-F238E27FC236}">
                <a16:creationId xmlns:a16="http://schemas.microsoft.com/office/drawing/2014/main" id="{5D90359D-066F-44D1-8287-40CDEFCFCA4F}"/>
              </a:ext>
            </a:extLst>
          </p:cNvPr>
          <p:cNvGraphicFramePr>
            <a:graphicFrameLocks/>
          </p:cNvGraphicFramePr>
          <p:nvPr/>
        </p:nvGraphicFramePr>
        <p:xfrm>
          <a:off x="477520" y="1225485"/>
          <a:ext cx="10778085" cy="4637991"/>
        </p:xfrm>
        <a:graphic>
          <a:graphicData uri="http://schemas.openxmlformats.org/drawingml/2006/table">
            <a:tbl>
              <a:tblPr firstRow="1" bandRow="1">
                <a:tableStyleId>{616DA210-FB5B-4158-B5E0-FEB733F419BA}</a:tableStyleId>
              </a:tblPr>
              <a:tblGrid>
                <a:gridCol w="2709520">
                  <a:extLst>
                    <a:ext uri="{9D8B030D-6E8A-4147-A177-3AD203B41FA5}">
                      <a16:colId xmlns:a16="http://schemas.microsoft.com/office/drawing/2014/main" val="1338855522"/>
                    </a:ext>
                  </a:extLst>
                </a:gridCol>
                <a:gridCol w="3959298">
                  <a:extLst>
                    <a:ext uri="{9D8B030D-6E8A-4147-A177-3AD203B41FA5}">
                      <a16:colId xmlns:a16="http://schemas.microsoft.com/office/drawing/2014/main" val="2148660816"/>
                    </a:ext>
                  </a:extLst>
                </a:gridCol>
                <a:gridCol w="4109267">
                  <a:extLst>
                    <a:ext uri="{9D8B030D-6E8A-4147-A177-3AD203B41FA5}">
                      <a16:colId xmlns:a16="http://schemas.microsoft.com/office/drawing/2014/main" val="379838144"/>
                    </a:ext>
                  </a:extLst>
                </a:gridCol>
              </a:tblGrid>
              <a:tr h="436306">
                <a:tc>
                  <a:txBody>
                    <a:bodyPr/>
                    <a:lstStyle/>
                    <a:p>
                      <a:r>
                        <a:rPr lang="en-US" dirty="0">
                          <a:latin typeface="Arial" panose="020B0604020202020204" pitchFamily="34" charset="0"/>
                          <a:cs typeface="Arial" panose="020B0604020202020204" pitchFamily="34" charset="0"/>
                        </a:rPr>
                        <a:t>Risk Type*</a:t>
                      </a:r>
                    </a:p>
                  </a:txBody>
                  <a:tcPr/>
                </a:tc>
                <a:tc>
                  <a:txBody>
                    <a:bodyPr/>
                    <a:lstStyle/>
                    <a:p>
                      <a:r>
                        <a:rPr lang="en-US">
                          <a:latin typeface="Arial" panose="020B0604020202020204" pitchFamily="34" charset="0"/>
                          <a:cs typeface="Arial" panose="020B0604020202020204" pitchFamily="34" charset="0"/>
                        </a:rPr>
                        <a:t>Example</a:t>
                      </a:r>
                    </a:p>
                  </a:txBody>
                  <a:tcPr/>
                </a:tc>
                <a:tc>
                  <a:txBody>
                    <a:bodyPr/>
                    <a:lstStyle/>
                    <a:p>
                      <a:pPr lvl="0">
                        <a:buNone/>
                      </a:pPr>
                      <a:r>
                        <a:rPr lang="en-US">
                          <a:latin typeface="Arial" panose="020B0604020202020204" pitchFamily="34" charset="0"/>
                          <a:cs typeface="Arial" panose="020B0604020202020204" pitchFamily="34" charset="0"/>
                        </a:rPr>
                        <a:t>Potential Mitigation</a:t>
                      </a:r>
                    </a:p>
                  </a:txBody>
                  <a:tcPr/>
                </a:tc>
                <a:extLst>
                  <a:ext uri="{0D108BD9-81ED-4DB2-BD59-A6C34878D82A}">
                    <a16:rowId xmlns:a16="http://schemas.microsoft.com/office/drawing/2014/main" val="3128288216"/>
                  </a:ext>
                </a:extLst>
              </a:tr>
              <a:tr h="753076">
                <a:tc>
                  <a:txBody>
                    <a:bodyPr/>
                    <a:lstStyle/>
                    <a:p>
                      <a:r>
                        <a:rPr lang="en-US" dirty="0">
                          <a:latin typeface="Arial" panose="020B0604020202020204" pitchFamily="34" charset="0"/>
                          <a:cs typeface="Arial" panose="020B0604020202020204" pitchFamily="34" charset="0"/>
                        </a:rPr>
                        <a:t>Operational</a:t>
                      </a:r>
                    </a:p>
                  </a:txBody>
                  <a:tcPr/>
                </a:tc>
                <a:tc>
                  <a:txBody>
                    <a:bodyPr/>
                    <a:lstStyle/>
                    <a:p>
                      <a:r>
                        <a:rPr lang="en-US" dirty="0">
                          <a:latin typeface="Arial" panose="020B0604020202020204" pitchFamily="34" charset="0"/>
                          <a:cs typeface="Arial" panose="020B0604020202020204" pitchFamily="34" charset="0"/>
                        </a:rPr>
                        <a:t>Losing private keys &amp; thus access to the assets</a:t>
                      </a:r>
                    </a:p>
                  </a:txBody>
                  <a:tcPr/>
                </a:tc>
                <a:tc>
                  <a:txBody>
                    <a:bodyPr/>
                    <a:lstStyle/>
                    <a:p>
                      <a:pPr lvl="0">
                        <a:buNone/>
                      </a:pPr>
                      <a:r>
                        <a:rPr lang="en-US">
                          <a:latin typeface="Arial" panose="020B0604020202020204" pitchFamily="34" charset="0"/>
                          <a:cs typeface="Arial" panose="020B0604020202020204" pitchFamily="34" charset="0"/>
                        </a:rPr>
                        <a:t>Third-party custody</a:t>
                      </a:r>
                    </a:p>
                  </a:txBody>
                  <a:tcPr/>
                </a:tc>
                <a:extLst>
                  <a:ext uri="{0D108BD9-81ED-4DB2-BD59-A6C34878D82A}">
                    <a16:rowId xmlns:a16="http://schemas.microsoft.com/office/drawing/2014/main" val="4262012801"/>
                  </a:ext>
                </a:extLst>
              </a:tr>
              <a:tr h="753076">
                <a:tc>
                  <a:txBody>
                    <a:bodyPr/>
                    <a:lstStyle/>
                    <a:p>
                      <a:r>
                        <a:rPr lang="en-US">
                          <a:latin typeface="Arial" panose="020B0604020202020204" pitchFamily="34" charset="0"/>
                          <a:cs typeface="Arial" panose="020B0604020202020204" pitchFamily="34" charset="0"/>
                        </a:rPr>
                        <a:t>Market</a:t>
                      </a:r>
                    </a:p>
                  </a:txBody>
                  <a:tcPr/>
                </a:tc>
                <a:tc>
                  <a:txBody>
                    <a:bodyPr/>
                    <a:lstStyle/>
                    <a:p>
                      <a:r>
                        <a:rPr lang="en-US" dirty="0">
                          <a:latin typeface="Arial" panose="020B0604020202020204" pitchFamily="34" charset="0"/>
                          <a:cs typeface="Arial" panose="020B0604020202020204" pitchFamily="34" charset="0"/>
                        </a:rPr>
                        <a:t>Price volatility </a:t>
                      </a:r>
                    </a:p>
                  </a:txBody>
                  <a:tcPr/>
                </a:tc>
                <a:tc>
                  <a:txBody>
                    <a:bodyPr/>
                    <a:lstStyle/>
                    <a:p>
                      <a:pPr lvl="0">
                        <a:buNone/>
                      </a:pPr>
                      <a:r>
                        <a:rPr lang="en-US" dirty="0">
                          <a:latin typeface="Arial" panose="020B0604020202020204" pitchFamily="34" charset="0"/>
                          <a:cs typeface="Arial" panose="020B0604020202020204" pitchFamily="34" charset="0"/>
                        </a:rPr>
                        <a:t>Investment horizon, </a:t>
                      </a:r>
                      <a:r>
                        <a:rPr lang="en-US" dirty="0" err="1">
                          <a:latin typeface="Arial" panose="020B0604020202020204" pitchFamily="34" charset="0"/>
                          <a:cs typeface="Arial" panose="020B0604020202020204" pitchFamily="34" charset="0"/>
                        </a:rPr>
                        <a:t>stablecoins</a:t>
                      </a:r>
                      <a:r>
                        <a:rPr lang="en-US" dirty="0">
                          <a:latin typeface="Arial" panose="020B0604020202020204" pitchFamily="34" charset="0"/>
                          <a:cs typeface="Arial" panose="020B0604020202020204" pitchFamily="34" charset="0"/>
                        </a:rPr>
                        <a:t>, use of derivatives/hedging</a:t>
                      </a:r>
                    </a:p>
                  </a:txBody>
                  <a:tcPr/>
                </a:tc>
                <a:extLst>
                  <a:ext uri="{0D108BD9-81ED-4DB2-BD59-A6C34878D82A}">
                    <a16:rowId xmlns:a16="http://schemas.microsoft.com/office/drawing/2014/main" val="1926030946"/>
                  </a:ext>
                </a:extLst>
              </a:tr>
              <a:tr h="753076">
                <a:tc>
                  <a:txBody>
                    <a:bodyPr/>
                    <a:lstStyle/>
                    <a:p>
                      <a:pPr lvl="0">
                        <a:buNone/>
                      </a:pPr>
                      <a:r>
                        <a:rPr lang="en-US" dirty="0">
                          <a:latin typeface="Arial" panose="020B0604020202020204" pitchFamily="34" charset="0"/>
                          <a:cs typeface="Arial" panose="020B0604020202020204" pitchFamily="34" charset="0"/>
                        </a:rPr>
                        <a:t>Cyber</a:t>
                      </a:r>
                    </a:p>
                  </a:txBody>
                  <a:tcPr/>
                </a:tc>
                <a:tc>
                  <a:txBody>
                    <a:bodyPr/>
                    <a:lstStyle/>
                    <a:p>
                      <a:r>
                        <a:rPr lang="en-US" dirty="0">
                          <a:latin typeface="Arial" panose="020B0604020202020204" pitchFamily="34" charset="0"/>
                          <a:cs typeface="Arial" panose="020B0604020202020204" pitchFamily="34" charset="0"/>
                        </a:rPr>
                        <a:t>Hacking &amp; misappropriation</a:t>
                      </a:r>
                    </a:p>
                  </a:txBody>
                  <a:tcPr/>
                </a:tc>
                <a:tc>
                  <a:txBody>
                    <a:bodyPr/>
                    <a:lstStyle/>
                    <a:p>
                      <a:pPr lvl="0">
                        <a:buNone/>
                      </a:pPr>
                      <a:r>
                        <a:rPr lang="en-US" dirty="0">
                          <a:latin typeface="Arial" panose="020B0604020202020204" pitchFamily="34" charset="0"/>
                          <a:cs typeface="Arial" panose="020B0604020202020204" pitchFamily="34" charset="0"/>
                        </a:rPr>
                        <a:t>Advanced security &amp; internal controls over authorization</a:t>
                      </a:r>
                    </a:p>
                  </a:txBody>
                  <a:tcPr/>
                </a:tc>
                <a:extLst>
                  <a:ext uri="{0D108BD9-81ED-4DB2-BD59-A6C34878D82A}">
                    <a16:rowId xmlns:a16="http://schemas.microsoft.com/office/drawing/2014/main" val="1100456581"/>
                  </a:ext>
                </a:extLst>
              </a:tr>
              <a:tr h="436305">
                <a:tc>
                  <a:txBody>
                    <a:bodyPr/>
                    <a:lstStyle/>
                    <a:p>
                      <a:pPr lvl="0">
                        <a:buNone/>
                      </a:pPr>
                      <a:r>
                        <a:rPr lang="en-US">
                          <a:latin typeface="Arial" panose="020B0604020202020204" pitchFamily="34" charset="0"/>
                          <a:cs typeface="Arial" panose="020B0604020202020204" pitchFamily="34" charset="0"/>
                        </a:rPr>
                        <a:t>Regulatory</a:t>
                      </a:r>
                    </a:p>
                  </a:txBody>
                  <a:tcPr/>
                </a:tc>
                <a:tc>
                  <a:txBody>
                    <a:bodyPr/>
                    <a:lstStyle/>
                    <a:p>
                      <a:pPr lvl="0">
                        <a:buNone/>
                      </a:pPr>
                      <a:r>
                        <a:rPr lang="en-US" dirty="0">
                          <a:latin typeface="Arial" panose="020B0604020202020204" pitchFamily="34" charset="0"/>
                          <a:cs typeface="Arial" panose="020B0604020202020204" pitchFamily="34" charset="0"/>
                        </a:rPr>
                        <a:t>Uncertainty</a:t>
                      </a:r>
                    </a:p>
                  </a:txBody>
                  <a:tcPr/>
                </a:tc>
                <a:tc>
                  <a:txBody>
                    <a:bodyPr/>
                    <a:lstStyle/>
                    <a:p>
                      <a:pPr lvl="0">
                        <a:buNone/>
                      </a:pPr>
                      <a:r>
                        <a:rPr lang="en-US" dirty="0">
                          <a:latin typeface="Arial" panose="020B0604020202020204" pitchFamily="34" charset="0"/>
                          <a:cs typeface="Arial" panose="020B0604020202020204" pitchFamily="34" charset="0"/>
                        </a:rPr>
                        <a:t>Legal consultation</a:t>
                      </a:r>
                    </a:p>
                  </a:txBody>
                  <a:tcPr/>
                </a:tc>
                <a:extLst>
                  <a:ext uri="{0D108BD9-81ED-4DB2-BD59-A6C34878D82A}">
                    <a16:rowId xmlns:a16="http://schemas.microsoft.com/office/drawing/2014/main" val="3592138709"/>
                  </a:ext>
                </a:extLst>
              </a:tr>
              <a:tr h="753076">
                <a:tc>
                  <a:txBody>
                    <a:bodyPr/>
                    <a:lstStyle/>
                    <a:p>
                      <a:pPr lvl="0">
                        <a:buNone/>
                      </a:pPr>
                      <a:r>
                        <a:rPr lang="en-US">
                          <a:latin typeface="Arial" panose="020B0604020202020204" pitchFamily="34" charset="0"/>
                          <a:cs typeface="Arial" panose="020B0604020202020204" pitchFamily="34" charset="0"/>
                        </a:rPr>
                        <a:t>Financial reporting</a:t>
                      </a:r>
                    </a:p>
                  </a:txBody>
                  <a:tcPr/>
                </a:tc>
                <a:tc>
                  <a:txBody>
                    <a:bodyPr/>
                    <a:lstStyle/>
                    <a:p>
                      <a:pPr lvl="0">
                        <a:buNone/>
                      </a:pPr>
                      <a:r>
                        <a:rPr lang="en-US" dirty="0">
                          <a:latin typeface="Arial" panose="020B0604020202020204" pitchFamily="34" charset="0"/>
                          <a:cs typeface="Arial" panose="020B0604020202020204" pitchFamily="34" charset="0"/>
                        </a:rPr>
                        <a:t>Incorrect accounting classification, measurement, &amp; reporting</a:t>
                      </a:r>
                    </a:p>
                  </a:txBody>
                  <a:tcPr/>
                </a:tc>
                <a:tc>
                  <a:txBody>
                    <a:bodyPr/>
                    <a:lstStyle/>
                    <a:p>
                      <a:pPr lvl="0">
                        <a:buNone/>
                      </a:pPr>
                      <a:r>
                        <a:rPr lang="en-US">
                          <a:latin typeface="Arial" panose="020B0604020202020204" pitchFamily="34" charset="0"/>
                          <a:cs typeface="Arial" panose="020B0604020202020204" pitchFamily="34" charset="0"/>
                        </a:rPr>
                        <a:t>Proper application of GAAP</a:t>
                      </a:r>
                    </a:p>
                  </a:txBody>
                  <a:tcPr/>
                </a:tc>
                <a:extLst>
                  <a:ext uri="{0D108BD9-81ED-4DB2-BD59-A6C34878D82A}">
                    <a16:rowId xmlns:a16="http://schemas.microsoft.com/office/drawing/2014/main" val="933764730"/>
                  </a:ext>
                </a:extLst>
              </a:tr>
              <a:tr h="753076">
                <a:tc>
                  <a:txBody>
                    <a:bodyPr/>
                    <a:lstStyle/>
                    <a:p>
                      <a:pPr lvl="0">
                        <a:buNone/>
                      </a:pPr>
                      <a:r>
                        <a:rPr lang="en-US" dirty="0">
                          <a:latin typeface="Arial" panose="020B0604020202020204" pitchFamily="34" charset="0"/>
                          <a:cs typeface="Arial" panose="020B0604020202020204" pitchFamily="34" charset="0"/>
                        </a:rPr>
                        <a:t>Tax implications</a:t>
                      </a:r>
                    </a:p>
                  </a:txBody>
                  <a:tcPr/>
                </a:tc>
                <a:tc>
                  <a:txBody>
                    <a:bodyPr/>
                    <a:lstStyle/>
                    <a:p>
                      <a:pPr lvl="0">
                        <a:buNone/>
                      </a:pPr>
                      <a:r>
                        <a:rPr lang="en-US" dirty="0">
                          <a:latin typeface="Arial" panose="020B0604020202020204" pitchFamily="34" charset="0"/>
                          <a:cs typeface="Arial" panose="020B0604020202020204" pitchFamily="34" charset="0"/>
                        </a:rPr>
                        <a:t>Misunderstanding of taxable transactions</a:t>
                      </a:r>
                    </a:p>
                  </a:txBody>
                  <a:tcPr/>
                </a:tc>
                <a:tc>
                  <a:txBody>
                    <a:bodyPr/>
                    <a:lstStyle/>
                    <a:p>
                      <a:pPr lvl="0">
                        <a:buNone/>
                      </a:pPr>
                      <a:r>
                        <a:rPr lang="en-US" dirty="0">
                          <a:latin typeface="Arial" panose="020B0604020202020204" pitchFamily="34" charset="0"/>
                          <a:cs typeface="Arial" panose="020B0604020202020204" pitchFamily="34" charset="0"/>
                        </a:rPr>
                        <a:t>Understanding tax regulations, complete/accurate data collection</a:t>
                      </a:r>
                    </a:p>
                  </a:txBody>
                  <a:tcPr/>
                </a:tc>
                <a:extLst>
                  <a:ext uri="{0D108BD9-81ED-4DB2-BD59-A6C34878D82A}">
                    <a16:rowId xmlns:a16="http://schemas.microsoft.com/office/drawing/2014/main" val="806835430"/>
                  </a:ext>
                </a:extLst>
              </a:tr>
            </a:tbl>
          </a:graphicData>
        </a:graphic>
      </p:graphicFrame>
    </p:spTree>
    <p:extLst>
      <p:ext uri="{BB962C8B-B14F-4D97-AF65-F5344CB8AC3E}">
        <p14:creationId xmlns:p14="http://schemas.microsoft.com/office/powerpoint/2010/main" val="956088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228976-2E75-F8AC-F5A0-D8A6CB5238F6}"/>
              </a:ext>
            </a:extLst>
          </p:cNvPr>
          <p:cNvSpPr>
            <a:spLocks noGrp="1"/>
          </p:cNvSpPr>
          <p:nvPr>
            <p:ph type="title"/>
          </p:nvPr>
        </p:nvSpPr>
        <p:spPr/>
        <p:txBody>
          <a:bodyPr>
            <a:normAutofit fontScale="90000"/>
          </a:bodyPr>
          <a:lstStyle/>
          <a:p>
            <a:r>
              <a:rPr lang="en-US" dirty="0"/>
              <a:t>Proper Controls With Guidance From FORVIS </a:t>
            </a:r>
          </a:p>
        </p:txBody>
      </p:sp>
      <p:graphicFrame>
        <p:nvGraphicFramePr>
          <p:cNvPr id="8" name="Content Placeholder 7">
            <a:extLst>
              <a:ext uri="{FF2B5EF4-FFF2-40B4-BE49-F238E27FC236}">
                <a16:creationId xmlns:a16="http://schemas.microsoft.com/office/drawing/2014/main" id="{B0D196F0-977D-45F2-9934-45B097FE4B58}"/>
              </a:ext>
            </a:extLst>
          </p:cNvPr>
          <p:cNvGraphicFramePr>
            <a:graphicFrameLocks noGrp="1"/>
          </p:cNvGraphicFramePr>
          <p:nvPr>
            <p:ph idx="1"/>
          </p:nvPr>
        </p:nvGraphicFramePr>
        <p:xfrm>
          <a:off x="477204" y="991233"/>
          <a:ext cx="11236960" cy="54959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39368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228976-2E75-F8AC-F5A0-D8A6CB5238F6}"/>
              </a:ext>
            </a:extLst>
          </p:cNvPr>
          <p:cNvSpPr>
            <a:spLocks noGrp="1"/>
          </p:cNvSpPr>
          <p:nvPr>
            <p:ph type="title"/>
          </p:nvPr>
        </p:nvSpPr>
        <p:spPr/>
        <p:txBody>
          <a:bodyPr>
            <a:normAutofit fontScale="90000"/>
          </a:bodyPr>
          <a:lstStyle/>
          <a:p>
            <a:r>
              <a:rPr lang="en-US" dirty="0"/>
              <a:t>Donors Have a Great Reason to Give Crypto</a:t>
            </a:r>
          </a:p>
        </p:txBody>
      </p:sp>
      <p:sp>
        <p:nvSpPr>
          <p:cNvPr id="5" name="Content Placeholder 4">
            <a:extLst>
              <a:ext uri="{FF2B5EF4-FFF2-40B4-BE49-F238E27FC236}">
                <a16:creationId xmlns:a16="http://schemas.microsoft.com/office/drawing/2014/main" id="{6DDA03CE-EB60-2F63-9ABC-83F1BFA4B19E}"/>
              </a:ext>
            </a:extLst>
          </p:cNvPr>
          <p:cNvSpPr>
            <a:spLocks noGrp="1"/>
          </p:cNvSpPr>
          <p:nvPr>
            <p:ph idx="1"/>
          </p:nvPr>
        </p:nvSpPr>
        <p:spPr>
          <a:xfrm>
            <a:off x="477520" y="1541206"/>
            <a:ext cx="6036402" cy="4496160"/>
          </a:xfrm>
        </p:spPr>
        <p:txBody>
          <a:bodyPr/>
          <a:lstStyle/>
          <a:p>
            <a:r>
              <a:rPr lang="en-US" dirty="0"/>
              <a:t>How does the IRS treat crypto?</a:t>
            </a:r>
          </a:p>
          <a:p>
            <a:pPr lvl="1"/>
            <a:r>
              <a:rPr lang="en-US" dirty="0"/>
              <a:t>Treated as property similar to stock</a:t>
            </a:r>
          </a:p>
          <a:p>
            <a:r>
              <a:rPr lang="en-US" dirty="0"/>
              <a:t>What are the benefits of donating crypto?</a:t>
            </a:r>
          </a:p>
          <a:p>
            <a:pPr lvl="1"/>
            <a:r>
              <a:rPr lang="en-US" dirty="0"/>
              <a:t>Charitable Contribution Credit</a:t>
            </a:r>
          </a:p>
          <a:p>
            <a:pPr lvl="1"/>
            <a:r>
              <a:rPr lang="en-US" dirty="0"/>
              <a:t>Avoid the Capital Gains tax</a:t>
            </a:r>
          </a:p>
          <a:p>
            <a:pPr lvl="1"/>
            <a:r>
              <a:rPr lang="en-US" dirty="0"/>
              <a:t>Maximizing your gift</a:t>
            </a:r>
          </a:p>
        </p:txBody>
      </p:sp>
      <p:pic>
        <p:nvPicPr>
          <p:cNvPr id="6" name="Picture 2">
            <a:extLst>
              <a:ext uri="{FF2B5EF4-FFF2-40B4-BE49-F238E27FC236}">
                <a16:creationId xmlns:a16="http://schemas.microsoft.com/office/drawing/2014/main" id="{29B3C112-864A-ABE2-92FF-FEDC905D1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9435" y="1536343"/>
            <a:ext cx="4754705" cy="4415376"/>
          </a:xfrm>
          <a:prstGeom prst="rect">
            <a:avLst/>
          </a:prstGeom>
          <a:noFill/>
          <a:ln>
            <a:solidFill>
              <a:schemeClr val="accent1">
                <a:alpha val="0"/>
              </a:schemeClr>
            </a:solidFill>
          </a:ln>
          <a:effectLst>
            <a:outerShdw blurRad="50800" dist="50800" dir="4320000" algn="ctr" rotWithShape="0">
              <a:srgbClr val="000000">
                <a:alpha val="64000"/>
              </a:srgbClr>
            </a:outerShdw>
          </a:effectLst>
        </p:spPr>
      </p:pic>
    </p:spTree>
    <p:extLst>
      <p:ext uri="{BB962C8B-B14F-4D97-AF65-F5344CB8AC3E}">
        <p14:creationId xmlns:p14="http://schemas.microsoft.com/office/powerpoint/2010/main" val="9486543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228976-2E75-F8AC-F5A0-D8A6CB5238F6}"/>
              </a:ext>
            </a:extLst>
          </p:cNvPr>
          <p:cNvSpPr>
            <a:spLocks noGrp="1"/>
          </p:cNvSpPr>
          <p:nvPr>
            <p:ph type="title"/>
          </p:nvPr>
        </p:nvSpPr>
        <p:spPr/>
        <p:txBody>
          <a:bodyPr>
            <a:normAutofit fontScale="90000"/>
          </a:bodyPr>
          <a:lstStyle/>
          <a:p>
            <a:r>
              <a:rPr lang="en-US" dirty="0"/>
              <a:t>How Donors Claim the Deduction </a:t>
            </a:r>
          </a:p>
        </p:txBody>
      </p:sp>
      <p:graphicFrame>
        <p:nvGraphicFramePr>
          <p:cNvPr id="10" name="Diagram 9">
            <a:extLst>
              <a:ext uri="{FF2B5EF4-FFF2-40B4-BE49-F238E27FC236}">
                <a16:creationId xmlns:a16="http://schemas.microsoft.com/office/drawing/2014/main" id="{B76B2D32-F5E8-4834-B1DF-0A21085D259B}"/>
              </a:ext>
            </a:extLst>
          </p:cNvPr>
          <p:cNvGraphicFramePr/>
          <p:nvPr/>
        </p:nvGraphicFramePr>
        <p:xfrm>
          <a:off x="472702" y="1251564"/>
          <a:ext cx="11236960" cy="5170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3081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8F715-B105-4A6D-B06C-35616F6025EF}"/>
              </a:ext>
            </a:extLst>
          </p:cNvPr>
          <p:cNvSpPr>
            <a:spLocks noGrp="1"/>
          </p:cNvSpPr>
          <p:nvPr>
            <p:ph type="title"/>
          </p:nvPr>
        </p:nvSpPr>
        <p:spPr>
          <a:xfrm>
            <a:off x="788236" y="989079"/>
            <a:ext cx="3535680" cy="903445"/>
          </a:xfrm>
        </p:spPr>
        <p:txBody>
          <a:bodyPr/>
          <a:lstStyle/>
          <a:p>
            <a:r>
              <a:rPr lang="en-US" dirty="0"/>
              <a:t>Form 8282</a:t>
            </a:r>
          </a:p>
        </p:txBody>
      </p:sp>
      <p:sp>
        <p:nvSpPr>
          <p:cNvPr id="3" name="Content Placeholder 2">
            <a:extLst>
              <a:ext uri="{FF2B5EF4-FFF2-40B4-BE49-F238E27FC236}">
                <a16:creationId xmlns:a16="http://schemas.microsoft.com/office/drawing/2014/main" id="{CF84E5A4-4097-4B8F-AE33-A810C005A3AC}"/>
              </a:ext>
            </a:extLst>
          </p:cNvPr>
          <p:cNvSpPr>
            <a:spLocks noGrp="1"/>
          </p:cNvSpPr>
          <p:nvPr>
            <p:ph idx="13"/>
          </p:nvPr>
        </p:nvSpPr>
        <p:spPr>
          <a:xfrm>
            <a:off x="601806" y="1892524"/>
            <a:ext cx="3535679" cy="3673776"/>
          </a:xfrm>
        </p:spPr>
        <p:txBody>
          <a:bodyPr>
            <a:noAutofit/>
          </a:bodyPr>
          <a:lstStyle/>
          <a:p>
            <a:pPr marL="342900" indent="-342900">
              <a:buClr>
                <a:schemeClr val="bg1"/>
              </a:buClr>
              <a:buFont typeface="Arial" panose="020B0604020202020204" pitchFamily="34" charset="0"/>
              <a:buChar char="•"/>
            </a:pPr>
            <a:r>
              <a:rPr lang="en-US" sz="2200" dirty="0"/>
              <a:t>If charitable organization sells/converts the cryptocurrency donation within three years</a:t>
            </a:r>
          </a:p>
          <a:p>
            <a:pPr marL="342900" indent="-342900">
              <a:buClr>
                <a:schemeClr val="bg1"/>
              </a:buClr>
              <a:buFont typeface="Arial" panose="020B0604020202020204" pitchFamily="34" charset="0"/>
              <a:buChar char="•"/>
            </a:pPr>
            <a:r>
              <a:rPr lang="en-US" sz="2200" dirty="0"/>
              <a:t>Reported to IRS &amp; Donor</a:t>
            </a:r>
          </a:p>
          <a:p>
            <a:pPr marL="342900" indent="-342900">
              <a:buClr>
                <a:schemeClr val="bg1"/>
              </a:buClr>
              <a:buFont typeface="Arial" panose="020B0604020202020204" pitchFamily="34" charset="0"/>
              <a:buChar char="•"/>
            </a:pPr>
            <a:r>
              <a:rPr lang="en-US" sz="2200" dirty="0"/>
              <a:t>For IRS to match deduction by donor with FMV</a:t>
            </a:r>
          </a:p>
          <a:p>
            <a:endParaRPr lang="en-US" sz="2200" dirty="0"/>
          </a:p>
        </p:txBody>
      </p:sp>
      <p:pic>
        <p:nvPicPr>
          <p:cNvPr id="7" name="Picture 6">
            <a:extLst>
              <a:ext uri="{FF2B5EF4-FFF2-40B4-BE49-F238E27FC236}">
                <a16:creationId xmlns:a16="http://schemas.microsoft.com/office/drawing/2014/main" id="{347491EC-5CC1-4F0E-9116-627D4C81AF97}"/>
              </a:ext>
            </a:extLst>
          </p:cNvPr>
          <p:cNvPicPr>
            <a:picLocks noChangeAspect="1"/>
          </p:cNvPicPr>
          <p:nvPr/>
        </p:nvPicPr>
        <p:blipFill>
          <a:blip r:embed="rId2"/>
          <a:stretch>
            <a:fillRect/>
          </a:stretch>
        </p:blipFill>
        <p:spPr>
          <a:xfrm>
            <a:off x="4865575" y="1253331"/>
            <a:ext cx="6983628" cy="3907651"/>
          </a:xfrm>
          <a:prstGeom prst="rect">
            <a:avLst/>
          </a:prstGeom>
        </p:spPr>
      </p:pic>
    </p:spTree>
    <p:extLst>
      <p:ext uri="{BB962C8B-B14F-4D97-AF65-F5344CB8AC3E}">
        <p14:creationId xmlns:p14="http://schemas.microsoft.com/office/powerpoint/2010/main" val="1453656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0840E6-0914-49D5-AFB5-12354F686670}"/>
              </a:ext>
            </a:extLst>
          </p:cNvPr>
          <p:cNvPicPr>
            <a:picLocks noChangeAspect="1"/>
          </p:cNvPicPr>
          <p:nvPr/>
        </p:nvPicPr>
        <p:blipFill>
          <a:blip r:embed="rId2"/>
          <a:stretch>
            <a:fillRect/>
          </a:stretch>
        </p:blipFill>
        <p:spPr>
          <a:xfrm>
            <a:off x="27092" y="15240"/>
            <a:ext cx="12164907" cy="6842760"/>
          </a:xfrm>
          <a:prstGeom prst="rect">
            <a:avLst/>
          </a:prstGeom>
        </p:spPr>
      </p:pic>
      <p:pic>
        <p:nvPicPr>
          <p:cNvPr id="5" name="Picture 4" descr="A picture containing food&#10;&#10;Description automatically generated">
            <a:extLst>
              <a:ext uri="{FF2B5EF4-FFF2-40B4-BE49-F238E27FC236}">
                <a16:creationId xmlns:a16="http://schemas.microsoft.com/office/drawing/2014/main" id="{6C16D9F7-C2B9-4CE0-8808-2A4DB33DC446}"/>
              </a:ext>
            </a:extLst>
          </p:cNvPr>
          <p:cNvPicPr>
            <a:picLocks noChangeAspect="1"/>
          </p:cNvPicPr>
          <p:nvPr/>
        </p:nvPicPr>
        <p:blipFill>
          <a:blip r:embed="rId3"/>
          <a:stretch>
            <a:fillRect/>
          </a:stretch>
        </p:blipFill>
        <p:spPr>
          <a:xfrm>
            <a:off x="7452225" y="0"/>
            <a:ext cx="4739775" cy="2147453"/>
          </a:xfrm>
          <a:prstGeom prst="rect">
            <a:avLst/>
          </a:prstGeom>
        </p:spPr>
      </p:pic>
      <p:sp>
        <p:nvSpPr>
          <p:cNvPr id="6" name="object 3">
            <a:extLst>
              <a:ext uri="{FF2B5EF4-FFF2-40B4-BE49-F238E27FC236}">
                <a16:creationId xmlns:a16="http://schemas.microsoft.com/office/drawing/2014/main" id="{115B27B9-DDFA-48E0-883E-A950357B8C1C}"/>
              </a:ext>
            </a:extLst>
          </p:cNvPr>
          <p:cNvSpPr txBox="1"/>
          <p:nvPr/>
        </p:nvSpPr>
        <p:spPr>
          <a:xfrm>
            <a:off x="336346" y="527320"/>
            <a:ext cx="8763000" cy="1010533"/>
          </a:xfrm>
          <a:prstGeom prst="rect">
            <a:avLst/>
          </a:prstGeom>
        </p:spPr>
        <p:txBody>
          <a:bodyPr vert="horz" wrap="square" lIns="0" tIns="12700" rIns="0" bIns="0" rtlCol="0">
            <a:spAutoFit/>
          </a:bodyPr>
          <a:lstStyle/>
          <a:p>
            <a:pPr marL="12700">
              <a:spcBef>
                <a:spcPts val="100"/>
              </a:spcBef>
              <a:tabLst>
                <a:tab pos="354965" algn="l"/>
                <a:tab pos="355600" algn="l"/>
              </a:tabLst>
            </a:pPr>
            <a:r>
              <a:rPr lang="en-US" sz="3200" b="1" dirty="0">
                <a:solidFill>
                  <a:schemeClr val="bg1"/>
                </a:solidFill>
                <a:latin typeface="Arial" panose="020B0604020202020204" pitchFamily="34" charset="0"/>
                <a:cs typeface="Arial" panose="020B0604020202020204" pitchFamily="34" charset="0"/>
              </a:rPr>
              <a:t>Finance, Strategy and Analytics</a:t>
            </a:r>
          </a:p>
          <a:p>
            <a:pPr marL="12700" algn="ctr">
              <a:spcBef>
                <a:spcPts val="100"/>
              </a:spcBef>
              <a:tabLst>
                <a:tab pos="354965" algn="l"/>
                <a:tab pos="355600" algn="l"/>
              </a:tabLst>
            </a:pPr>
            <a:endParaRPr lang="en-US" sz="3200" b="1" dirty="0">
              <a:solidFill>
                <a:schemeClr val="bg1"/>
              </a:solidFill>
              <a:latin typeface="United Sans Cd Bd" pitchFamily="50" charset="0"/>
              <a:cs typeface="Tungsten Book"/>
            </a:endParaRPr>
          </a:p>
        </p:txBody>
      </p:sp>
      <p:sp>
        <p:nvSpPr>
          <p:cNvPr id="12" name="TextBox 11">
            <a:extLst>
              <a:ext uri="{FF2B5EF4-FFF2-40B4-BE49-F238E27FC236}">
                <a16:creationId xmlns:a16="http://schemas.microsoft.com/office/drawing/2014/main" id="{CF29011E-CA6A-40E5-BF9C-615BF15359A2}"/>
              </a:ext>
            </a:extLst>
          </p:cNvPr>
          <p:cNvSpPr txBox="1"/>
          <p:nvPr/>
        </p:nvSpPr>
        <p:spPr>
          <a:xfrm>
            <a:off x="547674" y="1239244"/>
            <a:ext cx="7880464" cy="4708981"/>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Financial Analytics</a:t>
            </a:r>
          </a:p>
          <a:p>
            <a:pPr marL="285750" indent="-285750">
              <a:buFont typeface="Wingdings" panose="05000000000000000000" pitchFamily="2" charset="2"/>
              <a:buChar char="Ø"/>
            </a:pPr>
            <a:r>
              <a:rPr lang="en-US" sz="2000" dirty="0">
                <a:solidFill>
                  <a:schemeClr val="bg1"/>
                </a:solidFill>
                <a:latin typeface="Arial" panose="020B0604020202020204" pitchFamily="34" charset="0"/>
                <a:cs typeface="Arial" panose="020B0604020202020204" pitchFamily="34" charset="0"/>
              </a:rPr>
              <a:t>Financial Package</a:t>
            </a:r>
          </a:p>
          <a:p>
            <a:pPr marL="285750" indent="-285750">
              <a:buFont typeface="Wingdings" panose="05000000000000000000" pitchFamily="2" charset="2"/>
              <a:buChar char="Ø"/>
            </a:pPr>
            <a:r>
              <a:rPr lang="en-US" sz="2000" dirty="0">
                <a:solidFill>
                  <a:schemeClr val="bg1"/>
                </a:solidFill>
                <a:latin typeface="Arial" panose="020B0604020202020204" pitchFamily="34" charset="0"/>
                <a:cs typeface="Arial" panose="020B0604020202020204" pitchFamily="34" charset="0"/>
              </a:rPr>
              <a:t>Rolling Forecast</a:t>
            </a:r>
          </a:p>
          <a:p>
            <a:pPr marL="742950" lvl="1" indent="-285750">
              <a:buFont typeface="Wingdings" panose="05000000000000000000" pitchFamily="2" charset="2"/>
              <a:buChar char="Ø"/>
            </a:pPr>
            <a:r>
              <a:rPr lang="en-US" sz="2000" dirty="0">
                <a:solidFill>
                  <a:schemeClr val="bg1"/>
                </a:solidFill>
                <a:latin typeface="Arial" panose="020B0604020202020204" pitchFamily="34" charset="0"/>
                <a:cs typeface="Arial" panose="020B0604020202020204" pitchFamily="34" charset="0"/>
              </a:rPr>
              <a:t>Provide 12-24 months of forecasted financial information</a:t>
            </a:r>
          </a:p>
          <a:p>
            <a:pPr marL="742950" lvl="1" indent="-285750">
              <a:buFont typeface="Wingdings" panose="05000000000000000000" pitchFamily="2" charset="2"/>
              <a:buChar char="Ø"/>
            </a:pPr>
            <a:r>
              <a:rPr lang="en-US" sz="2000" dirty="0">
                <a:solidFill>
                  <a:schemeClr val="bg1"/>
                </a:solidFill>
                <a:latin typeface="Arial" panose="020B0604020202020204" pitchFamily="34" charset="0"/>
                <a:cs typeface="Arial" panose="020B0604020202020204" pitchFamily="34" charset="0"/>
              </a:rPr>
              <a:t>Enhance Risk Management</a:t>
            </a:r>
          </a:p>
          <a:p>
            <a:pPr marL="742950" lvl="1" indent="-285750">
              <a:buFont typeface="Wingdings" panose="05000000000000000000" pitchFamily="2" charset="2"/>
              <a:buChar char="Ø"/>
            </a:pPr>
            <a:r>
              <a:rPr lang="en-US" sz="2000" dirty="0">
                <a:solidFill>
                  <a:schemeClr val="bg1"/>
                </a:solidFill>
                <a:latin typeface="Arial" panose="020B0604020202020204" pitchFamily="34" charset="0"/>
                <a:cs typeface="Arial" panose="020B0604020202020204" pitchFamily="34" charset="0"/>
              </a:rPr>
              <a:t>Focus on aligning financials with the organization strategic goals</a:t>
            </a:r>
          </a:p>
          <a:p>
            <a:pPr marL="285750" indent="-285750">
              <a:buFont typeface="Wingdings" panose="05000000000000000000" pitchFamily="2" charset="2"/>
              <a:buChar char="Ø"/>
            </a:pPr>
            <a:r>
              <a:rPr lang="en-US" sz="2000" dirty="0">
                <a:solidFill>
                  <a:schemeClr val="bg1"/>
                </a:solidFill>
                <a:latin typeface="Arial" panose="020B0604020202020204" pitchFamily="34" charset="0"/>
                <a:cs typeface="Arial" panose="020B0604020202020204" pitchFamily="34" charset="0"/>
              </a:rPr>
              <a:t>Local EBITDA Protection and Growth</a:t>
            </a:r>
          </a:p>
          <a:p>
            <a:pPr marL="742950" lvl="1" indent="-285750">
              <a:buFont typeface="Wingdings" panose="05000000000000000000" pitchFamily="2" charset="2"/>
              <a:buChar char="Ø"/>
            </a:pPr>
            <a:r>
              <a:rPr lang="en-US" sz="2000" dirty="0">
                <a:solidFill>
                  <a:schemeClr val="bg1"/>
                </a:solidFill>
                <a:latin typeface="Arial" panose="020B0604020202020204" pitchFamily="34" charset="0"/>
                <a:cs typeface="Arial" panose="020B0604020202020204" pitchFamily="34" charset="0"/>
              </a:rPr>
              <a:t>5 year plan review</a:t>
            </a:r>
          </a:p>
          <a:p>
            <a:pPr marL="742950" lvl="1" indent="-285750">
              <a:buFont typeface="Wingdings" panose="05000000000000000000" pitchFamily="2" charset="2"/>
              <a:buChar char="Ø"/>
            </a:pPr>
            <a:r>
              <a:rPr lang="en-US" sz="2000" dirty="0">
                <a:solidFill>
                  <a:schemeClr val="bg1"/>
                </a:solidFill>
                <a:latin typeface="Arial" panose="020B0604020202020204" pitchFamily="34" charset="0"/>
                <a:cs typeface="Arial" panose="020B0604020202020204" pitchFamily="34" charset="0"/>
              </a:rPr>
              <a:t>Revenue and expense break down and analysis</a:t>
            </a:r>
          </a:p>
          <a:p>
            <a:pPr marL="285750" indent="-285750">
              <a:buFont typeface="Wingdings" panose="05000000000000000000" pitchFamily="2" charset="2"/>
              <a:buChar char="Ø"/>
            </a:pPr>
            <a:r>
              <a:rPr lang="en-US" sz="2000" dirty="0">
                <a:solidFill>
                  <a:schemeClr val="bg1"/>
                </a:solidFill>
                <a:latin typeface="Arial" panose="020B0604020202020204" pitchFamily="34" charset="0"/>
                <a:cs typeface="Arial" panose="020B0604020202020204" pitchFamily="34" charset="0"/>
              </a:rPr>
              <a:t>International Markets Structure and Growth </a:t>
            </a:r>
          </a:p>
          <a:p>
            <a:pPr marL="285750" indent="-285750">
              <a:buFont typeface="Wingdings" panose="05000000000000000000" pitchFamily="2" charset="2"/>
              <a:buChar char="Ø"/>
            </a:pPr>
            <a:r>
              <a:rPr lang="en-US" sz="2000" dirty="0">
                <a:solidFill>
                  <a:schemeClr val="bg1"/>
                </a:solidFill>
                <a:latin typeface="Arial" panose="020B0604020202020204" pitchFamily="34" charset="0"/>
                <a:cs typeface="Arial" panose="020B0604020202020204" pitchFamily="34" charset="0"/>
              </a:rPr>
              <a:t>Visual Financial Reporting</a:t>
            </a:r>
          </a:p>
          <a:p>
            <a:pPr marL="742950" lvl="1" indent="-285750">
              <a:buFont typeface="Wingdings" panose="05000000000000000000" pitchFamily="2" charset="2"/>
              <a:buChar char="Ø"/>
            </a:pPr>
            <a:r>
              <a:rPr lang="en-US" sz="2000" dirty="0">
                <a:solidFill>
                  <a:schemeClr val="bg1"/>
                </a:solidFill>
                <a:latin typeface="Arial" panose="020B0604020202020204" pitchFamily="34" charset="0"/>
                <a:cs typeface="Arial" panose="020B0604020202020204" pitchFamily="34" charset="0"/>
              </a:rPr>
              <a:t>Brand leaders for Vena to use Power BI tool</a:t>
            </a:r>
          </a:p>
          <a:p>
            <a:pPr marL="285750" indent="-285750">
              <a:buFont typeface="Wingdings" panose="05000000000000000000" pitchFamily="2" charset="2"/>
              <a:buChar char="Ø"/>
            </a:pPr>
            <a:r>
              <a:rPr lang="en-US" sz="2000" dirty="0">
                <a:solidFill>
                  <a:schemeClr val="bg1"/>
                </a:solidFill>
                <a:latin typeface="Arial" panose="020B0604020202020204" pitchFamily="34" charset="0"/>
                <a:cs typeface="Arial" panose="020B0604020202020204" pitchFamily="34" charset="0"/>
              </a:rPr>
              <a:t>Concert Financial Planning and Event Settlement</a:t>
            </a:r>
          </a:p>
          <a:p>
            <a:endParaRPr lang="en-US" sz="20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7663953-69A9-A85C-E96B-4B56762F6695}"/>
              </a:ext>
            </a:extLst>
          </p:cNvPr>
          <p:cNvPicPr>
            <a:picLocks noChangeAspect="1"/>
          </p:cNvPicPr>
          <p:nvPr/>
        </p:nvPicPr>
        <p:blipFill>
          <a:blip r:embed="rId4"/>
          <a:stretch>
            <a:fillRect/>
          </a:stretch>
        </p:blipFill>
        <p:spPr>
          <a:xfrm>
            <a:off x="9326880" y="5719546"/>
            <a:ext cx="2512377" cy="828892"/>
          </a:xfrm>
          <a:prstGeom prst="rect">
            <a:avLst/>
          </a:prstGeom>
        </p:spPr>
      </p:pic>
      <p:pic>
        <p:nvPicPr>
          <p:cNvPr id="1028" name="Picture 4">
            <a:extLst>
              <a:ext uri="{FF2B5EF4-FFF2-40B4-BE49-F238E27FC236}">
                <a16:creationId xmlns:a16="http://schemas.microsoft.com/office/drawing/2014/main" id="{D42529BB-740C-81F4-964A-A59272310D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7607" y="4710548"/>
            <a:ext cx="1771650" cy="98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9421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75F54-A881-4BB7-84FB-E7BEAF4EF118}"/>
              </a:ext>
            </a:extLst>
          </p:cNvPr>
          <p:cNvSpPr>
            <a:spLocks noGrp="1"/>
          </p:cNvSpPr>
          <p:nvPr>
            <p:ph type="title"/>
          </p:nvPr>
        </p:nvSpPr>
        <p:spPr/>
        <p:txBody>
          <a:bodyPr/>
          <a:lstStyle/>
          <a:p>
            <a:r>
              <a:rPr lang="en-US" dirty="0"/>
              <a:t>The Market Moves Fast</a:t>
            </a:r>
          </a:p>
        </p:txBody>
      </p:sp>
      <p:sp>
        <p:nvSpPr>
          <p:cNvPr id="4" name="Content Placeholder 3">
            <a:extLst>
              <a:ext uri="{FF2B5EF4-FFF2-40B4-BE49-F238E27FC236}">
                <a16:creationId xmlns:a16="http://schemas.microsoft.com/office/drawing/2014/main" id="{4F95BB8E-35F3-4B28-B0B5-A6E13911CC78}"/>
              </a:ext>
            </a:extLst>
          </p:cNvPr>
          <p:cNvSpPr>
            <a:spLocks noGrp="1"/>
          </p:cNvSpPr>
          <p:nvPr>
            <p:ph idx="1"/>
          </p:nvPr>
        </p:nvSpPr>
        <p:spPr/>
        <p:txBody>
          <a:bodyPr>
            <a:normAutofit/>
          </a:bodyPr>
          <a:lstStyle/>
          <a:p>
            <a:r>
              <a:rPr lang="en-US" sz="2400" dirty="0"/>
              <a:t>Prices may be down from all-time highs right now</a:t>
            </a:r>
          </a:p>
          <a:p>
            <a:r>
              <a:rPr lang="en-US" sz="2400" dirty="0"/>
              <a:t>Significant price appreciation in 2023 from lows</a:t>
            </a:r>
          </a:p>
          <a:p>
            <a:r>
              <a:rPr lang="en-US" sz="2400" dirty="0"/>
              <a:t>Client that received $21M crypto donation in 2023</a:t>
            </a:r>
          </a:p>
          <a:p>
            <a:r>
              <a:rPr lang="en-US" sz="2400" dirty="0"/>
              <a:t>What if you didn’t have a plan in place when donor wanted to donate $21M in crypto?</a:t>
            </a:r>
          </a:p>
        </p:txBody>
      </p:sp>
    </p:spTree>
    <p:extLst>
      <p:ext uri="{BB962C8B-B14F-4D97-AF65-F5344CB8AC3E}">
        <p14:creationId xmlns:p14="http://schemas.microsoft.com/office/powerpoint/2010/main" val="2736904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30E384-CF5A-4E5E-8736-A93A783813E9}"/>
              </a:ext>
            </a:extLst>
          </p:cNvPr>
          <p:cNvSpPr>
            <a:spLocks noGrp="1"/>
          </p:cNvSpPr>
          <p:nvPr>
            <p:ph type="title"/>
          </p:nvPr>
        </p:nvSpPr>
        <p:spPr/>
        <p:txBody>
          <a:bodyPr/>
          <a:lstStyle/>
          <a:p>
            <a:r>
              <a:rPr lang="en-US" dirty="0"/>
              <a:t>Bitcoin Price 2012 – 2013 </a:t>
            </a:r>
          </a:p>
        </p:txBody>
      </p:sp>
      <p:pic>
        <p:nvPicPr>
          <p:cNvPr id="5" name="Picture 4">
            <a:extLst>
              <a:ext uri="{FF2B5EF4-FFF2-40B4-BE49-F238E27FC236}">
                <a16:creationId xmlns:a16="http://schemas.microsoft.com/office/drawing/2014/main" id="{E08C76C9-2B5A-4376-A647-E582235DA1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01996" y="1651819"/>
            <a:ext cx="8220591" cy="5009875"/>
          </a:xfrm>
          <a:prstGeom prst="rect">
            <a:avLst/>
          </a:prstGeom>
        </p:spPr>
      </p:pic>
    </p:spTree>
    <p:extLst>
      <p:ext uri="{BB962C8B-B14F-4D97-AF65-F5344CB8AC3E}">
        <p14:creationId xmlns:p14="http://schemas.microsoft.com/office/powerpoint/2010/main" val="1029151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30E384-CF5A-4E5E-8736-A93A783813E9}"/>
              </a:ext>
            </a:extLst>
          </p:cNvPr>
          <p:cNvSpPr>
            <a:spLocks noGrp="1"/>
          </p:cNvSpPr>
          <p:nvPr>
            <p:ph type="title"/>
          </p:nvPr>
        </p:nvSpPr>
        <p:spPr/>
        <p:txBody>
          <a:bodyPr/>
          <a:lstStyle/>
          <a:p>
            <a:r>
              <a:rPr lang="en-US" dirty="0"/>
              <a:t>Bitcoin Price 2012 – 2014 </a:t>
            </a:r>
          </a:p>
        </p:txBody>
      </p:sp>
      <p:pic>
        <p:nvPicPr>
          <p:cNvPr id="5" name="Picture 4">
            <a:extLst>
              <a:ext uri="{FF2B5EF4-FFF2-40B4-BE49-F238E27FC236}">
                <a16:creationId xmlns:a16="http://schemas.microsoft.com/office/drawing/2014/main" id="{E08C76C9-2B5A-4376-A647-E582235DA1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5222" y="1646930"/>
            <a:ext cx="8219991" cy="5009509"/>
          </a:xfrm>
          <a:prstGeom prst="rect">
            <a:avLst/>
          </a:prstGeom>
        </p:spPr>
      </p:pic>
    </p:spTree>
    <p:extLst>
      <p:ext uri="{BB962C8B-B14F-4D97-AF65-F5344CB8AC3E}">
        <p14:creationId xmlns:p14="http://schemas.microsoft.com/office/powerpoint/2010/main" val="1966273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30E384-CF5A-4E5E-8736-A93A783813E9}"/>
              </a:ext>
            </a:extLst>
          </p:cNvPr>
          <p:cNvSpPr>
            <a:spLocks noGrp="1"/>
          </p:cNvSpPr>
          <p:nvPr>
            <p:ph type="title"/>
          </p:nvPr>
        </p:nvSpPr>
        <p:spPr/>
        <p:txBody>
          <a:bodyPr/>
          <a:lstStyle/>
          <a:p>
            <a:r>
              <a:rPr lang="en-US" dirty="0"/>
              <a:t>Bitcoin Price 2014 – 2018 </a:t>
            </a:r>
          </a:p>
        </p:txBody>
      </p:sp>
      <p:pic>
        <p:nvPicPr>
          <p:cNvPr id="4" name="Picture 3">
            <a:extLst>
              <a:ext uri="{FF2B5EF4-FFF2-40B4-BE49-F238E27FC236}">
                <a16:creationId xmlns:a16="http://schemas.microsoft.com/office/drawing/2014/main" id="{7EE60C70-6726-4754-81BE-68C7ACDE4A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51356" y="1658361"/>
            <a:ext cx="8137400" cy="4959176"/>
          </a:xfrm>
          <a:prstGeom prst="rect">
            <a:avLst/>
          </a:prstGeom>
        </p:spPr>
      </p:pic>
    </p:spTree>
    <p:extLst>
      <p:ext uri="{BB962C8B-B14F-4D97-AF65-F5344CB8AC3E}">
        <p14:creationId xmlns:p14="http://schemas.microsoft.com/office/powerpoint/2010/main" val="24314607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11974-77D1-49C3-9A41-EE62BBE83966}"/>
              </a:ext>
            </a:extLst>
          </p:cNvPr>
          <p:cNvSpPr>
            <a:spLocks noGrp="1"/>
          </p:cNvSpPr>
          <p:nvPr>
            <p:ph type="title"/>
          </p:nvPr>
        </p:nvSpPr>
        <p:spPr/>
        <p:txBody>
          <a:bodyPr/>
          <a:lstStyle/>
          <a:p>
            <a:r>
              <a:rPr lang="en-US" dirty="0"/>
              <a:t>Bitcoin Price 2018 – 2023 </a:t>
            </a:r>
          </a:p>
        </p:txBody>
      </p:sp>
      <p:pic>
        <p:nvPicPr>
          <p:cNvPr id="10" name="Content Placeholder 9">
            <a:extLst>
              <a:ext uri="{FF2B5EF4-FFF2-40B4-BE49-F238E27FC236}">
                <a16:creationId xmlns:a16="http://schemas.microsoft.com/office/drawing/2014/main" id="{D72E0F7F-E064-4549-8C08-B036BA26A5D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802385" y="1815520"/>
            <a:ext cx="8207647" cy="4679851"/>
          </a:xfrm>
        </p:spPr>
      </p:pic>
    </p:spTree>
    <p:extLst>
      <p:ext uri="{BB962C8B-B14F-4D97-AF65-F5344CB8AC3E}">
        <p14:creationId xmlns:p14="http://schemas.microsoft.com/office/powerpoint/2010/main" val="29874184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A22256-AF5F-4187-AA67-7C0E92F546D4}"/>
              </a:ext>
            </a:extLst>
          </p:cNvPr>
          <p:cNvSpPr>
            <a:spLocks noGrp="1"/>
          </p:cNvSpPr>
          <p:nvPr>
            <p:ph type="title"/>
          </p:nvPr>
        </p:nvSpPr>
        <p:spPr/>
        <p:txBody>
          <a:bodyPr>
            <a:normAutofit fontScale="90000"/>
          </a:bodyPr>
          <a:lstStyle/>
          <a:p>
            <a:r>
              <a:rPr lang="en-US"/>
              <a:t>Crypto Services and Exchanges</a:t>
            </a:r>
          </a:p>
        </p:txBody>
      </p:sp>
      <p:pic>
        <p:nvPicPr>
          <p:cNvPr id="4" name="Picture 3">
            <a:extLst>
              <a:ext uri="{FF2B5EF4-FFF2-40B4-BE49-F238E27FC236}">
                <a16:creationId xmlns:a16="http://schemas.microsoft.com/office/drawing/2014/main" id="{9F6D1EA7-E91A-4FC6-9419-170D63E952E9}"/>
              </a:ext>
            </a:extLst>
          </p:cNvPr>
          <p:cNvPicPr>
            <a:picLocks noChangeAspect="1"/>
          </p:cNvPicPr>
          <p:nvPr/>
        </p:nvPicPr>
        <p:blipFill>
          <a:blip r:embed="rId4"/>
          <a:stretch>
            <a:fillRect/>
          </a:stretch>
        </p:blipFill>
        <p:spPr>
          <a:xfrm>
            <a:off x="1273220" y="3560761"/>
            <a:ext cx="1743896" cy="1743896"/>
          </a:xfrm>
          <a:prstGeom prst="rect">
            <a:avLst/>
          </a:prstGeom>
        </p:spPr>
      </p:pic>
      <p:pic>
        <p:nvPicPr>
          <p:cNvPr id="5" name="Picture 4">
            <a:extLst>
              <a:ext uri="{FF2B5EF4-FFF2-40B4-BE49-F238E27FC236}">
                <a16:creationId xmlns:a16="http://schemas.microsoft.com/office/drawing/2014/main" id="{31FD16A7-094A-4207-AE09-DAC1A143629B}"/>
              </a:ext>
            </a:extLst>
          </p:cNvPr>
          <p:cNvPicPr>
            <a:picLocks noChangeAspect="1"/>
          </p:cNvPicPr>
          <p:nvPr/>
        </p:nvPicPr>
        <p:blipFill>
          <a:blip r:embed="rId5"/>
          <a:stretch>
            <a:fillRect/>
          </a:stretch>
        </p:blipFill>
        <p:spPr>
          <a:xfrm>
            <a:off x="4461276" y="4077668"/>
            <a:ext cx="3269448" cy="710083"/>
          </a:xfrm>
          <a:prstGeom prst="rect">
            <a:avLst/>
          </a:prstGeom>
        </p:spPr>
      </p:pic>
      <p:pic>
        <p:nvPicPr>
          <p:cNvPr id="2" name="Picture 6">
            <a:extLst>
              <a:ext uri="{FF2B5EF4-FFF2-40B4-BE49-F238E27FC236}">
                <a16:creationId xmlns:a16="http://schemas.microsoft.com/office/drawing/2014/main" id="{3834A23C-F7F6-4032-9164-BAAC4ABB119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175185" y="1545033"/>
            <a:ext cx="3841630" cy="989418"/>
          </a:xfrm>
          <a:prstGeom prst="rect">
            <a:avLst/>
          </a:prstGeom>
        </p:spPr>
      </p:pic>
      <p:pic>
        <p:nvPicPr>
          <p:cNvPr id="9" name="Picture 9" descr="Text&#10;&#10;Description automatically generated">
            <a:extLst>
              <a:ext uri="{FF2B5EF4-FFF2-40B4-BE49-F238E27FC236}">
                <a16:creationId xmlns:a16="http://schemas.microsoft.com/office/drawing/2014/main" id="{1DD43C06-D417-4789-BCFC-CF13127F2BE9}"/>
              </a:ext>
            </a:extLst>
          </p:cNvPr>
          <p:cNvPicPr>
            <a:picLocks noChangeAspect="1"/>
          </p:cNvPicPr>
          <p:nvPr/>
        </p:nvPicPr>
        <p:blipFill>
          <a:blip r:embed="rId7"/>
          <a:stretch>
            <a:fillRect/>
          </a:stretch>
        </p:blipFill>
        <p:spPr>
          <a:xfrm>
            <a:off x="8430692" y="1607792"/>
            <a:ext cx="3283788" cy="863899"/>
          </a:xfrm>
          <a:prstGeom prst="rect">
            <a:avLst/>
          </a:prstGeom>
        </p:spPr>
      </p:pic>
      <p:pic>
        <p:nvPicPr>
          <p:cNvPr id="10" name="Picture 10" descr="A picture containing text, clipart&#10;&#10;Description automatically generated">
            <a:extLst>
              <a:ext uri="{FF2B5EF4-FFF2-40B4-BE49-F238E27FC236}">
                <a16:creationId xmlns:a16="http://schemas.microsoft.com/office/drawing/2014/main" id="{24A17E5B-124B-4804-A6E5-42E335484050}"/>
              </a:ext>
            </a:extLst>
          </p:cNvPr>
          <p:cNvPicPr>
            <a:picLocks noChangeAspect="1"/>
          </p:cNvPicPr>
          <p:nvPr/>
        </p:nvPicPr>
        <p:blipFill>
          <a:blip r:embed="rId8"/>
          <a:stretch>
            <a:fillRect/>
          </a:stretch>
        </p:blipFill>
        <p:spPr>
          <a:xfrm>
            <a:off x="926040" y="1604384"/>
            <a:ext cx="2743200" cy="753035"/>
          </a:xfrm>
          <a:prstGeom prst="rect">
            <a:avLst/>
          </a:prstGeom>
        </p:spPr>
      </p:pic>
      <p:pic>
        <p:nvPicPr>
          <p:cNvPr id="1026" name="Picture 2" descr="Kraken is the First Crypto Exchange to be Approved as a Bank in the US">
            <a:extLst>
              <a:ext uri="{FF2B5EF4-FFF2-40B4-BE49-F238E27FC236}">
                <a16:creationId xmlns:a16="http://schemas.microsoft.com/office/drawing/2014/main" id="{239F7DA5-D487-4434-91DE-79BDDEC6A0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4884" y="3909037"/>
            <a:ext cx="1864589" cy="1047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467146"/>
      </p:ext>
    </p:extLst>
  </p:cSld>
  <p:clrMapOvr>
    <a:masterClrMapping/>
  </p:clrMapOvr>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228976-2E75-F8AC-F5A0-D8A6CB5238F6}"/>
              </a:ext>
            </a:extLst>
          </p:cNvPr>
          <p:cNvSpPr>
            <a:spLocks noGrp="1"/>
          </p:cNvSpPr>
          <p:nvPr>
            <p:ph type="title"/>
          </p:nvPr>
        </p:nvSpPr>
        <p:spPr/>
        <p:txBody>
          <a:bodyPr>
            <a:normAutofit fontScale="90000"/>
          </a:bodyPr>
          <a:lstStyle/>
          <a:p>
            <a:r>
              <a:rPr lang="en-US" dirty="0"/>
              <a:t>A Solution | </a:t>
            </a:r>
            <a:r>
              <a:rPr lang="en-US" dirty="0">
                <a:solidFill>
                  <a:srgbClr val="0095DA"/>
                </a:solidFill>
              </a:rPr>
              <a:t>Engiven</a:t>
            </a:r>
          </a:p>
        </p:txBody>
      </p:sp>
      <p:sp>
        <p:nvSpPr>
          <p:cNvPr id="5" name="Content Placeholder 4">
            <a:extLst>
              <a:ext uri="{FF2B5EF4-FFF2-40B4-BE49-F238E27FC236}">
                <a16:creationId xmlns:a16="http://schemas.microsoft.com/office/drawing/2014/main" id="{6DDA03CE-EB60-2F63-9ABC-83F1BFA4B19E}"/>
              </a:ext>
            </a:extLst>
          </p:cNvPr>
          <p:cNvSpPr>
            <a:spLocks noGrp="1"/>
          </p:cNvSpPr>
          <p:nvPr>
            <p:ph idx="1"/>
          </p:nvPr>
        </p:nvSpPr>
        <p:spPr>
          <a:xfrm>
            <a:off x="602880" y="3058528"/>
            <a:ext cx="4146099" cy="2840827"/>
          </a:xfrm>
        </p:spPr>
        <p:txBody>
          <a:bodyPr>
            <a:normAutofit/>
          </a:bodyPr>
          <a:lstStyle/>
          <a:p>
            <a:pPr algn="r"/>
            <a:r>
              <a:rPr lang="en-US" sz="1800" dirty="0"/>
              <a:t>Automatic Liquidation or Custody options</a:t>
            </a:r>
          </a:p>
          <a:p>
            <a:pPr algn="r"/>
            <a:r>
              <a:rPr lang="en-US" sz="1800" dirty="0"/>
              <a:t>Qualified appraisals completed at no extra cost</a:t>
            </a:r>
          </a:p>
          <a:p>
            <a:pPr algn="r"/>
            <a:r>
              <a:rPr lang="en-US" sz="1800" dirty="0"/>
              <a:t>Generated non-cash gift receipts and 8283/8282 filings for donors</a:t>
            </a:r>
          </a:p>
          <a:p>
            <a:pPr algn="r"/>
            <a:r>
              <a:rPr lang="en-US" sz="1800" dirty="0"/>
              <a:t>1</a:t>
            </a:r>
            <a:r>
              <a:rPr lang="en-US" sz="1800" baseline="30000" dirty="0"/>
              <a:t>st</a:t>
            </a:r>
            <a:r>
              <a:rPr lang="en-US" sz="1800" dirty="0"/>
              <a:t> Crypto Donation Platform to receive SOC2 Compliance</a:t>
            </a:r>
          </a:p>
        </p:txBody>
      </p:sp>
      <p:pic>
        <p:nvPicPr>
          <p:cNvPr id="2" name="Picture 1" descr="Logo&#10;&#10;Description automatically generated">
            <a:extLst>
              <a:ext uri="{FF2B5EF4-FFF2-40B4-BE49-F238E27FC236}">
                <a16:creationId xmlns:a16="http://schemas.microsoft.com/office/drawing/2014/main" id="{DE7A713A-262D-332D-1A74-2F57558CC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446" y="6161444"/>
            <a:ext cx="2180398" cy="431719"/>
          </a:xfrm>
          <a:prstGeom prst="rect">
            <a:avLst/>
          </a:prstGeom>
        </p:spPr>
      </p:pic>
      <p:pic>
        <p:nvPicPr>
          <p:cNvPr id="9" name="Picture 8" descr="A picture containing text, screenshot, monitor&#10;&#10;Description automatically generated">
            <a:extLst>
              <a:ext uri="{FF2B5EF4-FFF2-40B4-BE49-F238E27FC236}">
                <a16:creationId xmlns:a16="http://schemas.microsoft.com/office/drawing/2014/main" id="{F71137AB-63AD-667E-A57F-0524268BD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819" y="1813599"/>
            <a:ext cx="6298464" cy="3638243"/>
          </a:xfrm>
          <a:prstGeom prst="rect">
            <a:avLst/>
          </a:prstGeom>
        </p:spPr>
      </p:pic>
      <p:sp>
        <p:nvSpPr>
          <p:cNvPr id="10" name="Content Placeholder 4">
            <a:extLst>
              <a:ext uri="{FF2B5EF4-FFF2-40B4-BE49-F238E27FC236}">
                <a16:creationId xmlns:a16="http://schemas.microsoft.com/office/drawing/2014/main" id="{5B79887A-E667-8040-B0EC-F8720B1CFB51}"/>
              </a:ext>
            </a:extLst>
          </p:cNvPr>
          <p:cNvSpPr txBox="1">
            <a:spLocks/>
          </p:cNvSpPr>
          <p:nvPr/>
        </p:nvSpPr>
        <p:spPr>
          <a:xfrm>
            <a:off x="1414041" y="1294218"/>
            <a:ext cx="3252021" cy="2134782"/>
          </a:xfrm>
          <a:prstGeom prst="rect">
            <a:avLst/>
          </a:prstGeom>
        </p:spPr>
        <p:txBody>
          <a:bodyPr vert="horz" lIns="0" tIns="45720" rIns="0" bIns="45720" rtlCol="0">
            <a:normAutofit/>
          </a:bodyPr>
          <a:lstStyle>
            <a:lvl1pPr marL="457200" indent="-457200" algn="l" defTabSz="914400" rtl="0" eaLnBrk="1" latinLnBrk="0" hangingPunct="1">
              <a:lnSpc>
                <a:spcPct val="100000"/>
              </a:lnSpc>
              <a:spcBef>
                <a:spcPts val="1000"/>
              </a:spcBef>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3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SzPct val="100000"/>
              <a:buFont typeface="System Font Regular"/>
              <a:buChar char="&gt;"/>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30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empower your nonprofit to accept crypto </a:t>
            </a:r>
            <a:r>
              <a:rPr kumimoji="0" lang="en-US" sz="2400" b="1" i="0" u="none" strike="noStrike" kern="1200" cap="none" spc="0" normalizeH="0" baseline="0" noProof="0" dirty="0">
                <a:ln>
                  <a:noFill/>
                </a:ln>
                <a:solidFill>
                  <a:srgbClr val="0095DA"/>
                </a:solidFill>
                <a:effectLst/>
                <a:uLnTx/>
                <a:uFillTx/>
                <a:latin typeface="Arial" panose="020B0604020202020204" pitchFamily="34" charset="0"/>
                <a:ea typeface="+mn-ea"/>
                <a:cs typeface="Arial" panose="020B0604020202020204" pitchFamily="34" charset="0"/>
              </a:rPr>
              <a:t>Safely &amp; Securely</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AACC5AAE-0EE3-4941-969A-EAB206B06D87}"/>
              </a:ext>
            </a:extLst>
          </p:cNvPr>
          <p:cNvCxnSpPr/>
          <p:nvPr/>
        </p:nvCxnSpPr>
        <p:spPr>
          <a:xfrm>
            <a:off x="5122416" y="1127464"/>
            <a:ext cx="0" cy="4771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6124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DDA03CE-EB60-2F63-9ABC-83F1BFA4B19E}"/>
              </a:ext>
            </a:extLst>
          </p:cNvPr>
          <p:cNvSpPr>
            <a:spLocks noGrp="1"/>
          </p:cNvSpPr>
          <p:nvPr>
            <p:ph idx="1"/>
          </p:nvPr>
        </p:nvSpPr>
        <p:spPr>
          <a:xfrm>
            <a:off x="477520" y="3204839"/>
            <a:ext cx="11236959" cy="2781727"/>
          </a:xfrm>
        </p:spPr>
        <p:txBody>
          <a:bodyPr>
            <a:normAutofit/>
          </a:bodyPr>
          <a:lstStyle/>
          <a:p>
            <a:r>
              <a:rPr lang="en-US" sz="2400" dirty="0"/>
              <a:t>Preferred pricing</a:t>
            </a:r>
          </a:p>
          <a:p>
            <a:r>
              <a:rPr lang="en-US" sz="2400" dirty="0"/>
              <a:t>Dedicated webpage &amp; support videos</a:t>
            </a:r>
          </a:p>
          <a:p>
            <a:r>
              <a:rPr lang="en-US" sz="2400" dirty="0"/>
              <a:t>“White glove” service</a:t>
            </a:r>
          </a:p>
          <a:p>
            <a:r>
              <a:rPr lang="en-US" sz="2400" dirty="0"/>
              <a:t>Dedicated support team </a:t>
            </a:r>
          </a:p>
          <a:p>
            <a:endParaRPr lang="en-US" sz="1800" dirty="0"/>
          </a:p>
        </p:txBody>
      </p:sp>
      <p:sp>
        <p:nvSpPr>
          <p:cNvPr id="4" name="Content Placeholder 3">
            <a:extLst>
              <a:ext uri="{FF2B5EF4-FFF2-40B4-BE49-F238E27FC236}">
                <a16:creationId xmlns:a16="http://schemas.microsoft.com/office/drawing/2014/main" id="{28335F8D-A08F-4851-9E47-423651FB09D8}"/>
              </a:ext>
            </a:extLst>
          </p:cNvPr>
          <p:cNvSpPr>
            <a:spLocks noGrp="1"/>
          </p:cNvSpPr>
          <p:nvPr>
            <p:ph idx="13"/>
          </p:nvPr>
        </p:nvSpPr>
        <p:spPr>
          <a:xfrm>
            <a:off x="477520" y="1677880"/>
            <a:ext cx="9806167" cy="993526"/>
          </a:xfrm>
        </p:spPr>
        <p:txBody>
          <a:bodyPr>
            <a:normAutofit/>
          </a:bodyPr>
          <a:lstStyle/>
          <a:p>
            <a:r>
              <a:rPr lang="en-US" sz="3200" dirty="0" err="1"/>
              <a:t>Engiven</a:t>
            </a:r>
            <a:r>
              <a:rPr lang="en-US" sz="3200" dirty="0"/>
              <a:t> + FORVIS Relationship</a:t>
            </a:r>
          </a:p>
        </p:txBody>
      </p:sp>
      <p:pic>
        <p:nvPicPr>
          <p:cNvPr id="2" name="Picture 1" descr="Logo&#10;&#10;Description automatically generated">
            <a:extLst>
              <a:ext uri="{FF2B5EF4-FFF2-40B4-BE49-F238E27FC236}">
                <a16:creationId xmlns:a16="http://schemas.microsoft.com/office/drawing/2014/main" id="{DE7A713A-262D-332D-1A74-2F57558CC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446" y="6161444"/>
            <a:ext cx="2180398" cy="431719"/>
          </a:xfrm>
          <a:prstGeom prst="rect">
            <a:avLst/>
          </a:prstGeom>
        </p:spPr>
      </p:pic>
    </p:spTree>
    <p:extLst>
      <p:ext uri="{BB962C8B-B14F-4D97-AF65-F5344CB8AC3E}">
        <p14:creationId xmlns:p14="http://schemas.microsoft.com/office/powerpoint/2010/main" val="14201102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F723C-3BF4-4CD2-8265-41EDC2DBC028}"/>
              </a:ext>
            </a:extLst>
          </p:cNvPr>
          <p:cNvSpPr>
            <a:spLocks noGrp="1"/>
          </p:cNvSpPr>
          <p:nvPr>
            <p:ph type="title"/>
          </p:nvPr>
        </p:nvSpPr>
        <p:spPr/>
        <p:txBody>
          <a:bodyPr/>
          <a:lstStyle/>
          <a:p>
            <a:r>
              <a:rPr lang="en-US" dirty="0"/>
              <a:t>Show of Hands</a:t>
            </a:r>
          </a:p>
        </p:txBody>
      </p:sp>
      <p:sp>
        <p:nvSpPr>
          <p:cNvPr id="3" name="Slide Number Placeholder 2">
            <a:extLst>
              <a:ext uri="{FF2B5EF4-FFF2-40B4-BE49-F238E27FC236}">
                <a16:creationId xmlns:a16="http://schemas.microsoft.com/office/drawing/2014/main" id="{611527D3-73A2-4EE9-8235-0956747FD6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362436BD-9305-4E90-A068-224AF95C780F}"/>
              </a:ext>
            </a:extLst>
          </p:cNvPr>
          <p:cNvSpPr>
            <a:spLocks noGrp="1"/>
          </p:cNvSpPr>
          <p:nvPr>
            <p:ph idx="1"/>
          </p:nvPr>
        </p:nvSpPr>
        <p:spPr/>
        <p:txBody>
          <a:bodyPr/>
          <a:lstStyle/>
          <a:p>
            <a:r>
              <a:rPr lang="en-US" dirty="0"/>
              <a:t>Do you think digital assets &amp; blockchain will play a role in our more digital world 10 years from now?</a:t>
            </a:r>
          </a:p>
        </p:txBody>
      </p:sp>
      <p:pic>
        <p:nvPicPr>
          <p:cNvPr id="6" name="Picture 5">
            <a:extLst>
              <a:ext uri="{FF2B5EF4-FFF2-40B4-BE49-F238E27FC236}">
                <a16:creationId xmlns:a16="http://schemas.microsoft.com/office/drawing/2014/main" id="{D204D5A5-6B08-46B0-A4DE-168BBC097772}"/>
              </a:ext>
            </a:extLst>
          </p:cNvPr>
          <p:cNvPicPr>
            <a:picLocks noChangeAspect="1"/>
          </p:cNvPicPr>
          <p:nvPr/>
        </p:nvPicPr>
        <p:blipFill>
          <a:blip r:embed="rId2"/>
          <a:stretch>
            <a:fillRect/>
          </a:stretch>
        </p:blipFill>
        <p:spPr>
          <a:xfrm>
            <a:off x="4110361" y="2962546"/>
            <a:ext cx="7035160" cy="3414758"/>
          </a:xfrm>
          <a:prstGeom prst="rect">
            <a:avLst/>
          </a:prstGeom>
        </p:spPr>
      </p:pic>
    </p:spTree>
    <p:extLst>
      <p:ext uri="{BB962C8B-B14F-4D97-AF65-F5344CB8AC3E}">
        <p14:creationId xmlns:p14="http://schemas.microsoft.com/office/powerpoint/2010/main" val="16266933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6C3858-C9F4-4E0F-9A99-6E91132859B7}"/>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204579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0840E6-0914-49D5-AFB5-12354F686670}"/>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picture containing food&#10;&#10;Description automatically generated">
            <a:extLst>
              <a:ext uri="{FF2B5EF4-FFF2-40B4-BE49-F238E27FC236}">
                <a16:creationId xmlns:a16="http://schemas.microsoft.com/office/drawing/2014/main" id="{6C16D9F7-C2B9-4CE0-8808-2A4DB33DC446}"/>
              </a:ext>
            </a:extLst>
          </p:cNvPr>
          <p:cNvPicPr>
            <a:picLocks noChangeAspect="1"/>
          </p:cNvPicPr>
          <p:nvPr/>
        </p:nvPicPr>
        <p:blipFill>
          <a:blip r:embed="rId3"/>
          <a:stretch>
            <a:fillRect/>
          </a:stretch>
        </p:blipFill>
        <p:spPr>
          <a:xfrm>
            <a:off x="7452225" y="0"/>
            <a:ext cx="4739775" cy="2147453"/>
          </a:xfrm>
          <a:prstGeom prst="rect">
            <a:avLst/>
          </a:prstGeom>
        </p:spPr>
      </p:pic>
      <p:sp>
        <p:nvSpPr>
          <p:cNvPr id="6" name="object 3">
            <a:extLst>
              <a:ext uri="{FF2B5EF4-FFF2-40B4-BE49-F238E27FC236}">
                <a16:creationId xmlns:a16="http://schemas.microsoft.com/office/drawing/2014/main" id="{115B27B9-DDFA-48E0-883E-A950357B8C1C}"/>
              </a:ext>
            </a:extLst>
          </p:cNvPr>
          <p:cNvSpPr txBox="1"/>
          <p:nvPr/>
        </p:nvSpPr>
        <p:spPr>
          <a:xfrm>
            <a:off x="336346" y="527320"/>
            <a:ext cx="8763000" cy="1010533"/>
          </a:xfrm>
          <a:prstGeom prst="rect">
            <a:avLst/>
          </a:prstGeom>
        </p:spPr>
        <p:txBody>
          <a:bodyPr vert="horz" wrap="square" lIns="0" tIns="12700" rIns="0" bIns="0" rtlCol="0">
            <a:spAutoFit/>
          </a:bodyPr>
          <a:lstStyle/>
          <a:p>
            <a:pPr marL="12700">
              <a:spcBef>
                <a:spcPts val="100"/>
              </a:spcBef>
              <a:tabLst>
                <a:tab pos="354965" algn="l"/>
                <a:tab pos="355600" algn="l"/>
              </a:tabLst>
            </a:pPr>
            <a:r>
              <a:rPr lang="en-US" sz="3200" b="1" dirty="0">
                <a:solidFill>
                  <a:schemeClr val="bg1"/>
                </a:solidFill>
                <a:latin typeface="Arial" panose="020B0604020202020204" pitchFamily="34" charset="0"/>
                <a:cs typeface="Arial" panose="020B0604020202020204" pitchFamily="34" charset="0"/>
              </a:rPr>
              <a:t>Finance, Strategy and Analytics</a:t>
            </a:r>
          </a:p>
          <a:p>
            <a:pPr marL="12700" algn="ctr">
              <a:spcBef>
                <a:spcPts val="100"/>
              </a:spcBef>
              <a:tabLst>
                <a:tab pos="354965" algn="l"/>
                <a:tab pos="355600" algn="l"/>
              </a:tabLst>
            </a:pPr>
            <a:endParaRPr lang="en-US" sz="3200" b="1" dirty="0">
              <a:solidFill>
                <a:schemeClr val="bg1"/>
              </a:solidFill>
              <a:latin typeface="United Sans Cd Bd" pitchFamily="50" charset="0"/>
              <a:cs typeface="Tungsten Book"/>
            </a:endParaRPr>
          </a:p>
        </p:txBody>
      </p:sp>
      <p:sp>
        <p:nvSpPr>
          <p:cNvPr id="7" name="TextBox 6">
            <a:extLst>
              <a:ext uri="{FF2B5EF4-FFF2-40B4-BE49-F238E27FC236}">
                <a16:creationId xmlns:a16="http://schemas.microsoft.com/office/drawing/2014/main" id="{407AD52E-AF09-4974-9A3D-3389565842AF}"/>
              </a:ext>
            </a:extLst>
          </p:cNvPr>
          <p:cNvSpPr txBox="1"/>
          <p:nvPr/>
        </p:nvSpPr>
        <p:spPr>
          <a:xfrm>
            <a:off x="947652" y="1353187"/>
            <a:ext cx="7880464"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Business Analytics</a:t>
            </a:r>
          </a:p>
          <a:p>
            <a:pPr marL="742950" lvl="1" indent="-285750">
              <a:buFont typeface="Wingdings" panose="05000000000000000000" pitchFamily="2" charset="2"/>
              <a:buChar char="Ø"/>
            </a:pPr>
            <a:r>
              <a:rPr lang="en-US" sz="2000" dirty="0">
                <a:solidFill>
                  <a:schemeClr val="bg1"/>
                </a:solidFill>
                <a:latin typeface="Arial" panose="020B0604020202020204" pitchFamily="34" charset="0"/>
                <a:cs typeface="Arial" panose="020B0604020202020204" pitchFamily="34" charset="0"/>
              </a:rPr>
              <a:t>Centralize 3</a:t>
            </a:r>
            <a:r>
              <a:rPr lang="en-US" sz="2000" baseline="30000" dirty="0">
                <a:solidFill>
                  <a:schemeClr val="bg1"/>
                </a:solidFill>
                <a:latin typeface="Arial" panose="020B0604020202020204" pitchFamily="34" charset="0"/>
                <a:cs typeface="Arial" panose="020B0604020202020204" pitchFamily="34" charset="0"/>
              </a:rPr>
              <a:t>rd</a:t>
            </a:r>
            <a:r>
              <a:rPr lang="en-US" sz="2000" dirty="0">
                <a:solidFill>
                  <a:schemeClr val="bg1"/>
                </a:solidFill>
                <a:latin typeface="Arial" panose="020B0604020202020204" pitchFamily="34" charset="0"/>
                <a:cs typeface="Arial" panose="020B0604020202020204" pitchFamily="34" charset="0"/>
              </a:rPr>
              <a:t> party analytics tools</a:t>
            </a:r>
          </a:p>
          <a:p>
            <a:pPr marL="742950" lvl="1" indent="-285750">
              <a:buFont typeface="Wingdings" panose="05000000000000000000" pitchFamily="2" charset="2"/>
              <a:buChar char="Ø"/>
            </a:pPr>
            <a:r>
              <a:rPr lang="en-US" sz="2000" dirty="0">
                <a:solidFill>
                  <a:schemeClr val="bg1"/>
                </a:solidFill>
                <a:latin typeface="Arial" panose="020B0604020202020204" pitchFamily="34" charset="0"/>
                <a:cs typeface="Arial" panose="020B0604020202020204" pitchFamily="34" charset="0"/>
              </a:rPr>
              <a:t>Pricing models </a:t>
            </a:r>
          </a:p>
          <a:p>
            <a:pPr marL="742950" lvl="1" indent="-285750">
              <a:buFont typeface="Wingdings" panose="05000000000000000000" pitchFamily="2" charset="2"/>
              <a:buChar char="Ø"/>
            </a:pPr>
            <a:r>
              <a:rPr lang="en-US" sz="2000" dirty="0">
                <a:solidFill>
                  <a:schemeClr val="bg1"/>
                </a:solidFill>
                <a:latin typeface="Arial" panose="020B0604020202020204" pitchFamily="34" charset="0"/>
                <a:cs typeface="Arial" panose="020B0604020202020204" pitchFamily="34" charset="0"/>
              </a:rPr>
              <a:t>Fan Engagement Dashboard</a:t>
            </a:r>
          </a:p>
          <a:p>
            <a:pPr marL="742950" lvl="1" indent="-285750">
              <a:buFont typeface="Wingdings" panose="05000000000000000000" pitchFamily="2" charset="2"/>
              <a:buChar char="Ø"/>
            </a:pPr>
            <a:r>
              <a:rPr lang="en-US" sz="2000" dirty="0">
                <a:solidFill>
                  <a:schemeClr val="bg1"/>
                </a:solidFill>
                <a:latin typeface="Arial" panose="020B0604020202020204" pitchFamily="34" charset="0"/>
                <a:cs typeface="Arial" panose="020B0604020202020204" pitchFamily="34" charset="0"/>
              </a:rPr>
              <a:t>Marketing Insights</a:t>
            </a:r>
          </a:p>
          <a:p>
            <a:pPr marL="742950" lvl="1" indent="-285750">
              <a:buFont typeface="Wingdings" panose="05000000000000000000" pitchFamily="2" charset="2"/>
              <a:buChar char="Ø"/>
            </a:pPr>
            <a:r>
              <a:rPr lang="en-US" sz="2000" dirty="0">
                <a:solidFill>
                  <a:schemeClr val="bg1"/>
                </a:solidFill>
                <a:latin typeface="Arial" panose="020B0604020202020204" pitchFamily="34" charset="0"/>
                <a:cs typeface="Arial" panose="020B0604020202020204" pitchFamily="34" charset="0"/>
              </a:rPr>
              <a:t>Partnership Asset Valuation</a:t>
            </a:r>
          </a:p>
          <a:p>
            <a:pPr marL="742950" lvl="1" indent="-285750">
              <a:buFont typeface="Wingdings" panose="05000000000000000000" pitchFamily="2" charset="2"/>
              <a:buChar char="Ø"/>
            </a:pPr>
            <a:r>
              <a:rPr lang="en-US" sz="2000" dirty="0">
                <a:solidFill>
                  <a:schemeClr val="bg1"/>
                </a:solidFill>
                <a:latin typeface="Arial" panose="020B0604020202020204" pitchFamily="34" charset="0"/>
                <a:cs typeface="Arial" panose="020B0604020202020204" pitchFamily="34" charset="0"/>
              </a:rPr>
              <a:t>HR Analytics</a:t>
            </a:r>
          </a:p>
          <a:p>
            <a:pPr marL="742950" lvl="1" indent="-285750">
              <a:buFont typeface="Wingdings" panose="05000000000000000000" pitchFamily="2" charset="2"/>
              <a:buChar char="Ø"/>
            </a:pPr>
            <a:r>
              <a:rPr lang="en-US" sz="2000" dirty="0">
                <a:solidFill>
                  <a:schemeClr val="bg1"/>
                </a:solidFill>
                <a:latin typeface="Arial" panose="020B0604020202020204" pitchFamily="34" charset="0"/>
                <a:cs typeface="Arial" panose="020B0604020202020204" pitchFamily="34" charset="0"/>
              </a:rPr>
              <a:t>Live Game Reporting and Insights</a:t>
            </a:r>
          </a:p>
          <a:p>
            <a:pPr marL="742950" lvl="1" indent="-285750">
              <a:buFont typeface="Wingdings" panose="05000000000000000000" pitchFamily="2" charset="2"/>
              <a:buChar char="Ø"/>
            </a:pPr>
            <a:r>
              <a:rPr lang="en-US" sz="2000" dirty="0">
                <a:solidFill>
                  <a:schemeClr val="bg1"/>
                </a:solidFill>
                <a:latin typeface="Arial" panose="020B0604020202020204" pitchFamily="34" charset="0"/>
                <a:cs typeface="Arial" panose="020B0604020202020204" pitchFamily="34" charset="0"/>
              </a:rPr>
              <a:t>Data Warehousing</a:t>
            </a:r>
          </a:p>
          <a:p>
            <a:pPr marL="742950" lvl="1" indent="-285750">
              <a:buFont typeface="Wingdings" panose="05000000000000000000" pitchFamily="2" charset="2"/>
              <a:buChar char="Ø"/>
            </a:pPr>
            <a:endParaRPr lang="en-US" sz="2000" dirty="0">
              <a:solidFill>
                <a:schemeClr val="bg1"/>
              </a:solidFill>
              <a:latin typeface="Arial" panose="020B0604020202020204" pitchFamily="34" charset="0"/>
              <a:cs typeface="Arial" panose="020B0604020202020204" pitchFamily="34" charset="0"/>
            </a:endParaRPr>
          </a:p>
          <a:p>
            <a:endParaRPr lang="en-US" sz="2000" dirty="0">
              <a:solidFill>
                <a:schemeClr val="bg1"/>
              </a:solidFill>
              <a:latin typeface="Arial" panose="020B0604020202020204" pitchFamily="34" charset="0"/>
              <a:cs typeface="Arial" panose="020B0604020202020204" pitchFamily="34" charset="0"/>
            </a:endParaRPr>
          </a:p>
        </p:txBody>
      </p:sp>
      <p:pic>
        <p:nvPicPr>
          <p:cNvPr id="3" name="Picture 2" descr="A picture containing graphics, font, screenshot, graphic design&#10;&#10;Description automatically generated">
            <a:extLst>
              <a:ext uri="{FF2B5EF4-FFF2-40B4-BE49-F238E27FC236}">
                <a16:creationId xmlns:a16="http://schemas.microsoft.com/office/drawing/2014/main" id="{4DC6A277-B5FD-B8CE-9034-05A82375E7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393" y="5438312"/>
            <a:ext cx="3657607" cy="1219202"/>
          </a:xfrm>
          <a:prstGeom prst="rect">
            <a:avLst/>
          </a:prstGeom>
        </p:spPr>
      </p:pic>
    </p:spTree>
    <p:extLst>
      <p:ext uri="{BB962C8B-B14F-4D97-AF65-F5344CB8AC3E}">
        <p14:creationId xmlns:p14="http://schemas.microsoft.com/office/powerpoint/2010/main" val="38465720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4DEBE-A46F-DA8B-41CE-4306695B8593}"/>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8469164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C778-DA51-429B-9105-CFC335263911}"/>
              </a:ext>
            </a:extLst>
          </p:cNvPr>
          <p:cNvSpPr>
            <a:spLocks noGrp="1"/>
          </p:cNvSpPr>
          <p:nvPr>
            <p:ph type="title"/>
          </p:nvPr>
        </p:nvSpPr>
        <p:spPr/>
        <p:txBody>
          <a:bodyPr/>
          <a:lstStyle/>
          <a:p>
            <a:r>
              <a:rPr lang="en-US" sz="6600" dirty="0">
                <a:latin typeface="Arial" panose="020B0604020202020204" pitchFamily="34" charset="0"/>
                <a:cs typeface="Arial" panose="020B0604020202020204" pitchFamily="34" charset="0"/>
              </a:rPr>
              <a:t>TRIVIA TIME</a:t>
            </a:r>
          </a:p>
        </p:txBody>
      </p:sp>
    </p:spTree>
    <p:extLst>
      <p:ext uri="{BB962C8B-B14F-4D97-AF65-F5344CB8AC3E}">
        <p14:creationId xmlns:p14="http://schemas.microsoft.com/office/powerpoint/2010/main" val="39673302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0D47-51D3-4F0B-9123-E6668570343C}"/>
              </a:ext>
            </a:extLst>
          </p:cNvPr>
          <p:cNvSpPr>
            <a:spLocks noGrp="1"/>
          </p:cNvSpPr>
          <p:nvPr>
            <p:ph type="title"/>
          </p:nvPr>
        </p:nvSpPr>
        <p:spPr/>
        <p:txBody>
          <a:bodyPr/>
          <a:lstStyle/>
          <a:p>
            <a:r>
              <a:rPr lang="en-US" dirty="0"/>
              <a:t>Get To Know Your Form 990</a:t>
            </a:r>
          </a:p>
        </p:txBody>
      </p:sp>
    </p:spTree>
    <p:extLst>
      <p:ext uri="{BB962C8B-B14F-4D97-AF65-F5344CB8AC3E}">
        <p14:creationId xmlns:p14="http://schemas.microsoft.com/office/powerpoint/2010/main" val="32585419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788A10E4-F7F0-BB89-8B49-E540912DB5EC}"/>
              </a:ext>
            </a:extLst>
          </p:cNvPr>
          <p:cNvSpPr>
            <a:spLocks noGrp="1"/>
          </p:cNvSpPr>
          <p:nvPr>
            <p:ph type="title"/>
          </p:nvPr>
        </p:nvSpPr>
        <p:spPr/>
        <p:txBody>
          <a:bodyPr>
            <a:normAutofit fontScale="90000"/>
          </a:bodyPr>
          <a:lstStyle/>
          <a:p>
            <a:r>
              <a:rPr lang="en-US"/>
              <a:t>Agenda</a:t>
            </a:r>
            <a:endParaRPr lang="en-US" dirty="0"/>
          </a:p>
        </p:txBody>
      </p:sp>
      <p:sp>
        <p:nvSpPr>
          <p:cNvPr id="21" name="Content Placeholder 20">
            <a:extLst>
              <a:ext uri="{FF2B5EF4-FFF2-40B4-BE49-F238E27FC236}">
                <a16:creationId xmlns:a16="http://schemas.microsoft.com/office/drawing/2014/main" id="{F2ACA278-E733-6DF3-6879-3225C98C7483}"/>
              </a:ext>
            </a:extLst>
          </p:cNvPr>
          <p:cNvSpPr>
            <a:spLocks noGrp="1"/>
          </p:cNvSpPr>
          <p:nvPr>
            <p:ph idx="1"/>
          </p:nvPr>
        </p:nvSpPr>
        <p:spPr/>
        <p:txBody>
          <a:bodyPr/>
          <a:lstStyle/>
          <a:p>
            <a:r>
              <a:rPr lang="en-US" dirty="0"/>
              <a:t>Form 990 Overview</a:t>
            </a:r>
          </a:p>
          <a:p>
            <a:r>
              <a:rPr lang="en-US" dirty="0"/>
              <a:t>Public Support Test</a:t>
            </a:r>
          </a:p>
          <a:p>
            <a:r>
              <a:rPr lang="en-US" dirty="0"/>
              <a:t>Common Errors</a:t>
            </a:r>
          </a:p>
          <a:p>
            <a:r>
              <a:rPr lang="en-US" dirty="0"/>
              <a:t>Questions</a:t>
            </a:r>
          </a:p>
        </p:txBody>
      </p:sp>
      <p:sp>
        <p:nvSpPr>
          <p:cNvPr id="10" name="Slide Number Placeholder 9">
            <a:extLst>
              <a:ext uri="{FF2B5EF4-FFF2-40B4-BE49-F238E27FC236}">
                <a16:creationId xmlns:a16="http://schemas.microsoft.com/office/drawing/2014/main" id="{1610F53D-3DEC-7FAC-A0A0-2792B32FC1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grpSp>
        <p:nvGrpSpPr>
          <p:cNvPr id="65" name="Group 64">
            <a:extLst>
              <a:ext uri="{FF2B5EF4-FFF2-40B4-BE49-F238E27FC236}">
                <a16:creationId xmlns:a16="http://schemas.microsoft.com/office/drawing/2014/main" id="{67569F9B-CF76-06EB-0748-6A626EC98961}"/>
              </a:ext>
            </a:extLst>
          </p:cNvPr>
          <p:cNvGrpSpPr/>
          <p:nvPr/>
        </p:nvGrpSpPr>
        <p:grpSpPr>
          <a:xfrm>
            <a:off x="2566283" y="1321256"/>
            <a:ext cx="8978017" cy="527743"/>
            <a:chOff x="2566283" y="1321256"/>
            <a:chExt cx="8978017" cy="527743"/>
          </a:xfrm>
        </p:grpSpPr>
        <p:sp>
          <p:nvSpPr>
            <p:cNvPr id="17" name="Oval 16">
              <a:extLst>
                <a:ext uri="{FF2B5EF4-FFF2-40B4-BE49-F238E27FC236}">
                  <a16:creationId xmlns:a16="http://schemas.microsoft.com/office/drawing/2014/main" id="{EDC44CE1-4CBF-1801-FF17-0CDCA3ECBC07}"/>
                </a:ext>
              </a:extLst>
            </p:cNvPr>
            <p:cNvSpPr>
              <a:spLocks noChangeAspect="1"/>
            </p:cNvSpPr>
            <p:nvPr/>
          </p:nvSpPr>
          <p:spPr>
            <a:xfrm>
              <a:off x="2566283" y="1321256"/>
              <a:ext cx="274320" cy="274320"/>
            </a:xfrm>
            <a:prstGeom prst="ellipse">
              <a:avLst/>
            </a:prstGeom>
            <a:solidFill>
              <a:srgbClr val="C8C9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816E56B9-C251-75F9-E6F6-368718A2B333}"/>
                </a:ext>
              </a:extLst>
            </p:cNvPr>
            <p:cNvCxnSpPr/>
            <p:nvPr/>
          </p:nvCxnSpPr>
          <p:spPr>
            <a:xfrm>
              <a:off x="2703443" y="1848999"/>
              <a:ext cx="8840857"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E1F13AAE-2EA2-A3A9-B235-B83F2134C338}"/>
              </a:ext>
            </a:extLst>
          </p:cNvPr>
          <p:cNvGrpSpPr/>
          <p:nvPr/>
        </p:nvGrpSpPr>
        <p:grpSpPr>
          <a:xfrm>
            <a:off x="2566283" y="2136088"/>
            <a:ext cx="8978017" cy="527743"/>
            <a:chOff x="2566283" y="1321256"/>
            <a:chExt cx="8978017" cy="527743"/>
          </a:xfrm>
        </p:grpSpPr>
        <p:sp>
          <p:nvSpPr>
            <p:cNvPr id="67" name="Oval 66">
              <a:extLst>
                <a:ext uri="{FF2B5EF4-FFF2-40B4-BE49-F238E27FC236}">
                  <a16:creationId xmlns:a16="http://schemas.microsoft.com/office/drawing/2014/main" id="{CD52BF07-316B-C9F7-DB75-907A5A11C279}"/>
                </a:ext>
              </a:extLst>
            </p:cNvPr>
            <p:cNvSpPr>
              <a:spLocks noChangeAspect="1"/>
            </p:cNvSpPr>
            <p:nvPr/>
          </p:nvSpPr>
          <p:spPr>
            <a:xfrm>
              <a:off x="2566283" y="1321256"/>
              <a:ext cx="274320" cy="274320"/>
            </a:xfrm>
            <a:prstGeom prst="ellipse">
              <a:avLst/>
            </a:prstGeom>
            <a:solidFill>
              <a:srgbClr val="C8C9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a:extLst>
                <a:ext uri="{FF2B5EF4-FFF2-40B4-BE49-F238E27FC236}">
                  <a16:creationId xmlns:a16="http://schemas.microsoft.com/office/drawing/2014/main" id="{42CA51D1-5796-3939-DC96-DAB991675BB7}"/>
                </a:ext>
              </a:extLst>
            </p:cNvPr>
            <p:cNvCxnSpPr/>
            <p:nvPr/>
          </p:nvCxnSpPr>
          <p:spPr>
            <a:xfrm>
              <a:off x="2703443" y="1848999"/>
              <a:ext cx="8840857"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F8FEDC49-9C06-0780-0809-9F9960C481C6}"/>
              </a:ext>
            </a:extLst>
          </p:cNvPr>
          <p:cNvGrpSpPr/>
          <p:nvPr/>
        </p:nvGrpSpPr>
        <p:grpSpPr>
          <a:xfrm>
            <a:off x="2566283" y="2950920"/>
            <a:ext cx="8978017" cy="527743"/>
            <a:chOff x="2566283" y="1321256"/>
            <a:chExt cx="8978017" cy="527743"/>
          </a:xfrm>
        </p:grpSpPr>
        <p:sp>
          <p:nvSpPr>
            <p:cNvPr id="70" name="Oval 69">
              <a:extLst>
                <a:ext uri="{FF2B5EF4-FFF2-40B4-BE49-F238E27FC236}">
                  <a16:creationId xmlns:a16="http://schemas.microsoft.com/office/drawing/2014/main" id="{544F486F-BE94-0A26-1531-D63149B18121}"/>
                </a:ext>
              </a:extLst>
            </p:cNvPr>
            <p:cNvSpPr>
              <a:spLocks noChangeAspect="1"/>
            </p:cNvSpPr>
            <p:nvPr/>
          </p:nvSpPr>
          <p:spPr>
            <a:xfrm>
              <a:off x="2566283" y="1321256"/>
              <a:ext cx="274320" cy="274320"/>
            </a:xfrm>
            <a:prstGeom prst="ellipse">
              <a:avLst/>
            </a:prstGeom>
            <a:solidFill>
              <a:srgbClr val="C8C9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1" name="Straight Connector 70">
              <a:extLst>
                <a:ext uri="{FF2B5EF4-FFF2-40B4-BE49-F238E27FC236}">
                  <a16:creationId xmlns:a16="http://schemas.microsoft.com/office/drawing/2014/main" id="{4D991E81-4C9D-57B3-8174-348C500D7F1A}"/>
                </a:ext>
              </a:extLst>
            </p:cNvPr>
            <p:cNvCxnSpPr/>
            <p:nvPr/>
          </p:nvCxnSpPr>
          <p:spPr>
            <a:xfrm>
              <a:off x="2703443" y="1848999"/>
              <a:ext cx="8840857"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18927D33-D794-6D57-F13F-559EA7A97EF7}"/>
              </a:ext>
            </a:extLst>
          </p:cNvPr>
          <p:cNvGrpSpPr/>
          <p:nvPr/>
        </p:nvGrpSpPr>
        <p:grpSpPr>
          <a:xfrm>
            <a:off x="2566283" y="3765752"/>
            <a:ext cx="8978017" cy="527743"/>
            <a:chOff x="2566283" y="1321256"/>
            <a:chExt cx="8978017" cy="527743"/>
          </a:xfrm>
        </p:grpSpPr>
        <p:sp>
          <p:nvSpPr>
            <p:cNvPr id="77" name="Oval 76">
              <a:extLst>
                <a:ext uri="{FF2B5EF4-FFF2-40B4-BE49-F238E27FC236}">
                  <a16:creationId xmlns:a16="http://schemas.microsoft.com/office/drawing/2014/main" id="{F277A4FA-1355-265B-017F-C4451E9995DD}"/>
                </a:ext>
              </a:extLst>
            </p:cNvPr>
            <p:cNvSpPr>
              <a:spLocks noChangeAspect="1"/>
            </p:cNvSpPr>
            <p:nvPr/>
          </p:nvSpPr>
          <p:spPr>
            <a:xfrm>
              <a:off x="2566283" y="1321256"/>
              <a:ext cx="274320" cy="274320"/>
            </a:xfrm>
            <a:prstGeom prst="ellipse">
              <a:avLst/>
            </a:prstGeom>
            <a:solidFill>
              <a:srgbClr val="C8C9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8" name="Straight Connector 77">
              <a:extLst>
                <a:ext uri="{FF2B5EF4-FFF2-40B4-BE49-F238E27FC236}">
                  <a16:creationId xmlns:a16="http://schemas.microsoft.com/office/drawing/2014/main" id="{9E6FF356-FA06-2E55-44BD-30B732CE619D}"/>
                </a:ext>
              </a:extLst>
            </p:cNvPr>
            <p:cNvCxnSpPr/>
            <p:nvPr/>
          </p:nvCxnSpPr>
          <p:spPr>
            <a:xfrm>
              <a:off x="2703443" y="1848999"/>
              <a:ext cx="8840857"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84644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0D47-51D3-4F0B-9123-E6668570343C}"/>
              </a:ext>
            </a:extLst>
          </p:cNvPr>
          <p:cNvSpPr>
            <a:spLocks noGrp="1"/>
          </p:cNvSpPr>
          <p:nvPr>
            <p:ph type="title"/>
          </p:nvPr>
        </p:nvSpPr>
        <p:spPr>
          <a:xfrm>
            <a:off x="458994" y="1663970"/>
            <a:ext cx="6114083" cy="1712636"/>
          </a:xfrm>
        </p:spPr>
        <p:txBody>
          <a:bodyPr/>
          <a:lstStyle/>
          <a:p>
            <a:r>
              <a:rPr lang="en-US" sz="5400" dirty="0"/>
              <a:t>Form 990 Overview</a:t>
            </a:r>
          </a:p>
        </p:txBody>
      </p:sp>
    </p:spTree>
    <p:extLst>
      <p:ext uri="{BB962C8B-B14F-4D97-AF65-F5344CB8AC3E}">
        <p14:creationId xmlns:p14="http://schemas.microsoft.com/office/powerpoint/2010/main" val="13299522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a:bodyPr>
          <a:lstStyle/>
          <a:p>
            <a:r>
              <a:rPr lang="en-US" dirty="0"/>
              <a:t>Form 990</a:t>
            </a:r>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Content Placeholder 6">
            <a:extLst>
              <a:ext uri="{FF2B5EF4-FFF2-40B4-BE49-F238E27FC236}">
                <a16:creationId xmlns:a16="http://schemas.microsoft.com/office/drawing/2014/main" id="{5D2B84E6-F675-7816-2958-55EDD0E5EA92}"/>
              </a:ext>
            </a:extLst>
          </p:cNvPr>
          <p:cNvSpPr>
            <a:spLocks noGrp="1"/>
          </p:cNvSpPr>
          <p:nvPr>
            <p:ph idx="1"/>
          </p:nvPr>
        </p:nvSpPr>
        <p:spPr/>
        <p:txBody>
          <a:bodyPr>
            <a:normAutofit/>
          </a:bodyPr>
          <a:lstStyle/>
          <a:p>
            <a:r>
              <a:rPr lang="en-US" altLang="en-US" sz="2400" dirty="0"/>
              <a:t>Form 990 is an “informational return” not </a:t>
            </a:r>
            <a:br>
              <a:rPr lang="en-US" altLang="en-US" sz="2400" dirty="0"/>
            </a:br>
            <a:r>
              <a:rPr lang="en-US" altLang="en-US" sz="2400" dirty="0"/>
              <a:t>a “tax return”</a:t>
            </a:r>
          </a:p>
          <a:p>
            <a:pPr lvl="1"/>
            <a:r>
              <a:rPr lang="en-US" altLang="en-US" sz="2400" dirty="0"/>
              <a:t>Form 990 must be complete &amp; accurate</a:t>
            </a:r>
          </a:p>
          <a:p>
            <a:pPr lvl="1"/>
            <a:r>
              <a:rPr lang="en-US" altLang="en-US" sz="2400" dirty="0"/>
              <a:t>Form 990 must be available for public inspection</a:t>
            </a:r>
          </a:p>
          <a:p>
            <a:pPr lvl="1"/>
            <a:r>
              <a:rPr lang="en-US" altLang="en-US" sz="2400" dirty="0"/>
              <a:t>Form 990 must be filed electronically</a:t>
            </a:r>
          </a:p>
          <a:p>
            <a:r>
              <a:rPr lang="en-US" altLang="en-US" sz="2400" dirty="0"/>
              <a:t>There are substantial penalties for non-compliance</a:t>
            </a:r>
          </a:p>
          <a:p>
            <a:pPr lvl="1"/>
            <a:r>
              <a:rPr lang="en-US" altLang="en-US" sz="2400" dirty="0"/>
              <a:t>Late filing penalties</a:t>
            </a:r>
          </a:p>
          <a:p>
            <a:pPr lvl="1"/>
            <a:r>
              <a:rPr lang="en-US" altLang="en-US" sz="2400" dirty="0"/>
              <a:t>Revocation of exempt status for those failing to file for 3 consecutive years</a:t>
            </a:r>
          </a:p>
          <a:p>
            <a:endParaRPr lang="en-US" sz="2400" dirty="0"/>
          </a:p>
        </p:txBody>
      </p:sp>
      <p:pic>
        <p:nvPicPr>
          <p:cNvPr id="8" name="Picture 7" descr="Icon&#10;&#10;Description automatically generated">
            <a:extLst>
              <a:ext uri="{FF2B5EF4-FFF2-40B4-BE49-F238E27FC236}">
                <a16:creationId xmlns:a16="http://schemas.microsoft.com/office/drawing/2014/main" id="{18796856-5EFF-4D4C-AFA7-187543718E6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348714">
            <a:off x="9081056" y="714228"/>
            <a:ext cx="2600962" cy="3497845"/>
          </a:xfrm>
          <a:prstGeom prst="rect">
            <a:avLst/>
          </a:prstGeom>
        </p:spPr>
      </p:pic>
    </p:spTree>
    <p:extLst>
      <p:ext uri="{BB962C8B-B14F-4D97-AF65-F5344CB8AC3E}">
        <p14:creationId xmlns:p14="http://schemas.microsoft.com/office/powerpoint/2010/main" val="40562505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A62E3-5ECF-4C31-81F6-6AA2562B2EDA}"/>
              </a:ext>
            </a:extLst>
          </p:cNvPr>
          <p:cNvSpPr>
            <a:spLocks noGrp="1"/>
          </p:cNvSpPr>
          <p:nvPr>
            <p:ph type="title"/>
          </p:nvPr>
        </p:nvSpPr>
        <p:spPr/>
        <p:txBody>
          <a:bodyPr>
            <a:normAutofit fontScale="90000"/>
          </a:bodyPr>
          <a:lstStyle/>
          <a:p>
            <a:r>
              <a:rPr lang="en-US" dirty="0"/>
              <a:t>Public Disclosure</a:t>
            </a:r>
          </a:p>
        </p:txBody>
      </p:sp>
      <p:sp>
        <p:nvSpPr>
          <p:cNvPr id="3" name="Slide Number Placeholder 2">
            <a:extLst>
              <a:ext uri="{FF2B5EF4-FFF2-40B4-BE49-F238E27FC236}">
                <a16:creationId xmlns:a16="http://schemas.microsoft.com/office/drawing/2014/main" id="{EA0705D2-264E-42A6-A82B-FC7E38CFBF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A4CB1289-5931-4756-9ABA-653371121A32}"/>
              </a:ext>
            </a:extLst>
          </p:cNvPr>
          <p:cNvSpPr>
            <a:spLocks noGrp="1"/>
          </p:cNvSpPr>
          <p:nvPr>
            <p:ph idx="1"/>
          </p:nvPr>
        </p:nvSpPr>
        <p:spPr>
          <a:xfrm>
            <a:off x="348581" y="1256637"/>
            <a:ext cx="9233010" cy="3721549"/>
          </a:xfrm>
        </p:spPr>
        <p:txBody>
          <a:bodyPr>
            <a:normAutofit/>
          </a:bodyPr>
          <a:lstStyle/>
          <a:p>
            <a:r>
              <a:rPr lang="en-US" altLang="en-US" sz="2400" dirty="0"/>
              <a:t>Maintain a public disclosure copy of Form 990 and 990-T</a:t>
            </a:r>
          </a:p>
          <a:p>
            <a:r>
              <a:rPr lang="en-US" altLang="en-US" sz="2400" dirty="0"/>
              <a:t>Form 1023 &amp; attachments also (exception if you did not have a copy on July 15, 1987)</a:t>
            </a:r>
          </a:p>
          <a:p>
            <a:r>
              <a:rPr lang="en-US" altLang="en-US" sz="2400" dirty="0"/>
              <a:t>Form 990 and in some cases Form 990-T are available on </a:t>
            </a:r>
            <a:r>
              <a:rPr lang="en-US" altLang="en-US" sz="2400" dirty="0" err="1"/>
              <a:t>Guidestar</a:t>
            </a:r>
            <a:r>
              <a:rPr lang="en-US" altLang="en-US" sz="2400" dirty="0"/>
              <a:t> (www.guidestar.org)</a:t>
            </a:r>
          </a:p>
          <a:p>
            <a:pPr marL="0" indent="0">
              <a:buNone/>
            </a:pPr>
            <a:endParaRPr lang="en-US" sz="2400" dirty="0"/>
          </a:p>
        </p:txBody>
      </p:sp>
      <p:pic>
        <p:nvPicPr>
          <p:cNvPr id="6" name="Picture 5">
            <a:extLst>
              <a:ext uri="{FF2B5EF4-FFF2-40B4-BE49-F238E27FC236}">
                <a16:creationId xmlns:a16="http://schemas.microsoft.com/office/drawing/2014/main" id="{23B14909-C1F0-4A23-92AF-6991E65FA2B7}"/>
              </a:ext>
            </a:extLst>
          </p:cNvPr>
          <p:cNvPicPr>
            <a:picLocks noChangeAspect="1"/>
          </p:cNvPicPr>
          <p:nvPr/>
        </p:nvPicPr>
        <p:blipFill>
          <a:blip r:embed="rId2"/>
          <a:stretch>
            <a:fillRect/>
          </a:stretch>
        </p:blipFill>
        <p:spPr>
          <a:xfrm>
            <a:off x="484149" y="3902027"/>
            <a:ext cx="11230331" cy="1242219"/>
          </a:xfrm>
          <a:prstGeom prst="rect">
            <a:avLst/>
          </a:prstGeom>
        </p:spPr>
      </p:pic>
      <p:grpSp>
        <p:nvGrpSpPr>
          <p:cNvPr id="7" name="Group 6">
            <a:extLst>
              <a:ext uri="{FF2B5EF4-FFF2-40B4-BE49-F238E27FC236}">
                <a16:creationId xmlns:a16="http://schemas.microsoft.com/office/drawing/2014/main" id="{78F8E633-DEE2-456D-8FAF-A8C184113D54}"/>
              </a:ext>
            </a:extLst>
          </p:cNvPr>
          <p:cNvGrpSpPr/>
          <p:nvPr/>
        </p:nvGrpSpPr>
        <p:grpSpPr>
          <a:xfrm>
            <a:off x="9599667" y="895942"/>
            <a:ext cx="1840272" cy="1773027"/>
            <a:chOff x="3265128" y="1212460"/>
            <a:chExt cx="1097280" cy="1097280"/>
          </a:xfrm>
        </p:grpSpPr>
        <p:sp>
          <p:nvSpPr>
            <p:cNvPr id="8" name="Oval 7">
              <a:extLst>
                <a:ext uri="{FF2B5EF4-FFF2-40B4-BE49-F238E27FC236}">
                  <a16:creationId xmlns:a16="http://schemas.microsoft.com/office/drawing/2014/main" id="{B6A75B3B-1515-4ABB-A758-3E1FCED502AF}"/>
                </a:ext>
              </a:extLst>
            </p:cNvPr>
            <p:cNvSpPr/>
            <p:nvPr/>
          </p:nvSpPr>
          <p:spPr>
            <a:xfrm>
              <a:off x="3265128" y="1212460"/>
              <a:ext cx="1097280" cy="1097280"/>
            </a:xfrm>
            <a:prstGeom prst="ellipse">
              <a:avLst/>
            </a:prstGeom>
            <a:solidFill>
              <a:schemeClr val="bg1"/>
            </a:solidFill>
            <a:ln w="28575">
              <a:solidFill>
                <a:srgbClr val="3541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5F5470D-97BF-4B29-BBCA-933D4F7356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7209" y="1380536"/>
              <a:ext cx="722340" cy="689718"/>
            </a:xfrm>
            <a:prstGeom prst="rect">
              <a:avLst/>
            </a:prstGeom>
          </p:spPr>
        </p:pic>
      </p:grpSp>
    </p:spTree>
    <p:extLst>
      <p:ext uri="{BB962C8B-B14F-4D97-AF65-F5344CB8AC3E}">
        <p14:creationId xmlns:p14="http://schemas.microsoft.com/office/powerpoint/2010/main" val="2417460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F39EE-6E36-423D-84E8-AE71EFD81274}"/>
              </a:ext>
            </a:extLst>
          </p:cNvPr>
          <p:cNvSpPr>
            <a:spLocks noGrp="1"/>
          </p:cNvSpPr>
          <p:nvPr>
            <p:ph type="title"/>
          </p:nvPr>
        </p:nvSpPr>
        <p:spPr>
          <a:xfrm>
            <a:off x="477521" y="215339"/>
            <a:ext cx="11236960" cy="1574800"/>
          </a:xfrm>
        </p:spPr>
        <p:txBody>
          <a:bodyPr>
            <a:normAutofit/>
          </a:bodyPr>
          <a:lstStyle/>
          <a:p>
            <a:r>
              <a:rPr lang="en-US" dirty="0"/>
              <a:t>IRS Organization Search</a:t>
            </a:r>
          </a:p>
        </p:txBody>
      </p:sp>
      <p:sp>
        <p:nvSpPr>
          <p:cNvPr id="3" name="Slide Number Placeholder 2">
            <a:extLst>
              <a:ext uri="{FF2B5EF4-FFF2-40B4-BE49-F238E27FC236}">
                <a16:creationId xmlns:a16="http://schemas.microsoft.com/office/drawing/2014/main" id="{338E28F5-AE40-41F4-847B-9487867B66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8164434E-855D-4AD2-9A27-AA9DF876A90B}"/>
              </a:ext>
            </a:extLst>
          </p:cNvPr>
          <p:cNvSpPr>
            <a:spLocks noGrp="1"/>
          </p:cNvSpPr>
          <p:nvPr>
            <p:ph idx="1"/>
          </p:nvPr>
        </p:nvSpPr>
        <p:spPr>
          <a:xfrm>
            <a:off x="477521" y="1838960"/>
            <a:ext cx="8493760" cy="4198406"/>
          </a:xfrm>
        </p:spPr>
        <p:txBody>
          <a:bodyPr/>
          <a:lstStyle/>
          <a:p>
            <a:pPr marL="342900" indent="-342900"/>
            <a:r>
              <a:rPr lang="en-US" sz="2400" dirty="0"/>
              <a:t>Replaces EO Select Check</a:t>
            </a:r>
          </a:p>
          <a:p>
            <a:pPr marL="342900" indent="-342900"/>
            <a:r>
              <a:rPr lang="en-US" sz="2400" dirty="0"/>
              <a:t>Images of newly filed 990s</a:t>
            </a:r>
          </a:p>
          <a:p>
            <a:pPr marL="857250" lvl="1" indent="-342900">
              <a:buFont typeface="Wingdings" panose="05000000000000000000" pitchFamily="2" charset="2"/>
              <a:buChar char="§"/>
            </a:pPr>
            <a:r>
              <a:rPr lang="en-US" sz="2100" dirty="0"/>
              <a:t>Added monthly</a:t>
            </a:r>
          </a:p>
          <a:p>
            <a:pPr marL="342900" indent="-342900"/>
            <a:r>
              <a:rPr lang="en-US" sz="2400" dirty="0"/>
              <a:t>Mobile friendly</a:t>
            </a:r>
          </a:p>
          <a:p>
            <a:pPr marL="342900" indent="-342900"/>
            <a:r>
              <a:rPr lang="en-US" sz="2400" dirty="0"/>
              <a:t>Determination letters issued after 1/1/14</a:t>
            </a:r>
          </a:p>
          <a:p>
            <a:pPr marL="342900" indent="-342900"/>
            <a:r>
              <a:rPr lang="en-US" sz="2400" dirty="0"/>
              <a:t>https://www.irs.gov/charities-non-profits/tax-exempt-organization-search</a:t>
            </a:r>
          </a:p>
          <a:p>
            <a:pPr marL="0" indent="0">
              <a:buNone/>
            </a:pPr>
            <a:endParaRPr lang="en-US" dirty="0"/>
          </a:p>
        </p:txBody>
      </p:sp>
      <p:pic>
        <p:nvPicPr>
          <p:cNvPr id="5" name="Picture 4">
            <a:extLst>
              <a:ext uri="{FF2B5EF4-FFF2-40B4-BE49-F238E27FC236}">
                <a16:creationId xmlns:a16="http://schemas.microsoft.com/office/drawing/2014/main" id="{26571046-2C2F-4460-80FD-D77049F73C10}"/>
              </a:ext>
            </a:extLst>
          </p:cNvPr>
          <p:cNvPicPr>
            <a:picLocks noChangeAspect="1"/>
          </p:cNvPicPr>
          <p:nvPr/>
        </p:nvPicPr>
        <p:blipFill>
          <a:blip r:embed="rId2"/>
          <a:stretch>
            <a:fillRect/>
          </a:stretch>
        </p:blipFill>
        <p:spPr>
          <a:xfrm>
            <a:off x="658730" y="5311852"/>
            <a:ext cx="4297276" cy="725514"/>
          </a:xfrm>
          <a:prstGeom prst="rect">
            <a:avLst/>
          </a:prstGeom>
        </p:spPr>
      </p:pic>
      <p:grpSp>
        <p:nvGrpSpPr>
          <p:cNvPr id="7" name="Group 6">
            <a:extLst>
              <a:ext uri="{FF2B5EF4-FFF2-40B4-BE49-F238E27FC236}">
                <a16:creationId xmlns:a16="http://schemas.microsoft.com/office/drawing/2014/main" id="{956006A3-4E3F-4377-AE7E-41ECA6A5B1E8}"/>
              </a:ext>
            </a:extLst>
          </p:cNvPr>
          <p:cNvGrpSpPr/>
          <p:nvPr/>
        </p:nvGrpSpPr>
        <p:grpSpPr>
          <a:xfrm>
            <a:off x="8289453" y="2125030"/>
            <a:ext cx="2534260" cy="2607939"/>
            <a:chOff x="2505066" y="4942525"/>
            <a:chExt cx="1600203" cy="1600203"/>
          </a:xfrm>
        </p:grpSpPr>
        <p:sp>
          <p:nvSpPr>
            <p:cNvPr id="8" name="Oval 7">
              <a:extLst>
                <a:ext uri="{FF2B5EF4-FFF2-40B4-BE49-F238E27FC236}">
                  <a16:creationId xmlns:a16="http://schemas.microsoft.com/office/drawing/2014/main" id="{7DB87D53-C5AC-4828-A102-AB16DF4D5477}"/>
                </a:ext>
              </a:extLst>
            </p:cNvPr>
            <p:cNvSpPr/>
            <p:nvPr/>
          </p:nvSpPr>
          <p:spPr>
            <a:xfrm>
              <a:off x="2505066" y="4942525"/>
              <a:ext cx="1600203" cy="1600203"/>
            </a:xfrm>
            <a:prstGeom prst="ellipse">
              <a:avLst/>
            </a:prstGeom>
            <a:solidFill>
              <a:schemeClr val="bg1"/>
            </a:solidFill>
            <a:ln w="28575">
              <a:solidFill>
                <a:srgbClr val="3541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B898488-F28F-43D4-8CE1-08194237F9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388" y="5225414"/>
              <a:ext cx="1005840" cy="1005840"/>
            </a:xfrm>
            <a:prstGeom prst="rect">
              <a:avLst/>
            </a:prstGeom>
          </p:spPr>
        </p:pic>
      </p:grpSp>
    </p:spTree>
    <p:extLst>
      <p:ext uri="{BB962C8B-B14F-4D97-AF65-F5344CB8AC3E}">
        <p14:creationId xmlns:p14="http://schemas.microsoft.com/office/powerpoint/2010/main" val="10061363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E670B-4285-4C2D-A291-2598C9E3F2A7}"/>
              </a:ext>
            </a:extLst>
          </p:cNvPr>
          <p:cNvSpPr>
            <a:spLocks noGrp="1"/>
          </p:cNvSpPr>
          <p:nvPr>
            <p:ph type="title"/>
          </p:nvPr>
        </p:nvSpPr>
        <p:spPr/>
        <p:txBody>
          <a:bodyPr>
            <a:normAutofit fontScale="90000"/>
          </a:bodyPr>
          <a:lstStyle/>
          <a:p>
            <a:r>
              <a:rPr lang="en-US" dirty="0"/>
              <a:t>Who is looking at Form 990?</a:t>
            </a:r>
          </a:p>
        </p:txBody>
      </p:sp>
      <p:sp>
        <p:nvSpPr>
          <p:cNvPr id="3" name="Slide Number Placeholder 2">
            <a:extLst>
              <a:ext uri="{FF2B5EF4-FFF2-40B4-BE49-F238E27FC236}">
                <a16:creationId xmlns:a16="http://schemas.microsoft.com/office/drawing/2014/main" id="{7F03FFB7-B4E2-4D30-8D42-A2DF3968F4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B7B3F131-E6B1-4F61-A0A3-49128DA73E1F}"/>
              </a:ext>
            </a:extLst>
          </p:cNvPr>
          <p:cNvSpPr>
            <a:spLocks noGrp="1"/>
          </p:cNvSpPr>
          <p:nvPr>
            <p:ph idx="1"/>
          </p:nvPr>
        </p:nvSpPr>
        <p:spPr>
          <a:xfrm>
            <a:off x="477520" y="1296032"/>
            <a:ext cx="11236959" cy="4473701"/>
          </a:xfrm>
        </p:spPr>
        <p:txBody>
          <a:bodyPr numCol="2">
            <a:normAutofit/>
          </a:bodyPr>
          <a:lstStyle/>
          <a:p>
            <a:pPr>
              <a:lnSpc>
                <a:spcPct val="90000"/>
              </a:lnSpc>
            </a:pPr>
            <a:r>
              <a:rPr lang="en-US" altLang="en-US" dirty="0"/>
              <a:t>Congress</a:t>
            </a:r>
          </a:p>
          <a:p>
            <a:pPr>
              <a:lnSpc>
                <a:spcPct val="90000"/>
              </a:lnSpc>
            </a:pPr>
            <a:r>
              <a:rPr lang="en-US" altLang="en-US" dirty="0"/>
              <a:t>IRS</a:t>
            </a:r>
          </a:p>
          <a:p>
            <a:pPr>
              <a:lnSpc>
                <a:spcPct val="90000"/>
              </a:lnSpc>
            </a:pPr>
            <a:r>
              <a:rPr lang="en-US" altLang="en-US" dirty="0"/>
              <a:t>Media</a:t>
            </a:r>
          </a:p>
          <a:p>
            <a:pPr>
              <a:lnSpc>
                <a:spcPct val="90000"/>
              </a:lnSpc>
            </a:pPr>
            <a:r>
              <a:rPr lang="en-US" altLang="en-US" dirty="0"/>
              <a:t>General public</a:t>
            </a:r>
          </a:p>
          <a:p>
            <a:pPr>
              <a:lnSpc>
                <a:spcPct val="90000"/>
              </a:lnSpc>
            </a:pPr>
            <a:r>
              <a:rPr lang="en-US" altLang="en-US" dirty="0"/>
              <a:t>Donors</a:t>
            </a:r>
          </a:p>
          <a:p>
            <a:pPr>
              <a:lnSpc>
                <a:spcPct val="90000"/>
              </a:lnSpc>
            </a:pPr>
            <a:r>
              <a:rPr lang="en-US" altLang="en-US" dirty="0"/>
              <a:t>Vendors</a:t>
            </a:r>
          </a:p>
          <a:p>
            <a:pPr>
              <a:lnSpc>
                <a:spcPct val="90000"/>
              </a:lnSpc>
            </a:pPr>
            <a:endParaRPr lang="en-US" altLang="en-US" dirty="0"/>
          </a:p>
          <a:p>
            <a:pPr>
              <a:lnSpc>
                <a:spcPct val="90000"/>
              </a:lnSpc>
            </a:pPr>
            <a:endParaRPr lang="en-US" altLang="en-US" dirty="0"/>
          </a:p>
          <a:p>
            <a:pPr>
              <a:lnSpc>
                <a:spcPct val="90000"/>
              </a:lnSpc>
            </a:pPr>
            <a:r>
              <a:rPr lang="en-US" altLang="en-US" dirty="0"/>
              <a:t>State Attorneys General</a:t>
            </a:r>
          </a:p>
          <a:p>
            <a:pPr>
              <a:lnSpc>
                <a:spcPct val="90000"/>
              </a:lnSpc>
            </a:pPr>
            <a:r>
              <a:rPr lang="en-US" altLang="en-US" dirty="0"/>
              <a:t>Other non-profits in your industry</a:t>
            </a:r>
          </a:p>
          <a:p>
            <a:pPr>
              <a:lnSpc>
                <a:spcPct val="90000"/>
              </a:lnSpc>
            </a:pPr>
            <a:r>
              <a:rPr lang="en-US" altLang="en-US" dirty="0"/>
              <a:t>Other watchdog groups</a:t>
            </a:r>
          </a:p>
          <a:p>
            <a:pPr marL="0" indent="0">
              <a:buNone/>
            </a:pPr>
            <a:endParaRPr lang="en-US" dirty="0"/>
          </a:p>
        </p:txBody>
      </p:sp>
      <p:pic>
        <p:nvPicPr>
          <p:cNvPr id="6" name="Content Placeholder 4" descr="C:\Users\kcreach\Desktop\imagesCA029SYL.jpg">
            <a:extLst>
              <a:ext uri="{FF2B5EF4-FFF2-40B4-BE49-F238E27FC236}">
                <a16:creationId xmlns:a16="http://schemas.microsoft.com/office/drawing/2014/main" id="{1793F42B-EEE9-4EF9-93F8-A6A993FA38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2957" y="3389813"/>
            <a:ext cx="8185546" cy="274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2338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8885D-0498-4C93-817B-14EC79740863}"/>
              </a:ext>
            </a:extLst>
          </p:cNvPr>
          <p:cNvSpPr>
            <a:spLocks noGrp="1"/>
          </p:cNvSpPr>
          <p:nvPr>
            <p:ph type="title"/>
          </p:nvPr>
        </p:nvSpPr>
        <p:spPr/>
        <p:txBody>
          <a:bodyPr>
            <a:normAutofit fontScale="90000"/>
          </a:bodyPr>
          <a:lstStyle/>
          <a:p>
            <a:r>
              <a:rPr lang="en-US" dirty="0"/>
              <a:t>Core Form</a:t>
            </a:r>
          </a:p>
        </p:txBody>
      </p:sp>
      <p:sp>
        <p:nvSpPr>
          <p:cNvPr id="3" name="Slide Number Placeholder 2">
            <a:extLst>
              <a:ext uri="{FF2B5EF4-FFF2-40B4-BE49-F238E27FC236}">
                <a16:creationId xmlns:a16="http://schemas.microsoft.com/office/drawing/2014/main" id="{9BD3F37E-768F-4C67-9545-BE194B602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4ED62222-3C9A-47B6-8B72-F97C9944CD34}"/>
              </a:ext>
            </a:extLst>
          </p:cNvPr>
          <p:cNvSpPr>
            <a:spLocks noGrp="1"/>
          </p:cNvSpPr>
          <p:nvPr>
            <p:ph idx="1"/>
          </p:nvPr>
        </p:nvSpPr>
        <p:spPr>
          <a:xfrm>
            <a:off x="477520" y="1055403"/>
            <a:ext cx="11236959" cy="5046132"/>
          </a:xfrm>
        </p:spPr>
        <p:txBody>
          <a:bodyPr>
            <a:normAutofit fontScale="85000" lnSpcReduction="20000"/>
          </a:bodyPr>
          <a:lstStyle/>
          <a:p>
            <a:r>
              <a:rPr lang="en-US" dirty="0"/>
              <a:t>Part III: Program Service Accomplishments</a:t>
            </a:r>
          </a:p>
          <a:p>
            <a:pPr lvl="1"/>
            <a:r>
              <a:rPr lang="en-US" sz="2000" dirty="0"/>
              <a:t>Describes in detail the mission and types of programs the organization conducts including revenue and expenses</a:t>
            </a:r>
          </a:p>
          <a:p>
            <a:r>
              <a:rPr lang="en-US" dirty="0"/>
              <a:t>Part IV: Checklist of Required Schedules</a:t>
            </a:r>
          </a:p>
          <a:p>
            <a:pPr lvl="1"/>
            <a:r>
              <a:rPr lang="en-US" sz="2100" dirty="0"/>
              <a:t>Various questions to help pinpoint exactly how many additional schedules will be attached</a:t>
            </a:r>
          </a:p>
          <a:p>
            <a:r>
              <a:rPr lang="en-US" dirty="0"/>
              <a:t>Part V: Statements Regarding Other IRS Filings &amp; Tax Compliance</a:t>
            </a:r>
          </a:p>
          <a:p>
            <a:pPr lvl="1"/>
            <a:r>
              <a:rPr lang="en-US" sz="2100" dirty="0"/>
              <a:t>Questions about foreign banking, the need to file a 990-T, items the IRS will need to know about</a:t>
            </a:r>
          </a:p>
          <a:p>
            <a:r>
              <a:rPr lang="en-US" dirty="0"/>
              <a:t>Part VI: Governance, Management &amp; Disclosure</a:t>
            </a:r>
          </a:p>
          <a:p>
            <a:pPr lvl="1"/>
            <a:r>
              <a:rPr lang="en-US" sz="2100" dirty="0"/>
              <a:t>Various questions and disclosures that provide more detail into who manages the organization and policies in place (all best practices)</a:t>
            </a:r>
          </a:p>
          <a:p>
            <a:r>
              <a:rPr lang="en-US" dirty="0"/>
              <a:t>Part VII: Compensation of Officers, Directors, Key Employees, Highest Compensated Employees &amp; Independent Contractors</a:t>
            </a:r>
          </a:p>
          <a:p>
            <a:r>
              <a:rPr lang="en-US" dirty="0"/>
              <a:t>Parts VIII, IX, X: Financials</a:t>
            </a:r>
          </a:p>
          <a:p>
            <a:pPr lvl="1"/>
            <a:r>
              <a:rPr lang="en-US" sz="2100" dirty="0"/>
              <a:t>There are common reconciling differences with the audit report</a:t>
            </a:r>
          </a:p>
        </p:txBody>
      </p:sp>
    </p:spTree>
    <p:extLst>
      <p:ext uri="{BB962C8B-B14F-4D97-AF65-F5344CB8AC3E}">
        <p14:creationId xmlns:p14="http://schemas.microsoft.com/office/powerpoint/2010/main" val="2582822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0840E6-0914-49D5-AFB5-12354F686670}"/>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picture containing food&#10;&#10;Description automatically generated">
            <a:extLst>
              <a:ext uri="{FF2B5EF4-FFF2-40B4-BE49-F238E27FC236}">
                <a16:creationId xmlns:a16="http://schemas.microsoft.com/office/drawing/2014/main" id="{6C16D9F7-C2B9-4CE0-8808-2A4DB33DC446}"/>
              </a:ext>
            </a:extLst>
          </p:cNvPr>
          <p:cNvPicPr>
            <a:picLocks noChangeAspect="1"/>
          </p:cNvPicPr>
          <p:nvPr/>
        </p:nvPicPr>
        <p:blipFill>
          <a:blip r:embed="rId3"/>
          <a:stretch>
            <a:fillRect/>
          </a:stretch>
        </p:blipFill>
        <p:spPr>
          <a:xfrm>
            <a:off x="7452225" y="0"/>
            <a:ext cx="4739775" cy="2147453"/>
          </a:xfrm>
          <a:prstGeom prst="rect">
            <a:avLst/>
          </a:prstGeom>
        </p:spPr>
      </p:pic>
      <p:sp>
        <p:nvSpPr>
          <p:cNvPr id="6" name="object 3">
            <a:extLst>
              <a:ext uri="{FF2B5EF4-FFF2-40B4-BE49-F238E27FC236}">
                <a16:creationId xmlns:a16="http://schemas.microsoft.com/office/drawing/2014/main" id="{115B27B9-DDFA-48E0-883E-A950357B8C1C}"/>
              </a:ext>
            </a:extLst>
          </p:cNvPr>
          <p:cNvSpPr txBox="1"/>
          <p:nvPr/>
        </p:nvSpPr>
        <p:spPr>
          <a:xfrm>
            <a:off x="336346" y="527320"/>
            <a:ext cx="8763000" cy="1010533"/>
          </a:xfrm>
          <a:prstGeom prst="rect">
            <a:avLst/>
          </a:prstGeom>
        </p:spPr>
        <p:txBody>
          <a:bodyPr vert="horz" wrap="square" lIns="0" tIns="12700" rIns="0" bIns="0" rtlCol="0">
            <a:spAutoFit/>
          </a:bodyPr>
          <a:lstStyle/>
          <a:p>
            <a:pPr marL="12700">
              <a:spcBef>
                <a:spcPts val="100"/>
              </a:spcBef>
              <a:tabLst>
                <a:tab pos="354965" algn="l"/>
                <a:tab pos="355600" algn="l"/>
              </a:tabLst>
            </a:pPr>
            <a:r>
              <a:rPr lang="en-US" sz="3200" b="1" dirty="0">
                <a:solidFill>
                  <a:schemeClr val="bg1"/>
                </a:solidFill>
                <a:latin typeface="Arial" panose="020B0604020202020204" pitchFamily="34" charset="0"/>
                <a:cs typeface="Arial" panose="020B0604020202020204" pitchFamily="34" charset="0"/>
              </a:rPr>
              <a:t>Finance, Strategy and Analytics</a:t>
            </a:r>
          </a:p>
          <a:p>
            <a:pPr marL="12700" algn="ctr">
              <a:spcBef>
                <a:spcPts val="100"/>
              </a:spcBef>
              <a:tabLst>
                <a:tab pos="354965" algn="l"/>
                <a:tab pos="355600" algn="l"/>
              </a:tabLst>
            </a:pPr>
            <a:endParaRPr lang="en-US" sz="3200" b="1" dirty="0">
              <a:solidFill>
                <a:schemeClr val="bg1"/>
              </a:solidFill>
              <a:latin typeface="United Sans Cd Bd" pitchFamily="50" charset="0"/>
              <a:cs typeface="Tungsten Book"/>
            </a:endParaRPr>
          </a:p>
        </p:txBody>
      </p:sp>
      <p:sp>
        <p:nvSpPr>
          <p:cNvPr id="7" name="TextBox 6">
            <a:extLst>
              <a:ext uri="{FF2B5EF4-FFF2-40B4-BE49-F238E27FC236}">
                <a16:creationId xmlns:a16="http://schemas.microsoft.com/office/drawing/2014/main" id="{407AD52E-AF09-4974-9A3D-3389565842AF}"/>
              </a:ext>
            </a:extLst>
          </p:cNvPr>
          <p:cNvSpPr txBox="1"/>
          <p:nvPr/>
        </p:nvSpPr>
        <p:spPr>
          <a:xfrm>
            <a:off x="592546" y="1331845"/>
            <a:ext cx="7880464"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New Ventures</a:t>
            </a:r>
          </a:p>
          <a:p>
            <a:pPr marL="742950" lvl="1" indent="-285750">
              <a:buFont typeface="Wingdings" panose="05000000000000000000" pitchFamily="2" charset="2"/>
              <a:buChar char="Ø"/>
            </a:pPr>
            <a:r>
              <a:rPr lang="en-US" sz="2000" dirty="0">
                <a:solidFill>
                  <a:schemeClr val="bg1"/>
                </a:solidFill>
                <a:latin typeface="Arial" panose="020B0604020202020204" pitchFamily="34" charset="0"/>
                <a:cs typeface="Arial" panose="020B0604020202020204" pitchFamily="34" charset="0"/>
              </a:rPr>
              <a:t>Chiefs Fit</a:t>
            </a:r>
          </a:p>
          <a:p>
            <a:pPr marL="1200150" lvl="2" indent="-285750">
              <a:buFont typeface="Wingdings" panose="05000000000000000000" pitchFamily="2" charset="2"/>
              <a:buChar char="Ø"/>
            </a:pPr>
            <a:r>
              <a:rPr lang="en-US" sz="2000" dirty="0">
                <a:solidFill>
                  <a:schemeClr val="bg1"/>
                </a:solidFill>
                <a:latin typeface="Arial" panose="020B0604020202020204" pitchFamily="34" charset="0"/>
                <a:cs typeface="Arial" panose="020B0604020202020204" pitchFamily="34" charset="0"/>
              </a:rPr>
              <a:t>Financial Model</a:t>
            </a:r>
          </a:p>
          <a:p>
            <a:pPr marL="1200150" lvl="2" indent="-285750">
              <a:buFont typeface="Wingdings" panose="05000000000000000000" pitchFamily="2" charset="2"/>
              <a:buChar char="Ø"/>
            </a:pPr>
            <a:r>
              <a:rPr lang="en-US" sz="2000" dirty="0">
                <a:solidFill>
                  <a:schemeClr val="bg1"/>
                </a:solidFill>
                <a:latin typeface="Arial" panose="020B0604020202020204" pitchFamily="34" charset="0"/>
                <a:cs typeface="Arial" panose="020B0604020202020204" pitchFamily="34" charset="0"/>
              </a:rPr>
              <a:t>Investment Analysis</a:t>
            </a:r>
          </a:p>
          <a:p>
            <a:pPr marL="1200150" lvl="2" indent="-285750">
              <a:buFont typeface="Wingdings" panose="05000000000000000000" pitchFamily="2" charset="2"/>
              <a:buChar char="Ø"/>
            </a:pPr>
            <a:r>
              <a:rPr lang="en-US" sz="2000" dirty="0">
                <a:solidFill>
                  <a:schemeClr val="bg1"/>
                </a:solidFill>
                <a:latin typeface="Arial" panose="020B0604020202020204" pitchFamily="34" charset="0"/>
                <a:cs typeface="Arial" panose="020B0604020202020204" pitchFamily="34" charset="0"/>
              </a:rPr>
              <a:t>Continued review</a:t>
            </a:r>
          </a:p>
        </p:txBody>
      </p:sp>
      <p:pic>
        <p:nvPicPr>
          <p:cNvPr id="3" name="Picture 2" descr="A logo of a football team&#10;&#10;Description automatically generated with low confidence">
            <a:extLst>
              <a:ext uri="{FF2B5EF4-FFF2-40B4-BE49-F238E27FC236}">
                <a16:creationId xmlns:a16="http://schemas.microsoft.com/office/drawing/2014/main" id="{6D97B538-3ED7-EDE1-B5DE-851A49D4A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5775" y="5542279"/>
            <a:ext cx="1874520" cy="1041401"/>
          </a:xfrm>
          <a:prstGeom prst="rect">
            <a:avLst/>
          </a:prstGeom>
        </p:spPr>
      </p:pic>
    </p:spTree>
    <p:extLst>
      <p:ext uri="{BB962C8B-B14F-4D97-AF65-F5344CB8AC3E}">
        <p14:creationId xmlns:p14="http://schemas.microsoft.com/office/powerpoint/2010/main" val="13379746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6DE02-A4E7-4073-BD12-4089E901F2CC}"/>
              </a:ext>
            </a:extLst>
          </p:cNvPr>
          <p:cNvSpPr>
            <a:spLocks noGrp="1"/>
          </p:cNvSpPr>
          <p:nvPr>
            <p:ph type="title"/>
          </p:nvPr>
        </p:nvSpPr>
        <p:spPr/>
        <p:txBody>
          <a:bodyPr>
            <a:normAutofit fontScale="90000"/>
          </a:bodyPr>
          <a:lstStyle/>
          <a:p>
            <a:r>
              <a:rPr lang="en-US" dirty="0"/>
              <a:t>Schedules</a:t>
            </a:r>
          </a:p>
        </p:txBody>
      </p:sp>
      <p:sp>
        <p:nvSpPr>
          <p:cNvPr id="3" name="Slide Number Placeholder 2">
            <a:extLst>
              <a:ext uri="{FF2B5EF4-FFF2-40B4-BE49-F238E27FC236}">
                <a16:creationId xmlns:a16="http://schemas.microsoft.com/office/drawing/2014/main" id="{6C271541-CA63-47AE-82BA-CF999C4B5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CA494CD7-54D6-4D6B-9DF7-472952006A9D}"/>
              </a:ext>
            </a:extLst>
          </p:cNvPr>
          <p:cNvSpPr>
            <a:spLocks noGrp="1"/>
          </p:cNvSpPr>
          <p:nvPr>
            <p:ph idx="1"/>
          </p:nvPr>
        </p:nvSpPr>
        <p:spPr>
          <a:xfrm>
            <a:off x="477520" y="1036982"/>
            <a:ext cx="11236959" cy="4784035"/>
          </a:xfrm>
        </p:spPr>
        <p:txBody>
          <a:bodyPr>
            <a:normAutofit/>
          </a:bodyPr>
          <a:lstStyle/>
          <a:p>
            <a:r>
              <a:rPr lang="en-US" sz="2400" dirty="0"/>
              <a:t>Schedule A: Public Charity Status &amp; Public Support Test</a:t>
            </a:r>
          </a:p>
          <a:p>
            <a:r>
              <a:rPr lang="en-US" sz="2400" dirty="0"/>
              <a:t>Schedule B: Schedule of Contributors</a:t>
            </a:r>
          </a:p>
          <a:p>
            <a:r>
              <a:rPr lang="en-US" sz="2400" dirty="0"/>
              <a:t>Schedule C: Lobbying Activities</a:t>
            </a:r>
          </a:p>
          <a:p>
            <a:r>
              <a:rPr lang="en-US" sz="2400" dirty="0"/>
              <a:t>Schedule D: Supplemental Financial Statements</a:t>
            </a:r>
          </a:p>
          <a:p>
            <a:r>
              <a:rPr lang="en-US" sz="2400" dirty="0"/>
              <a:t>Schedule E: Schools</a:t>
            </a:r>
          </a:p>
          <a:p>
            <a:r>
              <a:rPr lang="en-US" sz="2400" dirty="0"/>
              <a:t>Schedule F: Activities Outside the US</a:t>
            </a:r>
          </a:p>
          <a:p>
            <a:r>
              <a:rPr lang="en-US" sz="2400" dirty="0"/>
              <a:t>Schedule G: Fundraising</a:t>
            </a:r>
          </a:p>
          <a:p>
            <a:r>
              <a:rPr lang="en-US" sz="2400" dirty="0"/>
              <a:t>Schedule H: Hospitals</a:t>
            </a:r>
          </a:p>
          <a:p>
            <a:r>
              <a:rPr lang="en-US" sz="2400" dirty="0"/>
              <a:t>Schedule I: Grants &amp; Other Assistance</a:t>
            </a:r>
          </a:p>
        </p:txBody>
      </p:sp>
    </p:spTree>
    <p:extLst>
      <p:ext uri="{BB962C8B-B14F-4D97-AF65-F5344CB8AC3E}">
        <p14:creationId xmlns:p14="http://schemas.microsoft.com/office/powerpoint/2010/main" val="29250412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1D373-05F9-4153-87E7-859D6CB78B08}"/>
              </a:ext>
            </a:extLst>
          </p:cNvPr>
          <p:cNvSpPr>
            <a:spLocks noGrp="1"/>
          </p:cNvSpPr>
          <p:nvPr>
            <p:ph type="title"/>
          </p:nvPr>
        </p:nvSpPr>
        <p:spPr/>
        <p:txBody>
          <a:bodyPr>
            <a:normAutofit fontScale="90000"/>
          </a:bodyPr>
          <a:lstStyle/>
          <a:p>
            <a:r>
              <a:rPr lang="en-US" dirty="0"/>
              <a:t>Schedules (continued)</a:t>
            </a:r>
          </a:p>
        </p:txBody>
      </p:sp>
      <p:sp>
        <p:nvSpPr>
          <p:cNvPr id="3" name="Slide Number Placeholder 2">
            <a:extLst>
              <a:ext uri="{FF2B5EF4-FFF2-40B4-BE49-F238E27FC236}">
                <a16:creationId xmlns:a16="http://schemas.microsoft.com/office/drawing/2014/main" id="{59F0B007-2D2A-4866-8319-E5588CD760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1D8504EF-694D-4589-8C02-18A254ECCBB0}"/>
              </a:ext>
            </a:extLst>
          </p:cNvPr>
          <p:cNvSpPr>
            <a:spLocks noGrp="1"/>
          </p:cNvSpPr>
          <p:nvPr>
            <p:ph idx="1"/>
          </p:nvPr>
        </p:nvSpPr>
        <p:spPr/>
        <p:txBody>
          <a:bodyPr>
            <a:normAutofit/>
          </a:bodyPr>
          <a:lstStyle/>
          <a:p>
            <a:r>
              <a:rPr lang="en-US" sz="2400" dirty="0"/>
              <a:t>Schedule J: Compensation Information</a:t>
            </a:r>
          </a:p>
          <a:p>
            <a:r>
              <a:rPr lang="en-US" sz="2400" dirty="0"/>
              <a:t>Schedule K: Tax-Exempt Bonds</a:t>
            </a:r>
          </a:p>
          <a:p>
            <a:r>
              <a:rPr lang="en-US" sz="2400" dirty="0"/>
              <a:t>Schedule L: Transactions with Interested Persons</a:t>
            </a:r>
          </a:p>
          <a:p>
            <a:r>
              <a:rPr lang="en-US" sz="2400" dirty="0"/>
              <a:t>Schedule M: Noncash Contributions</a:t>
            </a:r>
          </a:p>
          <a:p>
            <a:r>
              <a:rPr lang="en-US" sz="2400" dirty="0"/>
              <a:t>Schedule O: Supplemental Information</a:t>
            </a:r>
          </a:p>
          <a:p>
            <a:r>
              <a:rPr lang="en-US" sz="2400" dirty="0"/>
              <a:t>Schedule R: Related Organizations</a:t>
            </a:r>
          </a:p>
        </p:txBody>
      </p:sp>
    </p:spTree>
    <p:extLst>
      <p:ext uri="{BB962C8B-B14F-4D97-AF65-F5344CB8AC3E}">
        <p14:creationId xmlns:p14="http://schemas.microsoft.com/office/powerpoint/2010/main" val="20230815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341593-F18D-436F-AF5C-153B13483AA2}"/>
              </a:ext>
            </a:extLst>
          </p:cNvPr>
          <p:cNvSpPr>
            <a:spLocks noGrp="1"/>
          </p:cNvSpPr>
          <p:nvPr>
            <p:ph type="title"/>
          </p:nvPr>
        </p:nvSpPr>
        <p:spPr>
          <a:xfrm>
            <a:off x="397307" y="2250619"/>
            <a:ext cx="3535680" cy="1374898"/>
          </a:xfrm>
        </p:spPr>
        <p:txBody>
          <a:bodyPr>
            <a:normAutofit fontScale="90000"/>
          </a:bodyPr>
          <a:lstStyle/>
          <a:p>
            <a:r>
              <a:rPr lang="en-US" dirty="0"/>
              <a:t>Public Support Test Part II</a:t>
            </a:r>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5E05F3BA-1106-4783-893C-855B40D27BBE}"/>
              </a:ext>
            </a:extLst>
          </p:cNvPr>
          <p:cNvPicPr>
            <a:picLocks noChangeAspect="1"/>
          </p:cNvPicPr>
          <p:nvPr/>
        </p:nvPicPr>
        <p:blipFill>
          <a:blip r:embed="rId2"/>
          <a:stretch>
            <a:fillRect/>
          </a:stretch>
        </p:blipFill>
        <p:spPr>
          <a:xfrm>
            <a:off x="4675884" y="115467"/>
            <a:ext cx="7351468" cy="6466488"/>
          </a:xfrm>
          <a:prstGeom prst="rect">
            <a:avLst/>
          </a:prstGeom>
        </p:spPr>
      </p:pic>
    </p:spTree>
    <p:extLst>
      <p:ext uri="{BB962C8B-B14F-4D97-AF65-F5344CB8AC3E}">
        <p14:creationId xmlns:p14="http://schemas.microsoft.com/office/powerpoint/2010/main" val="24607090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8B11F1-AA34-480A-AD74-C62BC42C05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5D215349-4960-43A3-8D45-EEB964C362CA}"/>
              </a:ext>
            </a:extLst>
          </p:cNvPr>
          <p:cNvPicPr>
            <a:picLocks noChangeAspect="1"/>
          </p:cNvPicPr>
          <p:nvPr/>
        </p:nvPicPr>
        <p:blipFill>
          <a:blip r:embed="rId2"/>
          <a:stretch>
            <a:fillRect/>
          </a:stretch>
        </p:blipFill>
        <p:spPr>
          <a:xfrm>
            <a:off x="4655479" y="1641881"/>
            <a:ext cx="7421504" cy="2995266"/>
          </a:xfrm>
          <a:prstGeom prst="rect">
            <a:avLst/>
          </a:prstGeom>
        </p:spPr>
      </p:pic>
      <p:sp>
        <p:nvSpPr>
          <p:cNvPr id="4" name="Title 4">
            <a:extLst>
              <a:ext uri="{FF2B5EF4-FFF2-40B4-BE49-F238E27FC236}">
                <a16:creationId xmlns:a16="http://schemas.microsoft.com/office/drawing/2014/main" id="{43CF7C09-E4D0-466A-9EE2-305763A20E34}"/>
              </a:ext>
            </a:extLst>
          </p:cNvPr>
          <p:cNvSpPr>
            <a:spLocks noGrp="1"/>
          </p:cNvSpPr>
          <p:nvPr>
            <p:ph type="title"/>
          </p:nvPr>
        </p:nvSpPr>
        <p:spPr>
          <a:xfrm>
            <a:off x="397307" y="2250619"/>
            <a:ext cx="3535680" cy="1374898"/>
          </a:xfrm>
        </p:spPr>
        <p:txBody>
          <a:bodyPr>
            <a:normAutofit fontScale="90000"/>
          </a:bodyPr>
          <a:lstStyle/>
          <a:p>
            <a:r>
              <a:rPr lang="en-US" dirty="0"/>
              <a:t>Public Support Test Part II Cont.</a:t>
            </a:r>
          </a:p>
        </p:txBody>
      </p:sp>
    </p:spTree>
    <p:extLst>
      <p:ext uri="{BB962C8B-B14F-4D97-AF65-F5344CB8AC3E}">
        <p14:creationId xmlns:p14="http://schemas.microsoft.com/office/powerpoint/2010/main" val="28124699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341593-F18D-436F-AF5C-153B13483AA2}"/>
              </a:ext>
            </a:extLst>
          </p:cNvPr>
          <p:cNvSpPr>
            <a:spLocks noGrp="1"/>
          </p:cNvSpPr>
          <p:nvPr>
            <p:ph type="title"/>
          </p:nvPr>
        </p:nvSpPr>
        <p:spPr>
          <a:xfrm>
            <a:off x="397307" y="2250619"/>
            <a:ext cx="3535680" cy="1374898"/>
          </a:xfrm>
        </p:spPr>
        <p:txBody>
          <a:bodyPr>
            <a:normAutofit fontScale="90000"/>
          </a:bodyPr>
          <a:lstStyle/>
          <a:p>
            <a:r>
              <a:rPr lang="en-US" dirty="0"/>
              <a:t>Public Support Test Part III</a:t>
            </a:r>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993EF87B-7F80-438B-80A9-94EE54D2A9E4}"/>
              </a:ext>
            </a:extLst>
          </p:cNvPr>
          <p:cNvPicPr>
            <a:picLocks noChangeAspect="1"/>
          </p:cNvPicPr>
          <p:nvPr/>
        </p:nvPicPr>
        <p:blipFill>
          <a:blip r:embed="rId2"/>
          <a:stretch>
            <a:fillRect/>
          </a:stretch>
        </p:blipFill>
        <p:spPr>
          <a:xfrm>
            <a:off x="4668252" y="966777"/>
            <a:ext cx="7392163" cy="4834583"/>
          </a:xfrm>
          <a:prstGeom prst="rect">
            <a:avLst/>
          </a:prstGeom>
        </p:spPr>
      </p:pic>
    </p:spTree>
    <p:extLst>
      <p:ext uri="{BB962C8B-B14F-4D97-AF65-F5344CB8AC3E}">
        <p14:creationId xmlns:p14="http://schemas.microsoft.com/office/powerpoint/2010/main" val="20007688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8B11F1-AA34-480A-AD74-C62BC42C05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E0092956-671B-4628-A4C6-0E9E0C7D62F9}"/>
              </a:ext>
            </a:extLst>
          </p:cNvPr>
          <p:cNvPicPr>
            <a:picLocks noChangeAspect="1"/>
          </p:cNvPicPr>
          <p:nvPr/>
        </p:nvPicPr>
        <p:blipFill>
          <a:blip r:embed="rId2"/>
          <a:stretch>
            <a:fillRect/>
          </a:stretch>
        </p:blipFill>
        <p:spPr>
          <a:xfrm>
            <a:off x="4564104" y="624447"/>
            <a:ext cx="7627896" cy="5239249"/>
          </a:xfrm>
          <a:prstGeom prst="rect">
            <a:avLst/>
          </a:prstGeom>
        </p:spPr>
      </p:pic>
      <p:sp>
        <p:nvSpPr>
          <p:cNvPr id="5" name="Title 4">
            <a:extLst>
              <a:ext uri="{FF2B5EF4-FFF2-40B4-BE49-F238E27FC236}">
                <a16:creationId xmlns:a16="http://schemas.microsoft.com/office/drawing/2014/main" id="{A8C48099-3F40-4162-859D-827708179181}"/>
              </a:ext>
            </a:extLst>
          </p:cNvPr>
          <p:cNvSpPr>
            <a:spLocks noGrp="1"/>
          </p:cNvSpPr>
          <p:nvPr>
            <p:ph type="title"/>
          </p:nvPr>
        </p:nvSpPr>
        <p:spPr>
          <a:xfrm>
            <a:off x="397307" y="2250619"/>
            <a:ext cx="3535680" cy="1374898"/>
          </a:xfrm>
        </p:spPr>
        <p:txBody>
          <a:bodyPr>
            <a:normAutofit fontScale="90000"/>
          </a:bodyPr>
          <a:lstStyle/>
          <a:p>
            <a:r>
              <a:rPr lang="en-US" dirty="0"/>
              <a:t>Public Support Test Part III Cont.</a:t>
            </a:r>
          </a:p>
        </p:txBody>
      </p:sp>
    </p:spTree>
    <p:extLst>
      <p:ext uri="{BB962C8B-B14F-4D97-AF65-F5344CB8AC3E}">
        <p14:creationId xmlns:p14="http://schemas.microsoft.com/office/powerpoint/2010/main" val="7180050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7BDB2-694F-3882-606B-B5FCA58B7BDB}"/>
              </a:ext>
            </a:extLst>
          </p:cNvPr>
          <p:cNvSpPr>
            <a:spLocks noGrp="1"/>
          </p:cNvSpPr>
          <p:nvPr>
            <p:ph type="title"/>
          </p:nvPr>
        </p:nvSpPr>
        <p:spPr/>
        <p:txBody>
          <a:bodyPr/>
          <a:lstStyle/>
          <a:p>
            <a:r>
              <a:rPr lang="en-US" sz="4800" dirty="0"/>
              <a:t>Common Errors</a:t>
            </a:r>
          </a:p>
        </p:txBody>
      </p:sp>
    </p:spTree>
    <p:extLst>
      <p:ext uri="{BB962C8B-B14F-4D97-AF65-F5344CB8AC3E}">
        <p14:creationId xmlns:p14="http://schemas.microsoft.com/office/powerpoint/2010/main" val="8392506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dirty="0"/>
              <a:t>Common Reporting Errors</a:t>
            </a:r>
          </a:p>
        </p:txBody>
      </p:sp>
      <p:sp>
        <p:nvSpPr>
          <p:cNvPr id="3" name="Slide Number Placeholder 2">
            <a:extLst>
              <a:ext uri="{FF2B5EF4-FFF2-40B4-BE49-F238E27FC236}">
                <a16:creationId xmlns:a16="http://schemas.microsoft.com/office/drawing/2014/main" id="{F5267654-5FDE-2643-DDE8-66061FEB90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Content Placeholder 6">
            <a:extLst>
              <a:ext uri="{FF2B5EF4-FFF2-40B4-BE49-F238E27FC236}">
                <a16:creationId xmlns:a16="http://schemas.microsoft.com/office/drawing/2014/main" id="{5D2B84E6-F675-7816-2958-55EDD0E5EA92}"/>
              </a:ext>
            </a:extLst>
          </p:cNvPr>
          <p:cNvSpPr>
            <a:spLocks noGrp="1"/>
          </p:cNvSpPr>
          <p:nvPr>
            <p:ph idx="1"/>
          </p:nvPr>
        </p:nvSpPr>
        <p:spPr/>
        <p:txBody>
          <a:bodyPr>
            <a:normAutofit/>
          </a:bodyPr>
          <a:lstStyle/>
          <a:p>
            <a:r>
              <a:rPr lang="en-US" sz="2400" dirty="0"/>
              <a:t>Missing applicable schedules</a:t>
            </a:r>
          </a:p>
          <a:p>
            <a:pPr lvl="1"/>
            <a:r>
              <a:rPr lang="en-US" sz="2400" dirty="0"/>
              <a:t>Answers to Part IV, Checklist of Required Schedules shows which schedules should be attached.</a:t>
            </a:r>
          </a:p>
          <a:p>
            <a:pPr lvl="1"/>
            <a:r>
              <a:rPr lang="en-US" sz="2400" dirty="0"/>
              <a:t>IRS can deem missing schedules an incomplete return and assess late filing penalties.</a:t>
            </a:r>
          </a:p>
          <a:p>
            <a:pPr lvl="1"/>
            <a:r>
              <a:rPr lang="en-US" sz="2400" dirty="0"/>
              <a:t>Note Part IV, Line 38 must be “yes” and Schedule O must contain applicable narratives.</a:t>
            </a:r>
          </a:p>
          <a:p>
            <a:pPr marL="0" indent="0">
              <a:buNone/>
            </a:pPr>
            <a:endParaRPr lang="en-US" sz="2400" dirty="0"/>
          </a:p>
        </p:txBody>
      </p:sp>
      <p:pic>
        <p:nvPicPr>
          <p:cNvPr id="4" name="Picture 3">
            <a:extLst>
              <a:ext uri="{FF2B5EF4-FFF2-40B4-BE49-F238E27FC236}">
                <a16:creationId xmlns:a16="http://schemas.microsoft.com/office/drawing/2014/main" id="{BCAD24A4-B001-4643-B60B-91680480B7CA}"/>
              </a:ext>
            </a:extLst>
          </p:cNvPr>
          <p:cNvPicPr>
            <a:picLocks noChangeAspect="1"/>
          </p:cNvPicPr>
          <p:nvPr/>
        </p:nvPicPr>
        <p:blipFill>
          <a:blip r:embed="rId2"/>
          <a:stretch>
            <a:fillRect/>
          </a:stretch>
        </p:blipFill>
        <p:spPr>
          <a:xfrm>
            <a:off x="964405" y="4472990"/>
            <a:ext cx="10263188" cy="567620"/>
          </a:xfrm>
          <a:prstGeom prst="rect">
            <a:avLst/>
          </a:prstGeom>
        </p:spPr>
      </p:pic>
    </p:spTree>
    <p:extLst>
      <p:ext uri="{BB962C8B-B14F-4D97-AF65-F5344CB8AC3E}">
        <p14:creationId xmlns:p14="http://schemas.microsoft.com/office/powerpoint/2010/main" val="19705754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4A6A4-0EAF-4BA0-9962-6CF41E9CC6B3}"/>
              </a:ext>
            </a:extLst>
          </p:cNvPr>
          <p:cNvSpPr>
            <a:spLocks noGrp="1"/>
          </p:cNvSpPr>
          <p:nvPr>
            <p:ph type="title"/>
          </p:nvPr>
        </p:nvSpPr>
        <p:spPr/>
        <p:txBody>
          <a:bodyPr>
            <a:normAutofit fontScale="90000"/>
          </a:bodyPr>
          <a:lstStyle/>
          <a:p>
            <a:r>
              <a:rPr lang="en-US" dirty="0"/>
              <a:t>Common Reporting Errors</a:t>
            </a:r>
          </a:p>
        </p:txBody>
      </p:sp>
      <p:sp>
        <p:nvSpPr>
          <p:cNvPr id="3" name="Slide Number Placeholder 2">
            <a:extLst>
              <a:ext uri="{FF2B5EF4-FFF2-40B4-BE49-F238E27FC236}">
                <a16:creationId xmlns:a16="http://schemas.microsoft.com/office/drawing/2014/main" id="{A518D265-7418-4239-B534-BCE690E7C0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1E426FD1-B4FB-48D3-9717-5C18671CEFEC}"/>
              </a:ext>
            </a:extLst>
          </p:cNvPr>
          <p:cNvSpPr>
            <a:spLocks noGrp="1"/>
          </p:cNvSpPr>
          <p:nvPr>
            <p:ph idx="1"/>
          </p:nvPr>
        </p:nvSpPr>
        <p:spPr/>
        <p:txBody>
          <a:bodyPr>
            <a:normAutofit/>
          </a:bodyPr>
          <a:lstStyle/>
          <a:p>
            <a:r>
              <a:rPr lang="en-US" sz="2400" dirty="0"/>
              <a:t>Board Members and Independence</a:t>
            </a:r>
          </a:p>
          <a:p>
            <a:pPr lvl="1"/>
            <a:r>
              <a:rPr lang="en-US" sz="2400" dirty="0"/>
              <a:t>Number of voting board members at year end</a:t>
            </a:r>
          </a:p>
          <a:p>
            <a:pPr lvl="1"/>
            <a:r>
              <a:rPr lang="en-US" sz="2400" dirty="0"/>
              <a:t>Independence impaired if:</a:t>
            </a:r>
          </a:p>
          <a:p>
            <a:pPr lvl="2"/>
            <a:r>
              <a:rPr lang="en-US" sz="2400" dirty="0"/>
              <a:t>Receiving any W-2 compensation</a:t>
            </a:r>
          </a:p>
          <a:p>
            <a:pPr lvl="2"/>
            <a:r>
              <a:rPr lang="en-US" sz="2400" dirty="0"/>
              <a:t>Receiving 1099 of $10,000 or more</a:t>
            </a:r>
          </a:p>
          <a:p>
            <a:pPr lvl="2"/>
            <a:r>
              <a:rPr lang="en-US" sz="2400" dirty="0"/>
              <a:t>Schedule L transactions in excess of specified thresholds reported for organizations owned more than 35% by the board member, providing compensation to a relative of the board member</a:t>
            </a:r>
          </a:p>
          <a:p>
            <a:endParaRPr lang="en-US" sz="2400" dirty="0"/>
          </a:p>
        </p:txBody>
      </p:sp>
    </p:spTree>
    <p:extLst>
      <p:ext uri="{BB962C8B-B14F-4D97-AF65-F5344CB8AC3E}">
        <p14:creationId xmlns:p14="http://schemas.microsoft.com/office/powerpoint/2010/main" val="33162290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2F43F-3AB8-4099-B640-A9AB64A86E1F}"/>
              </a:ext>
            </a:extLst>
          </p:cNvPr>
          <p:cNvSpPr>
            <a:spLocks noGrp="1"/>
          </p:cNvSpPr>
          <p:nvPr>
            <p:ph type="title"/>
          </p:nvPr>
        </p:nvSpPr>
        <p:spPr/>
        <p:txBody>
          <a:bodyPr>
            <a:normAutofit fontScale="90000"/>
          </a:bodyPr>
          <a:lstStyle/>
          <a:p>
            <a:r>
              <a:rPr lang="en-US" dirty="0"/>
              <a:t>Common Reporting Errors</a:t>
            </a:r>
          </a:p>
        </p:txBody>
      </p:sp>
      <p:sp>
        <p:nvSpPr>
          <p:cNvPr id="3" name="Slide Number Placeholder 2">
            <a:extLst>
              <a:ext uri="{FF2B5EF4-FFF2-40B4-BE49-F238E27FC236}">
                <a16:creationId xmlns:a16="http://schemas.microsoft.com/office/drawing/2014/main" id="{C13973DB-3D6D-469F-9CC9-E5379B74C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41485897-86BA-45CF-A21F-39CE3430AFB0}"/>
              </a:ext>
            </a:extLst>
          </p:cNvPr>
          <p:cNvSpPr>
            <a:spLocks noGrp="1"/>
          </p:cNvSpPr>
          <p:nvPr>
            <p:ph idx="1"/>
          </p:nvPr>
        </p:nvSpPr>
        <p:spPr/>
        <p:txBody>
          <a:bodyPr>
            <a:normAutofit/>
          </a:bodyPr>
          <a:lstStyle/>
          <a:p>
            <a:r>
              <a:rPr lang="en-US" sz="2400" dirty="0"/>
              <a:t>Part VII, Section A, Compensation</a:t>
            </a:r>
          </a:p>
          <a:p>
            <a:pPr lvl="1"/>
            <a:r>
              <a:rPr lang="en-US" sz="2400" dirty="0"/>
              <a:t>Fiscal year filers report compensation using data from the calendar year ending within the fiscal year</a:t>
            </a:r>
          </a:p>
          <a:p>
            <a:pPr lvl="1"/>
            <a:r>
              <a:rPr lang="en-US" sz="2400" dirty="0"/>
              <a:t>Use W-2 and 1099</a:t>
            </a:r>
          </a:p>
          <a:p>
            <a:pPr lvl="1"/>
            <a:r>
              <a:rPr lang="en-US" sz="2400" dirty="0"/>
              <a:t>Deferred compensation (ER portion) and nontaxable benefits (EE+ER portions) should be reported</a:t>
            </a:r>
          </a:p>
          <a:p>
            <a:pPr lvl="1"/>
            <a:r>
              <a:rPr lang="en-US" sz="2400" dirty="0"/>
              <a:t>All voting board members serving during the year should be listed, and officers of the board are checked as both director and officer</a:t>
            </a:r>
          </a:p>
          <a:p>
            <a:pPr lvl="1"/>
            <a:r>
              <a:rPr lang="en-US" sz="2400" dirty="0"/>
              <a:t>List top management official and top financial official as officers</a:t>
            </a:r>
          </a:p>
          <a:p>
            <a:endParaRPr lang="en-US" sz="2400" dirty="0"/>
          </a:p>
        </p:txBody>
      </p:sp>
    </p:spTree>
    <p:extLst>
      <p:ext uri="{BB962C8B-B14F-4D97-AF65-F5344CB8AC3E}">
        <p14:creationId xmlns:p14="http://schemas.microsoft.com/office/powerpoint/2010/main" val="3469271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0840E6-0914-49D5-AFB5-12354F686670}"/>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picture containing food&#10;&#10;Description automatically generated">
            <a:extLst>
              <a:ext uri="{FF2B5EF4-FFF2-40B4-BE49-F238E27FC236}">
                <a16:creationId xmlns:a16="http://schemas.microsoft.com/office/drawing/2014/main" id="{6C16D9F7-C2B9-4CE0-8808-2A4DB33DC446}"/>
              </a:ext>
            </a:extLst>
          </p:cNvPr>
          <p:cNvPicPr>
            <a:picLocks noChangeAspect="1"/>
          </p:cNvPicPr>
          <p:nvPr/>
        </p:nvPicPr>
        <p:blipFill>
          <a:blip r:embed="rId3"/>
          <a:stretch>
            <a:fillRect/>
          </a:stretch>
        </p:blipFill>
        <p:spPr>
          <a:xfrm>
            <a:off x="7452225" y="0"/>
            <a:ext cx="4739775" cy="2147453"/>
          </a:xfrm>
          <a:prstGeom prst="rect">
            <a:avLst/>
          </a:prstGeom>
        </p:spPr>
      </p:pic>
      <p:sp>
        <p:nvSpPr>
          <p:cNvPr id="6" name="object 3">
            <a:extLst>
              <a:ext uri="{FF2B5EF4-FFF2-40B4-BE49-F238E27FC236}">
                <a16:creationId xmlns:a16="http://schemas.microsoft.com/office/drawing/2014/main" id="{115B27B9-DDFA-48E0-883E-A950357B8C1C}"/>
              </a:ext>
            </a:extLst>
          </p:cNvPr>
          <p:cNvSpPr txBox="1"/>
          <p:nvPr/>
        </p:nvSpPr>
        <p:spPr>
          <a:xfrm>
            <a:off x="1042362" y="821092"/>
            <a:ext cx="8779750" cy="505267"/>
          </a:xfrm>
          <a:prstGeom prst="rect">
            <a:avLst/>
          </a:prstGeom>
        </p:spPr>
        <p:txBody>
          <a:bodyPr vert="horz" wrap="square" lIns="0" tIns="12700" rIns="0" bIns="0" rtlCol="0">
            <a:spAutoFit/>
          </a:bodyPr>
          <a:lstStyle/>
          <a:p>
            <a:pPr marL="12700">
              <a:spcBef>
                <a:spcPts val="100"/>
              </a:spcBef>
              <a:tabLst>
                <a:tab pos="354965" algn="l"/>
                <a:tab pos="355600" algn="l"/>
              </a:tabLst>
            </a:pPr>
            <a:r>
              <a:rPr lang="en-US" sz="3200" b="1" dirty="0">
                <a:solidFill>
                  <a:schemeClr val="bg1"/>
                </a:solidFill>
                <a:latin typeface="Arial" panose="020B0604020202020204" pitchFamily="34" charset="0"/>
                <a:cs typeface="Arial" panose="020B0604020202020204" pitchFamily="34" charset="0"/>
              </a:rPr>
              <a:t>Super Bowl Timeline</a:t>
            </a:r>
          </a:p>
        </p:txBody>
      </p:sp>
      <p:graphicFrame>
        <p:nvGraphicFramePr>
          <p:cNvPr id="2" name="Diagram 1">
            <a:extLst>
              <a:ext uri="{FF2B5EF4-FFF2-40B4-BE49-F238E27FC236}">
                <a16:creationId xmlns:a16="http://schemas.microsoft.com/office/drawing/2014/main" id="{430A3D52-D259-C255-0CB3-D3C95DFCE0B3}"/>
              </a:ext>
            </a:extLst>
          </p:cNvPr>
          <p:cNvGraphicFramePr/>
          <p:nvPr>
            <p:extLst>
              <p:ext uri="{D42A27DB-BD31-4B8C-83A1-F6EECF244321}">
                <p14:modId xmlns:p14="http://schemas.microsoft.com/office/powerpoint/2010/main" val="2802203037"/>
              </p:ext>
            </p:extLst>
          </p:nvPr>
        </p:nvGraphicFramePr>
        <p:xfrm>
          <a:off x="621437" y="1597981"/>
          <a:ext cx="10607040" cy="45473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406887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67C967-E89F-4351-B251-F7EC0E34FF3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F03147F6-291B-409B-AF9F-05AC3C9703DD}"/>
              </a:ext>
            </a:extLst>
          </p:cNvPr>
          <p:cNvPicPr>
            <a:picLocks noChangeAspect="1"/>
          </p:cNvPicPr>
          <p:nvPr/>
        </p:nvPicPr>
        <p:blipFill rotWithShape="1">
          <a:blip r:embed="rId2"/>
          <a:srcRect b="27983"/>
          <a:stretch/>
        </p:blipFill>
        <p:spPr>
          <a:xfrm>
            <a:off x="1014412" y="349885"/>
            <a:ext cx="10387013" cy="5525636"/>
          </a:xfrm>
          <a:prstGeom prst="rect">
            <a:avLst/>
          </a:prstGeom>
        </p:spPr>
      </p:pic>
    </p:spTree>
    <p:extLst>
      <p:ext uri="{BB962C8B-B14F-4D97-AF65-F5344CB8AC3E}">
        <p14:creationId xmlns:p14="http://schemas.microsoft.com/office/powerpoint/2010/main" val="26873685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1BA78A-26FC-4F98-96D7-905C237E161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E6ED6229-F756-4A59-A7CB-56D4E0422405}"/>
              </a:ext>
            </a:extLst>
          </p:cNvPr>
          <p:cNvPicPr>
            <a:picLocks noChangeAspect="1"/>
          </p:cNvPicPr>
          <p:nvPr/>
        </p:nvPicPr>
        <p:blipFill>
          <a:blip r:embed="rId2"/>
          <a:stretch>
            <a:fillRect/>
          </a:stretch>
        </p:blipFill>
        <p:spPr>
          <a:xfrm>
            <a:off x="567113" y="1151021"/>
            <a:ext cx="11057773" cy="2493881"/>
          </a:xfrm>
          <a:prstGeom prst="rect">
            <a:avLst/>
          </a:prstGeom>
        </p:spPr>
      </p:pic>
    </p:spTree>
    <p:extLst>
      <p:ext uri="{BB962C8B-B14F-4D97-AF65-F5344CB8AC3E}">
        <p14:creationId xmlns:p14="http://schemas.microsoft.com/office/powerpoint/2010/main" val="13292517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140AC2-359D-4271-AAEC-C679B8B6660A}"/>
              </a:ext>
            </a:extLst>
          </p:cNvPr>
          <p:cNvSpPr>
            <a:spLocks noGrp="1"/>
          </p:cNvSpPr>
          <p:nvPr>
            <p:ph type="title"/>
          </p:nvPr>
        </p:nvSpPr>
        <p:spPr/>
        <p:txBody>
          <a:bodyPr>
            <a:normAutofit fontScale="90000"/>
          </a:bodyPr>
          <a:lstStyle/>
          <a:p>
            <a:r>
              <a:rPr lang="en-US" dirty="0"/>
              <a:t>Common Reporting Errors</a:t>
            </a:r>
          </a:p>
        </p:txBody>
      </p:sp>
      <p:sp>
        <p:nvSpPr>
          <p:cNvPr id="2" name="Slide Number Placeholder 1">
            <a:extLst>
              <a:ext uri="{FF2B5EF4-FFF2-40B4-BE49-F238E27FC236}">
                <a16:creationId xmlns:a16="http://schemas.microsoft.com/office/drawing/2014/main" id="{75A6681E-02F4-473D-AFBE-1E69E881C5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319CFC94-DD30-40F5-9328-2776ABE02E54}"/>
              </a:ext>
            </a:extLst>
          </p:cNvPr>
          <p:cNvSpPr>
            <a:spLocks noGrp="1"/>
          </p:cNvSpPr>
          <p:nvPr>
            <p:ph idx="1"/>
          </p:nvPr>
        </p:nvSpPr>
        <p:spPr/>
        <p:txBody>
          <a:bodyPr>
            <a:normAutofit/>
          </a:bodyPr>
          <a:lstStyle/>
          <a:p>
            <a:r>
              <a:rPr lang="en-US" sz="2400" dirty="0"/>
              <a:t>Part VII, Section B, Independent Contractors</a:t>
            </a:r>
          </a:p>
          <a:p>
            <a:pPr lvl="1"/>
            <a:r>
              <a:rPr lang="en-US" sz="2400" dirty="0"/>
              <a:t>List five highest compensated independent contractors that received more than $100,000 of compensation.</a:t>
            </a:r>
          </a:p>
          <a:p>
            <a:pPr lvl="1"/>
            <a:r>
              <a:rPr lang="en-US" sz="2400" dirty="0"/>
              <a:t>Should be reported using calendar year data.</a:t>
            </a:r>
          </a:p>
          <a:p>
            <a:pPr lvl="1"/>
            <a:r>
              <a:rPr lang="en-US" sz="2400" dirty="0"/>
              <a:t>A 1099 report may not include all vendors.</a:t>
            </a:r>
          </a:p>
          <a:p>
            <a:endParaRPr lang="en-US" sz="2400" dirty="0"/>
          </a:p>
        </p:txBody>
      </p:sp>
    </p:spTree>
    <p:extLst>
      <p:ext uri="{BB962C8B-B14F-4D97-AF65-F5344CB8AC3E}">
        <p14:creationId xmlns:p14="http://schemas.microsoft.com/office/powerpoint/2010/main" val="6989960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E3A42-A486-4F54-B88D-7170A041158C}"/>
              </a:ext>
            </a:extLst>
          </p:cNvPr>
          <p:cNvSpPr>
            <a:spLocks noGrp="1"/>
          </p:cNvSpPr>
          <p:nvPr>
            <p:ph type="title"/>
          </p:nvPr>
        </p:nvSpPr>
        <p:spPr/>
        <p:txBody>
          <a:bodyPr>
            <a:normAutofit fontScale="90000"/>
          </a:bodyPr>
          <a:lstStyle/>
          <a:p>
            <a:r>
              <a:rPr lang="en-US" dirty="0"/>
              <a:t>Common Reporting Errors</a:t>
            </a:r>
          </a:p>
        </p:txBody>
      </p:sp>
      <p:sp>
        <p:nvSpPr>
          <p:cNvPr id="3" name="Slide Number Placeholder 2">
            <a:extLst>
              <a:ext uri="{FF2B5EF4-FFF2-40B4-BE49-F238E27FC236}">
                <a16:creationId xmlns:a16="http://schemas.microsoft.com/office/drawing/2014/main" id="{D1040BD4-B625-4E7C-8907-D3A5007D26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A49278A1-30E3-46BE-AE71-B0423F8367EC}"/>
              </a:ext>
            </a:extLst>
          </p:cNvPr>
          <p:cNvSpPr>
            <a:spLocks noGrp="1"/>
          </p:cNvSpPr>
          <p:nvPr>
            <p:ph idx="1"/>
          </p:nvPr>
        </p:nvSpPr>
        <p:spPr/>
        <p:txBody>
          <a:bodyPr>
            <a:normAutofit/>
          </a:bodyPr>
          <a:lstStyle/>
          <a:p>
            <a:r>
              <a:rPr lang="en-US" sz="2400" dirty="0"/>
              <a:t>In-kind donated services</a:t>
            </a:r>
          </a:p>
          <a:p>
            <a:pPr lvl="1"/>
            <a:r>
              <a:rPr lang="en-US" sz="2400" dirty="0"/>
              <a:t>Donations of advertising, rent, compensation</a:t>
            </a:r>
          </a:p>
          <a:p>
            <a:pPr lvl="1"/>
            <a:r>
              <a:rPr lang="en-US" sz="2400" dirty="0"/>
              <a:t>Included in financial statements, but should be excluded from both revenue and expenses on the Form 990</a:t>
            </a:r>
          </a:p>
          <a:p>
            <a:pPr lvl="1"/>
            <a:r>
              <a:rPr lang="en-US" sz="2400" dirty="0"/>
              <a:t>Do not report as noncash on Schedule B, Schedule of Contributors, or Schedule M, Noncash Contributions</a:t>
            </a:r>
          </a:p>
          <a:p>
            <a:endParaRPr lang="en-US" sz="2400" dirty="0"/>
          </a:p>
        </p:txBody>
      </p:sp>
    </p:spTree>
    <p:extLst>
      <p:ext uri="{BB962C8B-B14F-4D97-AF65-F5344CB8AC3E}">
        <p14:creationId xmlns:p14="http://schemas.microsoft.com/office/powerpoint/2010/main" val="27824634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D49F8E-95A5-4A4B-BB72-24155F3D802D}"/>
              </a:ext>
            </a:extLst>
          </p:cNvPr>
          <p:cNvSpPr>
            <a:spLocks noGrp="1"/>
          </p:cNvSpPr>
          <p:nvPr>
            <p:ph type="title"/>
          </p:nvPr>
        </p:nvSpPr>
        <p:spPr>
          <a:xfrm>
            <a:off x="734192" y="1849566"/>
            <a:ext cx="3535680" cy="2193045"/>
          </a:xfrm>
        </p:spPr>
        <p:txBody>
          <a:bodyPr>
            <a:normAutofit/>
          </a:bodyPr>
          <a:lstStyle/>
          <a:p>
            <a:r>
              <a:rPr lang="en-US" dirty="0"/>
              <a:t>Fundraising Events</a:t>
            </a:r>
          </a:p>
        </p:txBody>
      </p:sp>
      <p:sp>
        <p:nvSpPr>
          <p:cNvPr id="2" name="Slide Number Placeholder 1">
            <a:extLst>
              <a:ext uri="{FF2B5EF4-FFF2-40B4-BE49-F238E27FC236}">
                <a16:creationId xmlns:a16="http://schemas.microsoft.com/office/drawing/2014/main" id="{1892BB64-34F7-4927-95BB-B29460CF39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35A8D21C-0EBC-4491-B01C-BBF7AAF1F511}"/>
              </a:ext>
            </a:extLst>
          </p:cNvPr>
          <p:cNvPicPr>
            <a:picLocks noChangeAspect="1"/>
          </p:cNvPicPr>
          <p:nvPr/>
        </p:nvPicPr>
        <p:blipFill>
          <a:blip r:embed="rId2"/>
          <a:stretch>
            <a:fillRect/>
          </a:stretch>
        </p:blipFill>
        <p:spPr>
          <a:xfrm>
            <a:off x="4623070" y="772216"/>
            <a:ext cx="7568930" cy="4610066"/>
          </a:xfrm>
          <a:prstGeom prst="rect">
            <a:avLst/>
          </a:prstGeom>
        </p:spPr>
      </p:pic>
    </p:spTree>
    <p:extLst>
      <p:ext uri="{BB962C8B-B14F-4D97-AF65-F5344CB8AC3E}">
        <p14:creationId xmlns:p14="http://schemas.microsoft.com/office/powerpoint/2010/main" val="36343572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D5EE42-5254-4C48-86A3-014CF65B2B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F8A25FAB-70AE-4C85-A528-31E578C9A57B}"/>
              </a:ext>
            </a:extLst>
          </p:cNvPr>
          <p:cNvSpPr>
            <a:spLocks noGrp="1"/>
          </p:cNvSpPr>
          <p:nvPr>
            <p:ph idx="1"/>
          </p:nvPr>
        </p:nvSpPr>
        <p:spPr>
          <a:xfrm>
            <a:off x="317099" y="3257293"/>
            <a:ext cx="11236959" cy="2021957"/>
          </a:xfrm>
        </p:spPr>
        <p:txBody>
          <a:bodyPr>
            <a:normAutofit lnSpcReduction="10000"/>
          </a:bodyPr>
          <a:lstStyle/>
          <a:p>
            <a:r>
              <a:rPr lang="en-US" sz="2400" dirty="0"/>
              <a:t>Anonymous donors</a:t>
            </a:r>
          </a:p>
          <a:p>
            <a:pPr lvl="1"/>
            <a:r>
              <a:rPr lang="en-US" sz="2400" dirty="0"/>
              <a:t>Only report as “anonymous” on Schedule B, Schedule of Contributors, if nobody at the organization knows the identity.</a:t>
            </a:r>
          </a:p>
          <a:p>
            <a:pPr lvl="1"/>
            <a:r>
              <a:rPr lang="en-US" sz="2400" dirty="0"/>
              <a:t>Donors are still anonymous to the public as the names and addresses of contributors are not subject to public disclosure.</a:t>
            </a:r>
          </a:p>
          <a:p>
            <a:endParaRPr lang="en-US" sz="2400" dirty="0"/>
          </a:p>
        </p:txBody>
      </p:sp>
      <p:sp>
        <p:nvSpPr>
          <p:cNvPr id="5" name="Content Placeholder 4">
            <a:extLst>
              <a:ext uri="{FF2B5EF4-FFF2-40B4-BE49-F238E27FC236}">
                <a16:creationId xmlns:a16="http://schemas.microsoft.com/office/drawing/2014/main" id="{264C3436-87C8-4E7E-8066-53ED5C058FB2}"/>
              </a:ext>
            </a:extLst>
          </p:cNvPr>
          <p:cNvSpPr>
            <a:spLocks noGrp="1"/>
          </p:cNvSpPr>
          <p:nvPr>
            <p:ph idx="13"/>
          </p:nvPr>
        </p:nvSpPr>
        <p:spPr>
          <a:xfrm>
            <a:off x="477520" y="1572126"/>
            <a:ext cx="9806167" cy="1330099"/>
          </a:xfrm>
        </p:spPr>
        <p:txBody>
          <a:bodyPr>
            <a:normAutofit/>
          </a:bodyPr>
          <a:lstStyle/>
          <a:p>
            <a:r>
              <a:rPr lang="en-US" sz="3600" dirty="0"/>
              <a:t>Common Reporting Errors</a:t>
            </a:r>
          </a:p>
        </p:txBody>
      </p:sp>
    </p:spTree>
    <p:extLst>
      <p:ext uri="{BB962C8B-B14F-4D97-AF65-F5344CB8AC3E}">
        <p14:creationId xmlns:p14="http://schemas.microsoft.com/office/powerpoint/2010/main" val="15875987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3A6A4-499C-AE8C-5767-E766C7D8C86B}"/>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6992234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0D11A2-17B5-4571-8EA1-71AF15C3349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3" name="Online Media 2" title="2023 State of the Nonprofit Sector Report">
            <a:hlinkClick r:id="" action="ppaction://media"/>
            <a:extLst>
              <a:ext uri="{FF2B5EF4-FFF2-40B4-BE49-F238E27FC236}">
                <a16:creationId xmlns:a16="http://schemas.microsoft.com/office/drawing/2014/main" id="{FC5059E7-2CB4-49F0-B1AC-B48C5359D644}"/>
              </a:ext>
            </a:extLst>
          </p:cNvPr>
          <p:cNvPicPr>
            <a:picLocks noRot="1" noChangeAspect="1"/>
          </p:cNvPicPr>
          <p:nvPr>
            <a:videoFile r:link="rId1"/>
          </p:nvPr>
        </p:nvPicPr>
        <p:blipFill>
          <a:blip r:embed="rId3"/>
          <a:stretch>
            <a:fillRect/>
          </a:stretch>
        </p:blipFill>
        <p:spPr>
          <a:xfrm>
            <a:off x="473825" y="0"/>
            <a:ext cx="10731115" cy="6063079"/>
          </a:xfrm>
          <a:prstGeom prst="rect">
            <a:avLst/>
          </a:prstGeom>
        </p:spPr>
      </p:pic>
    </p:spTree>
    <p:extLst>
      <p:ext uri="{BB962C8B-B14F-4D97-AF65-F5344CB8AC3E}">
        <p14:creationId xmlns:p14="http://schemas.microsoft.com/office/powerpoint/2010/main" val="170108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C778-DA51-429B-9105-CFC335263911}"/>
              </a:ext>
            </a:extLst>
          </p:cNvPr>
          <p:cNvSpPr>
            <a:spLocks noGrp="1"/>
          </p:cNvSpPr>
          <p:nvPr>
            <p:ph type="title"/>
          </p:nvPr>
        </p:nvSpPr>
        <p:spPr/>
        <p:txBody>
          <a:bodyPr/>
          <a:lstStyle/>
          <a:p>
            <a:r>
              <a:rPr lang="en-US" sz="6600" dirty="0">
                <a:latin typeface="Arial" panose="020B0604020202020204" pitchFamily="34" charset="0"/>
                <a:cs typeface="Arial" panose="020B0604020202020204" pitchFamily="34" charset="0"/>
              </a:rPr>
              <a:t>10-minute break</a:t>
            </a:r>
          </a:p>
        </p:txBody>
      </p:sp>
    </p:spTree>
    <p:extLst>
      <p:ext uri="{BB962C8B-B14F-4D97-AF65-F5344CB8AC3E}">
        <p14:creationId xmlns:p14="http://schemas.microsoft.com/office/powerpoint/2010/main" val="16476631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9D1FB-7A2A-4B1D-B9D6-0777BDC37EE2}"/>
              </a:ext>
            </a:extLst>
          </p:cNvPr>
          <p:cNvSpPr>
            <a:spLocks noGrp="1"/>
          </p:cNvSpPr>
          <p:nvPr>
            <p:ph type="ctrTitle"/>
          </p:nvPr>
        </p:nvSpPr>
        <p:spPr/>
        <p:txBody>
          <a:bodyPr/>
          <a:lstStyle/>
          <a:p>
            <a:r>
              <a:rPr lang="en-US" dirty="0">
                <a:latin typeface="Arial" panose="020B0604020202020204" pitchFamily="34" charset="0"/>
                <a:cs typeface="Arial" panose="020B0604020202020204" pitchFamily="34" charset="0"/>
              </a:rPr>
              <a:t>GAAP Update</a:t>
            </a:r>
          </a:p>
        </p:txBody>
      </p:sp>
      <p:sp>
        <p:nvSpPr>
          <p:cNvPr id="3" name="Subtitle 2">
            <a:extLst>
              <a:ext uri="{FF2B5EF4-FFF2-40B4-BE49-F238E27FC236}">
                <a16:creationId xmlns:a16="http://schemas.microsoft.com/office/drawing/2014/main" id="{4FB4C798-2122-7EB1-1DF3-0E20D25E152B}"/>
              </a:ext>
            </a:extLst>
          </p:cNvPr>
          <p:cNvSpPr>
            <a:spLocks noGrp="1"/>
          </p:cNvSpPr>
          <p:nvPr>
            <p:ph type="subTitle" idx="1"/>
          </p:nvPr>
        </p:nvSpPr>
        <p:spPr/>
        <p:txBody>
          <a:bodyPr>
            <a:normAutofit/>
          </a:bodyPr>
          <a:lstStyle/>
          <a:p>
            <a:r>
              <a:rPr lang="en-US" dirty="0"/>
              <a:t>Allison Swaters  /  May 23, 2023</a:t>
            </a:r>
          </a:p>
        </p:txBody>
      </p:sp>
    </p:spTree>
    <p:extLst>
      <p:ext uri="{BB962C8B-B14F-4D97-AF65-F5344CB8AC3E}">
        <p14:creationId xmlns:p14="http://schemas.microsoft.com/office/powerpoint/2010/main" val="941170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917EB0-7B82-4056-95D1-F98D77319A77}"/>
              </a:ext>
            </a:extLst>
          </p:cNvPr>
          <p:cNvSpPr>
            <a:spLocks noGrp="1"/>
          </p:cNvSpPr>
          <p:nvPr>
            <p:ph type="title"/>
          </p:nvPr>
        </p:nvSpPr>
        <p:spPr/>
        <p:txBody>
          <a:bodyPr/>
          <a:lstStyle/>
          <a:p>
            <a:r>
              <a:rPr lang="en-US"/>
              <a:t>Thank you!</a:t>
            </a:r>
          </a:p>
        </p:txBody>
      </p:sp>
      <p:sp>
        <p:nvSpPr>
          <p:cNvPr id="3" name="Slide Number Placeholder 2">
            <a:extLst>
              <a:ext uri="{FF2B5EF4-FFF2-40B4-BE49-F238E27FC236}">
                <a16:creationId xmlns:a16="http://schemas.microsoft.com/office/drawing/2014/main" id="{C2CF9A5F-F328-4955-B1AC-35E752E2EFE9}"/>
              </a:ext>
            </a:extLst>
          </p:cNvPr>
          <p:cNvSpPr>
            <a:spLocks noGrp="1"/>
          </p:cNvSpPr>
          <p:nvPr>
            <p:ph type="sldNum" sz="quarter" idx="4294967295"/>
          </p:nvPr>
        </p:nvSpPr>
        <p:spPr>
          <a:xfrm>
            <a:off x="9448800" y="6376988"/>
            <a:ext cx="2743200" cy="131762"/>
          </a:xfrm>
        </p:spPr>
        <p:txBody>
          <a:bodyPr/>
          <a:lstStyle/>
          <a:p>
            <a:fld id="{B212C38A-D241-7041-9EFC-6446870ABFAA}" type="slidenum">
              <a:rPr lang="en-US" smtClean="0"/>
              <a:t>9</a:t>
            </a:fld>
            <a:endParaRPr lang="en-US"/>
          </a:p>
        </p:txBody>
      </p:sp>
    </p:spTree>
    <p:extLst>
      <p:ext uri="{BB962C8B-B14F-4D97-AF65-F5344CB8AC3E}">
        <p14:creationId xmlns:p14="http://schemas.microsoft.com/office/powerpoint/2010/main" val="6299085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788A10E4-F7F0-BB89-8B49-E540912DB5EC}"/>
              </a:ext>
            </a:extLst>
          </p:cNvPr>
          <p:cNvSpPr>
            <a:spLocks noGrp="1"/>
          </p:cNvSpPr>
          <p:nvPr>
            <p:ph type="title"/>
          </p:nvPr>
        </p:nvSpPr>
        <p:spPr/>
        <p:txBody>
          <a:bodyPr>
            <a:normAutofit fontScale="90000"/>
          </a:bodyPr>
          <a:lstStyle/>
          <a:p>
            <a:r>
              <a:rPr lang="en-US"/>
              <a:t>Agenda</a:t>
            </a:r>
            <a:endParaRPr lang="en-US" dirty="0"/>
          </a:p>
        </p:txBody>
      </p:sp>
      <p:sp>
        <p:nvSpPr>
          <p:cNvPr id="21" name="Content Placeholder 20">
            <a:extLst>
              <a:ext uri="{FF2B5EF4-FFF2-40B4-BE49-F238E27FC236}">
                <a16:creationId xmlns:a16="http://schemas.microsoft.com/office/drawing/2014/main" id="{F2ACA278-E733-6DF3-6879-3225C98C7483}"/>
              </a:ext>
            </a:extLst>
          </p:cNvPr>
          <p:cNvSpPr>
            <a:spLocks noGrp="1"/>
          </p:cNvSpPr>
          <p:nvPr>
            <p:ph idx="1"/>
          </p:nvPr>
        </p:nvSpPr>
        <p:spPr/>
        <p:txBody>
          <a:bodyPr/>
          <a:lstStyle/>
          <a:p>
            <a:r>
              <a:rPr lang="en-US" dirty="0"/>
              <a:t>Leases</a:t>
            </a:r>
          </a:p>
          <a:p>
            <a:r>
              <a:rPr lang="en-US" dirty="0"/>
              <a:t>Contributed Nonfinancial Assets</a:t>
            </a:r>
          </a:p>
          <a:p>
            <a:r>
              <a:rPr lang="en-US" dirty="0"/>
              <a:t>Current Expected Credit Losses (CECL)</a:t>
            </a:r>
          </a:p>
          <a:p>
            <a:r>
              <a:rPr lang="en-US" dirty="0"/>
              <a:t>Reference Rate Reform</a:t>
            </a:r>
          </a:p>
          <a:p>
            <a:r>
              <a:rPr lang="en-US" dirty="0"/>
              <a:t>FASB Projects – Crypto Assets, Software Costs, Leases</a:t>
            </a:r>
          </a:p>
        </p:txBody>
      </p:sp>
      <p:sp>
        <p:nvSpPr>
          <p:cNvPr id="10" name="Slide Number Placeholder 9">
            <a:extLst>
              <a:ext uri="{FF2B5EF4-FFF2-40B4-BE49-F238E27FC236}">
                <a16:creationId xmlns:a16="http://schemas.microsoft.com/office/drawing/2014/main" id="{1610F53D-3DEC-7FAC-A0A0-2792B32FC1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grpSp>
        <p:nvGrpSpPr>
          <p:cNvPr id="65" name="Group 64">
            <a:extLst>
              <a:ext uri="{FF2B5EF4-FFF2-40B4-BE49-F238E27FC236}">
                <a16:creationId xmlns:a16="http://schemas.microsoft.com/office/drawing/2014/main" id="{67569F9B-CF76-06EB-0748-6A626EC98961}"/>
              </a:ext>
            </a:extLst>
          </p:cNvPr>
          <p:cNvGrpSpPr/>
          <p:nvPr/>
        </p:nvGrpSpPr>
        <p:grpSpPr>
          <a:xfrm>
            <a:off x="2566283" y="1321256"/>
            <a:ext cx="8978017" cy="527743"/>
            <a:chOff x="2566283" y="1321256"/>
            <a:chExt cx="8978017" cy="527743"/>
          </a:xfrm>
        </p:grpSpPr>
        <p:sp>
          <p:nvSpPr>
            <p:cNvPr id="17" name="Oval 16">
              <a:extLst>
                <a:ext uri="{FF2B5EF4-FFF2-40B4-BE49-F238E27FC236}">
                  <a16:creationId xmlns:a16="http://schemas.microsoft.com/office/drawing/2014/main" id="{EDC44CE1-4CBF-1801-FF17-0CDCA3ECBC07}"/>
                </a:ext>
              </a:extLst>
            </p:cNvPr>
            <p:cNvSpPr>
              <a:spLocks noChangeAspect="1"/>
            </p:cNvSpPr>
            <p:nvPr/>
          </p:nvSpPr>
          <p:spPr>
            <a:xfrm>
              <a:off x="2566283" y="1321256"/>
              <a:ext cx="274320" cy="274320"/>
            </a:xfrm>
            <a:prstGeom prst="ellipse">
              <a:avLst/>
            </a:prstGeom>
            <a:solidFill>
              <a:srgbClr val="C8C9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816E56B9-C251-75F9-E6F6-368718A2B333}"/>
                </a:ext>
              </a:extLst>
            </p:cNvPr>
            <p:cNvCxnSpPr/>
            <p:nvPr/>
          </p:nvCxnSpPr>
          <p:spPr>
            <a:xfrm>
              <a:off x="2703443" y="1848999"/>
              <a:ext cx="8840857"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E1F13AAE-2EA2-A3A9-B235-B83F2134C338}"/>
              </a:ext>
            </a:extLst>
          </p:cNvPr>
          <p:cNvGrpSpPr/>
          <p:nvPr/>
        </p:nvGrpSpPr>
        <p:grpSpPr>
          <a:xfrm>
            <a:off x="2566283" y="2136088"/>
            <a:ext cx="8978017" cy="527743"/>
            <a:chOff x="2566283" y="1321256"/>
            <a:chExt cx="8978017" cy="527743"/>
          </a:xfrm>
        </p:grpSpPr>
        <p:sp>
          <p:nvSpPr>
            <p:cNvPr id="67" name="Oval 66">
              <a:extLst>
                <a:ext uri="{FF2B5EF4-FFF2-40B4-BE49-F238E27FC236}">
                  <a16:creationId xmlns:a16="http://schemas.microsoft.com/office/drawing/2014/main" id="{CD52BF07-316B-C9F7-DB75-907A5A11C279}"/>
                </a:ext>
              </a:extLst>
            </p:cNvPr>
            <p:cNvSpPr>
              <a:spLocks noChangeAspect="1"/>
            </p:cNvSpPr>
            <p:nvPr/>
          </p:nvSpPr>
          <p:spPr>
            <a:xfrm>
              <a:off x="2566283" y="1321256"/>
              <a:ext cx="274320" cy="274320"/>
            </a:xfrm>
            <a:prstGeom prst="ellipse">
              <a:avLst/>
            </a:prstGeom>
            <a:solidFill>
              <a:srgbClr val="C8C9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a:extLst>
                <a:ext uri="{FF2B5EF4-FFF2-40B4-BE49-F238E27FC236}">
                  <a16:creationId xmlns:a16="http://schemas.microsoft.com/office/drawing/2014/main" id="{42CA51D1-5796-3939-DC96-DAB991675BB7}"/>
                </a:ext>
              </a:extLst>
            </p:cNvPr>
            <p:cNvCxnSpPr/>
            <p:nvPr/>
          </p:nvCxnSpPr>
          <p:spPr>
            <a:xfrm>
              <a:off x="2703443" y="1848999"/>
              <a:ext cx="8840857"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F8FEDC49-9C06-0780-0809-9F9960C481C6}"/>
              </a:ext>
            </a:extLst>
          </p:cNvPr>
          <p:cNvGrpSpPr/>
          <p:nvPr/>
        </p:nvGrpSpPr>
        <p:grpSpPr>
          <a:xfrm>
            <a:off x="2566283" y="2950920"/>
            <a:ext cx="8978017" cy="527743"/>
            <a:chOff x="2566283" y="1321256"/>
            <a:chExt cx="8978017" cy="527743"/>
          </a:xfrm>
        </p:grpSpPr>
        <p:sp>
          <p:nvSpPr>
            <p:cNvPr id="70" name="Oval 69">
              <a:extLst>
                <a:ext uri="{FF2B5EF4-FFF2-40B4-BE49-F238E27FC236}">
                  <a16:creationId xmlns:a16="http://schemas.microsoft.com/office/drawing/2014/main" id="{544F486F-BE94-0A26-1531-D63149B18121}"/>
                </a:ext>
              </a:extLst>
            </p:cNvPr>
            <p:cNvSpPr>
              <a:spLocks noChangeAspect="1"/>
            </p:cNvSpPr>
            <p:nvPr/>
          </p:nvSpPr>
          <p:spPr>
            <a:xfrm>
              <a:off x="2566283" y="1321256"/>
              <a:ext cx="274320" cy="274320"/>
            </a:xfrm>
            <a:prstGeom prst="ellipse">
              <a:avLst/>
            </a:prstGeom>
            <a:solidFill>
              <a:srgbClr val="C8C9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1" name="Straight Connector 70">
              <a:extLst>
                <a:ext uri="{FF2B5EF4-FFF2-40B4-BE49-F238E27FC236}">
                  <a16:creationId xmlns:a16="http://schemas.microsoft.com/office/drawing/2014/main" id="{4D991E81-4C9D-57B3-8174-348C500D7F1A}"/>
                </a:ext>
              </a:extLst>
            </p:cNvPr>
            <p:cNvCxnSpPr/>
            <p:nvPr/>
          </p:nvCxnSpPr>
          <p:spPr>
            <a:xfrm>
              <a:off x="2703443" y="1848999"/>
              <a:ext cx="8840857"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18927D33-D794-6D57-F13F-559EA7A97EF7}"/>
              </a:ext>
            </a:extLst>
          </p:cNvPr>
          <p:cNvGrpSpPr/>
          <p:nvPr/>
        </p:nvGrpSpPr>
        <p:grpSpPr>
          <a:xfrm>
            <a:off x="2566283" y="3765752"/>
            <a:ext cx="8978017" cy="527743"/>
            <a:chOff x="2566283" y="1321256"/>
            <a:chExt cx="8978017" cy="527743"/>
          </a:xfrm>
        </p:grpSpPr>
        <p:sp>
          <p:nvSpPr>
            <p:cNvPr id="77" name="Oval 76">
              <a:extLst>
                <a:ext uri="{FF2B5EF4-FFF2-40B4-BE49-F238E27FC236}">
                  <a16:creationId xmlns:a16="http://schemas.microsoft.com/office/drawing/2014/main" id="{F277A4FA-1355-265B-017F-C4451E9995DD}"/>
                </a:ext>
              </a:extLst>
            </p:cNvPr>
            <p:cNvSpPr>
              <a:spLocks noChangeAspect="1"/>
            </p:cNvSpPr>
            <p:nvPr/>
          </p:nvSpPr>
          <p:spPr>
            <a:xfrm>
              <a:off x="2566283" y="1321256"/>
              <a:ext cx="274320" cy="274320"/>
            </a:xfrm>
            <a:prstGeom prst="ellipse">
              <a:avLst/>
            </a:prstGeom>
            <a:solidFill>
              <a:srgbClr val="C8C9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8" name="Straight Connector 77">
              <a:extLst>
                <a:ext uri="{FF2B5EF4-FFF2-40B4-BE49-F238E27FC236}">
                  <a16:creationId xmlns:a16="http://schemas.microsoft.com/office/drawing/2014/main" id="{9E6FF356-FA06-2E55-44BD-30B732CE619D}"/>
                </a:ext>
              </a:extLst>
            </p:cNvPr>
            <p:cNvCxnSpPr/>
            <p:nvPr/>
          </p:nvCxnSpPr>
          <p:spPr>
            <a:xfrm>
              <a:off x="2703443" y="1848999"/>
              <a:ext cx="8840857"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8C14CD78-40F4-394E-6C00-4309A5BE720D}"/>
              </a:ext>
            </a:extLst>
          </p:cNvPr>
          <p:cNvGrpSpPr/>
          <p:nvPr/>
        </p:nvGrpSpPr>
        <p:grpSpPr>
          <a:xfrm>
            <a:off x="2566283" y="4580584"/>
            <a:ext cx="8978017" cy="527743"/>
            <a:chOff x="2566283" y="1321256"/>
            <a:chExt cx="8978017" cy="527743"/>
          </a:xfrm>
        </p:grpSpPr>
        <p:sp>
          <p:nvSpPr>
            <p:cNvPr id="80" name="Oval 79">
              <a:extLst>
                <a:ext uri="{FF2B5EF4-FFF2-40B4-BE49-F238E27FC236}">
                  <a16:creationId xmlns:a16="http://schemas.microsoft.com/office/drawing/2014/main" id="{B0DB2D12-218A-EFF9-09CB-26A113F576F6}"/>
                </a:ext>
              </a:extLst>
            </p:cNvPr>
            <p:cNvSpPr>
              <a:spLocks noChangeAspect="1"/>
            </p:cNvSpPr>
            <p:nvPr/>
          </p:nvSpPr>
          <p:spPr>
            <a:xfrm>
              <a:off x="2566283" y="1321256"/>
              <a:ext cx="274320" cy="274320"/>
            </a:xfrm>
            <a:prstGeom prst="ellipse">
              <a:avLst/>
            </a:prstGeom>
            <a:solidFill>
              <a:srgbClr val="C8C9C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1" name="Straight Connector 80">
              <a:extLst>
                <a:ext uri="{FF2B5EF4-FFF2-40B4-BE49-F238E27FC236}">
                  <a16:creationId xmlns:a16="http://schemas.microsoft.com/office/drawing/2014/main" id="{DF077F61-2A56-1BF2-84D3-56BE635D48DD}"/>
                </a:ext>
              </a:extLst>
            </p:cNvPr>
            <p:cNvCxnSpPr/>
            <p:nvPr/>
          </p:nvCxnSpPr>
          <p:spPr>
            <a:xfrm>
              <a:off x="2703443" y="1848999"/>
              <a:ext cx="8840857"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94983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D5E84C43-BC36-4288-B148-6110CB0C5DBC}"/>
              </a:ext>
            </a:extLst>
          </p:cNvPr>
          <p:cNvSpPr>
            <a:spLocks noGrp="1"/>
          </p:cNvSpPr>
          <p:nvPr>
            <p:ph type="title"/>
          </p:nvPr>
        </p:nvSpPr>
        <p:spPr>
          <a:xfrm>
            <a:off x="477838" y="0"/>
            <a:ext cx="11236325" cy="1574800"/>
          </a:xfrm>
        </p:spPr>
        <p:txBody>
          <a:bodyPr/>
          <a:lstStyle/>
          <a:p>
            <a:r>
              <a:rPr lang="en-US" dirty="0"/>
              <a:t>Effective Dates – ASC 842</a:t>
            </a:r>
          </a:p>
        </p:txBody>
      </p:sp>
      <p:sp>
        <p:nvSpPr>
          <p:cNvPr id="6" name="Content Placeholder 1">
            <a:extLst>
              <a:ext uri="{FF2B5EF4-FFF2-40B4-BE49-F238E27FC236}">
                <a16:creationId xmlns:a16="http://schemas.microsoft.com/office/drawing/2014/main" id="{8AB5D5DF-628E-4AE8-A3FA-A105624A906B}"/>
              </a:ext>
            </a:extLst>
          </p:cNvPr>
          <p:cNvSpPr txBox="1">
            <a:spLocks noGrp="1"/>
          </p:cNvSpPr>
          <p:nvPr>
            <p:ph idx="1"/>
          </p:nvPr>
        </p:nvSpPr>
        <p:spPr>
          <a:xfrm>
            <a:off x="477838" y="1809750"/>
            <a:ext cx="11236325" cy="4198938"/>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solidFill>
                  <a:schemeClr val="accent4"/>
                </a:solidFill>
                <a:latin typeface="Arial" panose="020B0604020202020204" pitchFamily="34" charset="0"/>
                <a:ea typeface="Open Sans ExtraBold" pitchFamily="2" charset="0"/>
                <a:cs typeface="Arial" panose="020B0604020202020204" pitchFamily="34" charset="0"/>
              </a:rPr>
              <a:t>Prior to June 2020 ASU</a:t>
            </a:r>
          </a:p>
          <a:p>
            <a:pPr marL="0" indent="0">
              <a:buNone/>
            </a:pPr>
            <a:endParaRPr lang="en-US" sz="2200" dirty="0">
              <a:solidFill>
                <a:schemeClr val="accent4"/>
              </a:solidFill>
              <a:latin typeface="Open Sans" pitchFamily="2" charset="0"/>
              <a:ea typeface="Open Sans" pitchFamily="2" charset="0"/>
              <a:cs typeface="Open Sans" pitchFamily="2" charset="0"/>
            </a:endParaRPr>
          </a:p>
          <a:p>
            <a:pPr marL="0" indent="0">
              <a:buNone/>
            </a:pPr>
            <a:endParaRPr lang="en-US" sz="2200" dirty="0">
              <a:solidFill>
                <a:schemeClr val="accent4"/>
              </a:solidFill>
              <a:latin typeface="Open Sans" pitchFamily="2" charset="0"/>
              <a:ea typeface="Open Sans" pitchFamily="2" charset="0"/>
              <a:cs typeface="Open Sans" pitchFamily="2" charset="0"/>
            </a:endParaRPr>
          </a:p>
          <a:p>
            <a:pPr marL="0" indent="0">
              <a:buNone/>
            </a:pPr>
            <a:endParaRPr lang="en-US" sz="2200" dirty="0">
              <a:solidFill>
                <a:schemeClr val="accent4"/>
              </a:solidFill>
              <a:latin typeface="Open Sans" pitchFamily="2" charset="0"/>
              <a:ea typeface="Open Sans" pitchFamily="2" charset="0"/>
              <a:cs typeface="Open Sans" pitchFamily="2" charset="0"/>
            </a:endParaRPr>
          </a:p>
          <a:p>
            <a:pPr marL="0" indent="0">
              <a:buNone/>
            </a:pPr>
            <a:endParaRPr lang="en-US" sz="2200" dirty="0">
              <a:solidFill>
                <a:schemeClr val="accent4"/>
              </a:solidFill>
              <a:latin typeface="Open Sans" pitchFamily="2" charset="0"/>
              <a:ea typeface="Open Sans" pitchFamily="2" charset="0"/>
              <a:cs typeface="Open Sans" pitchFamily="2" charset="0"/>
            </a:endParaRPr>
          </a:p>
          <a:p>
            <a:pPr marL="0" indent="0">
              <a:buNone/>
            </a:pPr>
            <a:endParaRPr lang="en-US" sz="2200" dirty="0">
              <a:solidFill>
                <a:schemeClr val="accent4"/>
              </a:solidFill>
              <a:latin typeface="Open Sans" pitchFamily="2" charset="0"/>
              <a:ea typeface="Open Sans" pitchFamily="2" charset="0"/>
              <a:cs typeface="Open Sans" pitchFamily="2" charset="0"/>
            </a:endParaRPr>
          </a:p>
          <a:p>
            <a:pPr marL="0" indent="0">
              <a:buNone/>
            </a:pPr>
            <a:endParaRPr lang="en-US" sz="2200" dirty="0">
              <a:solidFill>
                <a:schemeClr val="accent4"/>
              </a:solidFill>
              <a:latin typeface="Open Sans" pitchFamily="2" charset="0"/>
              <a:ea typeface="Open Sans" pitchFamily="2" charset="0"/>
              <a:cs typeface="Open Sans" pitchFamily="2" charset="0"/>
            </a:endParaRPr>
          </a:p>
          <a:p>
            <a:pPr marL="0" indent="0">
              <a:buNone/>
            </a:pPr>
            <a:endParaRPr lang="en-US" sz="2200" dirty="0">
              <a:solidFill>
                <a:schemeClr val="accent4"/>
              </a:solidFill>
              <a:latin typeface="Open Sans" pitchFamily="2" charset="0"/>
              <a:ea typeface="Open Sans" pitchFamily="2" charset="0"/>
              <a:cs typeface="Open Sans" pitchFamily="2" charset="0"/>
            </a:endParaRPr>
          </a:p>
          <a:p>
            <a:pPr marL="0" indent="0">
              <a:buNone/>
            </a:pPr>
            <a:endParaRPr lang="en-US" sz="2200" dirty="0">
              <a:solidFill>
                <a:schemeClr val="accent4"/>
              </a:solidFill>
              <a:latin typeface="Open Sans" pitchFamily="2" charset="0"/>
              <a:ea typeface="Open Sans" pitchFamily="2" charset="0"/>
              <a:cs typeface="Open Sans" pitchFamily="2" charset="0"/>
            </a:endParaRPr>
          </a:p>
          <a:p>
            <a:pPr marL="0" indent="0">
              <a:buNone/>
            </a:pPr>
            <a:endParaRPr lang="en-US" sz="2200" dirty="0">
              <a:solidFill>
                <a:schemeClr val="accent4"/>
              </a:solidFill>
              <a:latin typeface="Open Sans" pitchFamily="2" charset="0"/>
              <a:ea typeface="Open Sans" pitchFamily="2" charset="0"/>
              <a:cs typeface="Open Sans" pitchFamily="2" charset="0"/>
            </a:endParaRPr>
          </a:p>
          <a:p>
            <a:pPr marL="0" indent="0">
              <a:buNone/>
            </a:pPr>
            <a:endParaRPr lang="en-US" sz="2200" dirty="0">
              <a:solidFill>
                <a:schemeClr val="accent4"/>
              </a:solidFill>
              <a:latin typeface="Open Sans" pitchFamily="2" charset="0"/>
              <a:ea typeface="Open Sans" pitchFamily="2" charset="0"/>
              <a:cs typeface="Open Sans" pitchFamily="2" charset="0"/>
            </a:endParaRPr>
          </a:p>
          <a:p>
            <a:pPr marL="0" indent="0">
              <a:buNone/>
            </a:pPr>
            <a:endParaRPr lang="en-US" sz="2200" dirty="0">
              <a:solidFill>
                <a:schemeClr val="accent4"/>
              </a:solidFill>
              <a:latin typeface="Open Sans" pitchFamily="2" charset="0"/>
              <a:ea typeface="Open Sans" pitchFamily="2" charset="0"/>
              <a:cs typeface="Open Sans" pitchFamily="2" charset="0"/>
            </a:endParaRPr>
          </a:p>
        </p:txBody>
      </p:sp>
      <p:graphicFrame>
        <p:nvGraphicFramePr>
          <p:cNvPr id="7" name="Diagram 6">
            <a:extLst>
              <a:ext uri="{FF2B5EF4-FFF2-40B4-BE49-F238E27FC236}">
                <a16:creationId xmlns:a16="http://schemas.microsoft.com/office/drawing/2014/main" id="{433B0139-3F6F-4897-8787-A284D9019D58}"/>
              </a:ext>
            </a:extLst>
          </p:cNvPr>
          <p:cNvGraphicFramePr/>
          <p:nvPr/>
        </p:nvGraphicFramePr>
        <p:xfrm>
          <a:off x="1871217" y="2007961"/>
          <a:ext cx="6257925" cy="1983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1">
            <a:extLst>
              <a:ext uri="{FF2B5EF4-FFF2-40B4-BE49-F238E27FC236}">
                <a16:creationId xmlns:a16="http://schemas.microsoft.com/office/drawing/2014/main" id="{C1CFFB03-D9DD-40E0-BC80-94E6FDED9262}"/>
              </a:ext>
            </a:extLst>
          </p:cNvPr>
          <p:cNvSpPr txBox="1">
            <a:spLocks/>
          </p:cNvSpPr>
          <p:nvPr/>
        </p:nvSpPr>
        <p:spPr>
          <a:xfrm>
            <a:off x="477837" y="4136488"/>
            <a:ext cx="6493792" cy="371959"/>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97999B"/>
                </a:solidFill>
                <a:effectLst/>
                <a:uLnTx/>
                <a:uFillTx/>
                <a:latin typeface="Arial" panose="020B0604020202020204" pitchFamily="34" charset="0"/>
                <a:ea typeface="Open Sans Extrabold" pitchFamily="2" charset="0"/>
                <a:cs typeface="Arial" panose="020B0604020202020204" pitchFamily="34" charset="0"/>
              </a:rPr>
              <a:t>If elect deferral in June 2020 (ASU 2020-05)</a:t>
            </a:r>
            <a:endParaRPr kumimoji="0" lang="en-US" sz="2200" b="0" i="0" u="none" strike="noStrike" kern="1200" cap="none" spc="0" normalizeH="0" baseline="0" noProof="0" dirty="0">
              <a:ln>
                <a:noFill/>
              </a:ln>
              <a:solidFill>
                <a:srgbClr val="97999B"/>
              </a:solidFill>
              <a:effectLst/>
              <a:uLnTx/>
              <a:uFillTx/>
              <a:latin typeface="Arial" panose="020B0604020202020204" pitchFamily="34" charset="0"/>
              <a:ea typeface="Open Sans" pitchFamily="2" charset="0"/>
              <a:cs typeface="Arial" panose="020B0604020202020204" pitchFamily="34" charset="0"/>
            </a:endParaRPr>
          </a:p>
        </p:txBody>
      </p:sp>
      <p:graphicFrame>
        <p:nvGraphicFramePr>
          <p:cNvPr id="9" name="Diagram 8">
            <a:extLst>
              <a:ext uri="{FF2B5EF4-FFF2-40B4-BE49-F238E27FC236}">
                <a16:creationId xmlns:a16="http://schemas.microsoft.com/office/drawing/2014/main" id="{9315AE00-F2E2-4DAB-AD88-593E2643156A}"/>
              </a:ext>
            </a:extLst>
          </p:cNvPr>
          <p:cNvGraphicFramePr/>
          <p:nvPr/>
        </p:nvGraphicFramePr>
        <p:xfrm>
          <a:off x="1871217" y="4345914"/>
          <a:ext cx="6257925" cy="19831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TextBox 9">
            <a:extLst>
              <a:ext uri="{FF2B5EF4-FFF2-40B4-BE49-F238E27FC236}">
                <a16:creationId xmlns:a16="http://schemas.microsoft.com/office/drawing/2014/main" id="{FFD5FC50-220D-4276-83A6-50E776327B67}"/>
              </a:ext>
            </a:extLst>
          </p:cNvPr>
          <p:cNvSpPr txBox="1"/>
          <p:nvPr/>
        </p:nvSpPr>
        <p:spPr>
          <a:xfrm>
            <a:off x="8854050" y="4802356"/>
            <a:ext cx="289247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97999B"/>
                </a:solidFill>
                <a:effectLst/>
                <a:uLnTx/>
                <a:uFillTx/>
                <a:latin typeface="Arial" panose="020B0604020202020204" pitchFamily="34" charset="0"/>
                <a:ea typeface="Open Sans" pitchFamily="2" charset="0"/>
                <a:cs typeface="Arial" panose="020B0604020202020204" pitchFamily="34" charset="0"/>
              </a:rPr>
              <a:t>This is the last group</a:t>
            </a:r>
          </a:p>
        </p:txBody>
      </p:sp>
      <p:cxnSp>
        <p:nvCxnSpPr>
          <p:cNvPr id="11" name="Straight Arrow Connector 10">
            <a:extLst>
              <a:ext uri="{FF2B5EF4-FFF2-40B4-BE49-F238E27FC236}">
                <a16:creationId xmlns:a16="http://schemas.microsoft.com/office/drawing/2014/main" id="{76DBF582-D016-4B90-A217-2BCAE88665BD}"/>
              </a:ext>
            </a:extLst>
          </p:cNvPr>
          <p:cNvCxnSpPr>
            <a:cxnSpLocks/>
          </p:cNvCxnSpPr>
          <p:nvPr/>
        </p:nvCxnSpPr>
        <p:spPr>
          <a:xfrm flipH="1">
            <a:off x="8007730" y="5017800"/>
            <a:ext cx="963550" cy="0"/>
          </a:xfrm>
          <a:prstGeom prst="straightConnector1">
            <a:avLst/>
          </a:prstGeom>
          <a:ln w="1587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570219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62D23-1C4A-4523-B7F4-B1DE575418B7}"/>
              </a:ext>
            </a:extLst>
          </p:cNvPr>
          <p:cNvSpPr>
            <a:spLocks noGrp="1"/>
          </p:cNvSpPr>
          <p:nvPr>
            <p:ph type="title"/>
          </p:nvPr>
        </p:nvSpPr>
        <p:spPr/>
        <p:txBody>
          <a:bodyPr/>
          <a:lstStyle/>
          <a:p>
            <a:r>
              <a:rPr lang="en-US" dirty="0"/>
              <a:t>ASU 2018-11: Transition Options</a:t>
            </a:r>
          </a:p>
        </p:txBody>
      </p:sp>
      <p:graphicFrame>
        <p:nvGraphicFramePr>
          <p:cNvPr id="4" name="Table 4">
            <a:extLst>
              <a:ext uri="{FF2B5EF4-FFF2-40B4-BE49-F238E27FC236}">
                <a16:creationId xmlns:a16="http://schemas.microsoft.com/office/drawing/2014/main" id="{BDE157D9-7ADF-408C-B35D-399BEABFAEBC}"/>
              </a:ext>
            </a:extLst>
          </p:cNvPr>
          <p:cNvGraphicFramePr>
            <a:graphicFrameLocks noGrp="1"/>
          </p:cNvGraphicFramePr>
          <p:nvPr/>
        </p:nvGraphicFramePr>
        <p:xfrm>
          <a:off x="1312986" y="1805354"/>
          <a:ext cx="9437076" cy="3955827"/>
        </p:xfrm>
        <a:graphic>
          <a:graphicData uri="http://schemas.openxmlformats.org/drawingml/2006/table">
            <a:tbl>
              <a:tblPr firstRow="1" bandRow="1">
                <a:tableStyleId>{5C22544A-7EE6-4342-B048-85BDC9FD1C3A}</a:tableStyleId>
              </a:tblPr>
              <a:tblGrid>
                <a:gridCol w="3145692">
                  <a:extLst>
                    <a:ext uri="{9D8B030D-6E8A-4147-A177-3AD203B41FA5}">
                      <a16:colId xmlns:a16="http://schemas.microsoft.com/office/drawing/2014/main" val="2830338757"/>
                    </a:ext>
                  </a:extLst>
                </a:gridCol>
                <a:gridCol w="3045084">
                  <a:extLst>
                    <a:ext uri="{9D8B030D-6E8A-4147-A177-3AD203B41FA5}">
                      <a16:colId xmlns:a16="http://schemas.microsoft.com/office/drawing/2014/main" val="3012709976"/>
                    </a:ext>
                  </a:extLst>
                </a:gridCol>
                <a:gridCol w="3246300">
                  <a:extLst>
                    <a:ext uri="{9D8B030D-6E8A-4147-A177-3AD203B41FA5}">
                      <a16:colId xmlns:a16="http://schemas.microsoft.com/office/drawing/2014/main" val="4248041217"/>
                    </a:ext>
                  </a:extLst>
                </a:gridCol>
              </a:tblGrid>
              <a:tr h="1215138">
                <a:tc>
                  <a:txBody>
                    <a:bodyPr/>
                    <a:lstStyle/>
                    <a:p>
                      <a:pPr algn="ctr"/>
                      <a:r>
                        <a:rPr lang="en-US" sz="2400" dirty="0">
                          <a:latin typeface="Arial" panose="020B0604020202020204" pitchFamily="34" charset="0"/>
                          <a:cs typeface="Arial" panose="020B0604020202020204" pitchFamily="34" charset="0"/>
                        </a:rPr>
                        <a:t>Lease Accounting</a:t>
                      </a:r>
                    </a:p>
                  </a:txBody>
                  <a:tcPr anchor="ctr">
                    <a:solidFill>
                      <a:schemeClr val="tx1"/>
                    </a:solidFill>
                  </a:tcPr>
                </a:tc>
                <a:tc>
                  <a:txBody>
                    <a:bodyPr/>
                    <a:lstStyle/>
                    <a:p>
                      <a:pPr algn="ctr"/>
                      <a:r>
                        <a:rPr lang="en-US" sz="2400" dirty="0">
                          <a:latin typeface="Arial" panose="020B0604020202020204" pitchFamily="34" charset="0"/>
                          <a:cs typeface="Arial" panose="020B0604020202020204" pitchFamily="34" charset="0"/>
                        </a:rPr>
                        <a:t>FY 20X1 (Comparative Period) </a:t>
                      </a:r>
                    </a:p>
                  </a:txBody>
                  <a:tcPr anchor="ctr">
                    <a:solidFill>
                      <a:schemeClr val="tx1"/>
                    </a:solidFill>
                  </a:tcPr>
                </a:tc>
                <a:tc>
                  <a:txBody>
                    <a:bodyPr/>
                    <a:lstStyle/>
                    <a:p>
                      <a:pPr algn="ctr"/>
                      <a:r>
                        <a:rPr lang="en-US" sz="2400" dirty="0">
                          <a:latin typeface="Arial" panose="020B0604020202020204" pitchFamily="34" charset="0"/>
                          <a:cs typeface="Arial" panose="020B0604020202020204" pitchFamily="34" charset="0"/>
                        </a:rPr>
                        <a:t>FY 20X2 (Year of Initial Adoption) </a:t>
                      </a:r>
                    </a:p>
                  </a:txBody>
                  <a:tcPr anchor="ctr">
                    <a:solidFill>
                      <a:schemeClr val="tx1"/>
                    </a:solidFill>
                  </a:tcPr>
                </a:tc>
                <a:extLst>
                  <a:ext uri="{0D108BD9-81ED-4DB2-BD59-A6C34878D82A}">
                    <a16:rowId xmlns:a16="http://schemas.microsoft.com/office/drawing/2014/main" val="2886928242"/>
                  </a:ext>
                </a:extLst>
              </a:tr>
              <a:tr h="1435599">
                <a:tc>
                  <a:txBody>
                    <a:bodyPr/>
                    <a:lstStyle/>
                    <a:p>
                      <a:pPr algn="ctr"/>
                      <a:r>
                        <a:rPr lang="en-US" sz="2400" b="0" kern="1200" dirty="0">
                          <a:solidFill>
                            <a:schemeClr val="tx1"/>
                          </a:solidFill>
                          <a:latin typeface="Arial" panose="020B0604020202020204" pitchFamily="34" charset="0"/>
                          <a:ea typeface="+mn-ea"/>
                          <a:cs typeface="Arial" panose="020B0604020202020204" pitchFamily="34" charset="0"/>
                        </a:rPr>
                        <a:t>Original transition method provided in ASU 2016-02</a:t>
                      </a:r>
                    </a:p>
                  </a:txBody>
                  <a:tcPr anchor="ctr"/>
                </a:tc>
                <a:tc>
                  <a:txBody>
                    <a:bodyPr/>
                    <a:lstStyle/>
                    <a:p>
                      <a:pPr algn="ctr"/>
                      <a:r>
                        <a:rPr lang="en-US" sz="2400" b="0" dirty="0">
                          <a:latin typeface="Arial" panose="020B0604020202020204" pitchFamily="34" charset="0"/>
                          <a:cs typeface="Arial" panose="020B0604020202020204" pitchFamily="34" charset="0"/>
                        </a:rPr>
                        <a:t>842</a:t>
                      </a:r>
                    </a:p>
                  </a:txBody>
                  <a:tcPr anchor="ctr"/>
                </a:tc>
                <a:tc>
                  <a:txBody>
                    <a:bodyPr/>
                    <a:lstStyle/>
                    <a:p>
                      <a:pPr algn="ctr"/>
                      <a:r>
                        <a:rPr lang="en-US" sz="2400" b="0" dirty="0">
                          <a:latin typeface="Arial" panose="020B0604020202020204" pitchFamily="34" charset="0"/>
                          <a:cs typeface="Arial" panose="020B0604020202020204" pitchFamily="34" charset="0"/>
                        </a:rPr>
                        <a:t>842</a:t>
                      </a:r>
                    </a:p>
                  </a:txBody>
                  <a:tcPr anchor="ctr"/>
                </a:tc>
                <a:extLst>
                  <a:ext uri="{0D108BD9-81ED-4DB2-BD59-A6C34878D82A}">
                    <a16:rowId xmlns:a16="http://schemas.microsoft.com/office/drawing/2014/main" val="2388405908"/>
                  </a:ext>
                </a:extLst>
              </a:tr>
              <a:tr h="1305090">
                <a:tc>
                  <a:txBody>
                    <a:bodyPr/>
                    <a:lstStyle/>
                    <a:p>
                      <a:pPr algn="ctr"/>
                      <a:r>
                        <a:rPr lang="en-US" sz="2400" b="0" dirty="0">
                          <a:latin typeface="Arial" panose="020B0604020202020204" pitchFamily="34" charset="0"/>
                          <a:cs typeface="Arial" panose="020B0604020202020204" pitchFamily="34" charset="0"/>
                        </a:rPr>
                        <a:t>Additional transition method provided in ASU 2018-11</a:t>
                      </a:r>
                    </a:p>
                  </a:txBody>
                  <a:tcPr anchor="ctr"/>
                </a:tc>
                <a:tc>
                  <a:txBody>
                    <a:bodyPr/>
                    <a:lstStyle/>
                    <a:p>
                      <a:pPr algn="ctr"/>
                      <a:r>
                        <a:rPr lang="en-US" sz="2400" b="1" dirty="0">
                          <a:latin typeface="Arial" panose="020B0604020202020204" pitchFamily="34" charset="0"/>
                          <a:cs typeface="Arial" panose="020B0604020202020204" pitchFamily="34" charset="0"/>
                        </a:rPr>
                        <a:t>840</a:t>
                      </a:r>
                    </a:p>
                  </a:txBody>
                  <a:tcPr anchor="ctr"/>
                </a:tc>
                <a:tc>
                  <a:txBody>
                    <a:bodyPr/>
                    <a:lstStyle/>
                    <a:p>
                      <a:pPr algn="ctr"/>
                      <a:r>
                        <a:rPr lang="en-US" sz="2400" b="0" dirty="0">
                          <a:latin typeface="Arial" panose="020B0604020202020204" pitchFamily="34" charset="0"/>
                          <a:cs typeface="Arial" panose="020B0604020202020204" pitchFamily="34" charset="0"/>
                        </a:rPr>
                        <a:t>842</a:t>
                      </a:r>
                    </a:p>
                  </a:txBody>
                  <a:tcPr anchor="ctr"/>
                </a:tc>
                <a:extLst>
                  <a:ext uri="{0D108BD9-81ED-4DB2-BD59-A6C34878D82A}">
                    <a16:rowId xmlns:a16="http://schemas.microsoft.com/office/drawing/2014/main" val="3135897465"/>
                  </a:ext>
                </a:extLst>
              </a:tr>
            </a:tbl>
          </a:graphicData>
        </a:graphic>
      </p:graphicFrame>
    </p:spTree>
    <p:extLst>
      <p:ext uri="{BB962C8B-B14F-4D97-AF65-F5344CB8AC3E}">
        <p14:creationId xmlns:p14="http://schemas.microsoft.com/office/powerpoint/2010/main" val="27072160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38AD9-7CD6-467E-81EF-AC54CEDEB238}"/>
              </a:ext>
            </a:extLst>
          </p:cNvPr>
          <p:cNvSpPr>
            <a:spLocks noGrp="1"/>
          </p:cNvSpPr>
          <p:nvPr>
            <p:ph type="title"/>
          </p:nvPr>
        </p:nvSpPr>
        <p:spPr/>
        <p:txBody>
          <a:bodyPr/>
          <a:lstStyle/>
          <a:p>
            <a:r>
              <a:rPr lang="en-US" dirty="0"/>
              <a:t>Identifying a Lease </a:t>
            </a:r>
          </a:p>
        </p:txBody>
      </p:sp>
      <p:sp>
        <p:nvSpPr>
          <p:cNvPr id="4" name="Content Placeholder 3">
            <a:extLst>
              <a:ext uri="{FF2B5EF4-FFF2-40B4-BE49-F238E27FC236}">
                <a16:creationId xmlns:a16="http://schemas.microsoft.com/office/drawing/2014/main" id="{82D2FC92-E354-490E-928F-2F2468F2907E}"/>
              </a:ext>
            </a:extLst>
          </p:cNvPr>
          <p:cNvSpPr>
            <a:spLocks noGrp="1"/>
          </p:cNvSpPr>
          <p:nvPr>
            <p:ph idx="1"/>
          </p:nvPr>
        </p:nvSpPr>
        <p:spPr>
          <a:xfrm>
            <a:off x="477521" y="1876849"/>
            <a:ext cx="11236959" cy="4198406"/>
          </a:xfrm>
          <a:ln>
            <a:noFill/>
          </a:ln>
        </p:spPr>
        <p:txBody>
          <a:bodyPr/>
          <a:lstStyle/>
          <a:p>
            <a:pPr marL="0" indent="0">
              <a:buNone/>
            </a:pPr>
            <a:r>
              <a:rPr lang="en-US" sz="2400" b="1" dirty="0">
                <a:solidFill>
                  <a:schemeClr val="accent4"/>
                </a:solidFill>
                <a:ea typeface="Open Sans Extrabold" pitchFamily="2" charset="0"/>
              </a:rPr>
              <a:t>The New Primary Determinant for On-/Off-Balance Sheet Treatment</a:t>
            </a:r>
          </a:p>
          <a:p>
            <a:endParaRPr lang="en-US" dirty="0"/>
          </a:p>
        </p:txBody>
      </p:sp>
      <p:sp>
        <p:nvSpPr>
          <p:cNvPr id="14" name="Arrow: Left 13">
            <a:extLst>
              <a:ext uri="{FF2B5EF4-FFF2-40B4-BE49-F238E27FC236}">
                <a16:creationId xmlns:a16="http://schemas.microsoft.com/office/drawing/2014/main" id="{BE75D136-3FDE-4794-854B-F58407F96B49}"/>
              </a:ext>
            </a:extLst>
          </p:cNvPr>
          <p:cNvSpPr/>
          <p:nvPr/>
        </p:nvSpPr>
        <p:spPr>
          <a:xfrm rot="12846812" flipV="1">
            <a:off x="3225787" y="4730729"/>
            <a:ext cx="1642433" cy="257994"/>
          </a:xfrm>
          <a:prstGeom prst="leftArrow">
            <a:avLst>
              <a:gd name="adj1" fmla="val 60000"/>
              <a:gd name="adj2" fmla="val 50000"/>
            </a:avLst>
          </a:prstGeom>
          <a:solidFill>
            <a:schemeClr val="tx2">
              <a:lumMod val="60000"/>
              <a:lumOff val="40000"/>
            </a:schemeClr>
          </a:solidFill>
          <a:ln>
            <a:noFill/>
          </a:ln>
          <a:effectLst/>
        </p:spPr>
        <p:style>
          <a:lnRef idx="0">
            <a:scrgbClr r="0" g="0" b="0"/>
          </a:lnRef>
          <a:fillRef idx="1">
            <a:scrgbClr r="0" g="0" b="0"/>
          </a:fillRef>
          <a:effectRef idx="0">
            <a:scrgbClr r="0" g="0" b="0"/>
          </a:effectRef>
          <a:fontRef idx="minor">
            <a:schemeClr val="lt1"/>
          </a:fontRef>
        </p:style>
      </p:sp>
      <p:grpSp>
        <p:nvGrpSpPr>
          <p:cNvPr id="17" name="Group 16">
            <a:extLst>
              <a:ext uri="{FF2B5EF4-FFF2-40B4-BE49-F238E27FC236}">
                <a16:creationId xmlns:a16="http://schemas.microsoft.com/office/drawing/2014/main" id="{109CE841-F757-47F4-907F-9988F8200A2F}"/>
              </a:ext>
            </a:extLst>
          </p:cNvPr>
          <p:cNvGrpSpPr/>
          <p:nvPr/>
        </p:nvGrpSpPr>
        <p:grpSpPr>
          <a:xfrm>
            <a:off x="1175658" y="2651145"/>
            <a:ext cx="4039110" cy="1512398"/>
            <a:chOff x="19126" y="114300"/>
            <a:chExt cx="3777321" cy="1512398"/>
          </a:xfrm>
          <a:solidFill>
            <a:schemeClr val="tx2"/>
          </a:solidFill>
        </p:grpSpPr>
        <p:sp>
          <p:nvSpPr>
            <p:cNvPr id="18" name="Rectangle: Rounded Corners 17">
              <a:extLst>
                <a:ext uri="{FF2B5EF4-FFF2-40B4-BE49-F238E27FC236}">
                  <a16:creationId xmlns:a16="http://schemas.microsoft.com/office/drawing/2014/main" id="{4436B6CB-1DE5-4A78-B5DA-250AE083C885}"/>
                </a:ext>
              </a:extLst>
            </p:cNvPr>
            <p:cNvSpPr/>
            <p:nvPr/>
          </p:nvSpPr>
          <p:spPr>
            <a:xfrm>
              <a:off x="19126" y="114300"/>
              <a:ext cx="3777321" cy="1512398"/>
            </a:xfrm>
            <a:prstGeom prst="roundRect">
              <a:avLst>
                <a:gd name="adj" fmla="val 10000"/>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B36333BC-FE2B-44D8-836B-1E4A00803DD8}"/>
                </a:ext>
              </a:extLst>
            </p:cNvPr>
            <p:cNvSpPr txBox="1"/>
            <p:nvPr/>
          </p:nvSpPr>
          <p:spPr>
            <a:xfrm>
              <a:off x="63423" y="158597"/>
              <a:ext cx="3688727" cy="142380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6195" tIns="36195" rIns="36195" bIns="36195" numCol="1" spcCol="1270" anchor="ctr" anchorCtr="0">
              <a:noAutofit/>
            </a:bodyPr>
            <a:lstStyle/>
            <a:p>
              <a:pPr marL="0" marR="0" lvl="0" indent="0" algn="l" defTabSz="84455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Identified Asset</a:t>
              </a:r>
            </a:p>
            <a:p>
              <a:pPr marL="342900" marR="0" lvl="0" indent="-342900" algn="l" defTabSz="844550" rtl="0" eaLnBrk="1" fontAlgn="auto" latinLnBrk="0" hangingPunct="1">
                <a:lnSpc>
                  <a:spcPct val="90000"/>
                </a:lnSpc>
                <a:spcBef>
                  <a:spcPct val="0"/>
                </a:spcBef>
                <a:spcAft>
                  <a:spcPct val="35000"/>
                </a:spcAft>
                <a:buClr>
                  <a:prstClr val="white"/>
                </a:buClr>
                <a:buSzTx/>
                <a:buFont typeface="Wingdings" panose="05000000000000000000" pitchFamily="2" charset="2"/>
                <a:buChar char="§"/>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Explicitly or implicitly specified </a:t>
              </a:r>
            </a:p>
            <a:p>
              <a:pPr marL="342900" marR="0" lvl="0" indent="-342900" algn="l" defTabSz="844550" rtl="0" eaLnBrk="1" fontAlgn="auto" latinLnBrk="0" hangingPunct="1">
                <a:lnSpc>
                  <a:spcPct val="90000"/>
                </a:lnSpc>
                <a:spcBef>
                  <a:spcPct val="0"/>
                </a:spcBef>
                <a:spcAft>
                  <a:spcPct val="35000"/>
                </a:spcAft>
                <a:buClr>
                  <a:prstClr val="white"/>
                </a:buClr>
                <a:buSzTx/>
                <a:buFont typeface="Wingdings" panose="05000000000000000000" pitchFamily="2" charset="2"/>
                <a:buChar char="§"/>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able to substitute</a:t>
              </a:r>
            </a:p>
          </p:txBody>
        </p:sp>
      </p:grpSp>
      <p:grpSp>
        <p:nvGrpSpPr>
          <p:cNvPr id="23" name="Group 22">
            <a:extLst>
              <a:ext uri="{FF2B5EF4-FFF2-40B4-BE49-F238E27FC236}">
                <a16:creationId xmlns:a16="http://schemas.microsoft.com/office/drawing/2014/main" id="{168A6E25-D49F-43DF-84BE-2F4566629E31}"/>
              </a:ext>
            </a:extLst>
          </p:cNvPr>
          <p:cNvGrpSpPr/>
          <p:nvPr/>
        </p:nvGrpSpPr>
        <p:grpSpPr>
          <a:xfrm>
            <a:off x="4937761" y="4295022"/>
            <a:ext cx="1891511" cy="1889334"/>
            <a:chOff x="3613724" y="1426214"/>
            <a:chExt cx="2372235" cy="2372235"/>
          </a:xfrm>
          <a:solidFill>
            <a:schemeClr val="tx2"/>
          </a:solidFill>
        </p:grpSpPr>
        <p:sp>
          <p:nvSpPr>
            <p:cNvPr id="24" name="Oval 23">
              <a:extLst>
                <a:ext uri="{FF2B5EF4-FFF2-40B4-BE49-F238E27FC236}">
                  <a16:creationId xmlns:a16="http://schemas.microsoft.com/office/drawing/2014/main" id="{3005942D-A069-4FA8-9A07-2728B52331A0}"/>
                </a:ext>
              </a:extLst>
            </p:cNvPr>
            <p:cNvSpPr/>
            <p:nvPr/>
          </p:nvSpPr>
          <p:spPr>
            <a:xfrm>
              <a:off x="3613724" y="1426214"/>
              <a:ext cx="2372235" cy="2372235"/>
            </a:xfrm>
            <a:prstGeom prst="ellipse">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 name="Oval 4">
              <a:extLst>
                <a:ext uri="{FF2B5EF4-FFF2-40B4-BE49-F238E27FC236}">
                  <a16:creationId xmlns:a16="http://schemas.microsoft.com/office/drawing/2014/main" id="{2583C1A4-7FDB-4632-98FF-C13A2E5E2BF5}"/>
                </a:ext>
              </a:extLst>
            </p:cNvPr>
            <p:cNvSpPr txBox="1"/>
            <p:nvPr/>
          </p:nvSpPr>
          <p:spPr>
            <a:xfrm>
              <a:off x="3961130" y="1773620"/>
              <a:ext cx="1677423" cy="1677423"/>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Lease</a:t>
              </a:r>
            </a:p>
          </p:txBody>
        </p:sp>
      </p:grpSp>
      <p:grpSp>
        <p:nvGrpSpPr>
          <p:cNvPr id="29" name="Group 28">
            <a:extLst>
              <a:ext uri="{FF2B5EF4-FFF2-40B4-BE49-F238E27FC236}">
                <a16:creationId xmlns:a16="http://schemas.microsoft.com/office/drawing/2014/main" id="{0964F553-7C94-48F2-B363-514EEB175434}"/>
              </a:ext>
            </a:extLst>
          </p:cNvPr>
          <p:cNvGrpSpPr/>
          <p:nvPr/>
        </p:nvGrpSpPr>
        <p:grpSpPr>
          <a:xfrm>
            <a:off x="6829272" y="2606266"/>
            <a:ext cx="4465745" cy="1530351"/>
            <a:chOff x="5655609" y="100641"/>
            <a:chExt cx="3380301" cy="1458040"/>
          </a:xfrm>
          <a:solidFill>
            <a:schemeClr val="tx2"/>
          </a:solidFill>
        </p:grpSpPr>
        <p:sp>
          <p:nvSpPr>
            <p:cNvPr id="30" name="Rectangle: Rounded Corners 29">
              <a:extLst>
                <a:ext uri="{FF2B5EF4-FFF2-40B4-BE49-F238E27FC236}">
                  <a16:creationId xmlns:a16="http://schemas.microsoft.com/office/drawing/2014/main" id="{D0A90096-2FCF-462F-A498-7F89A3298D18}"/>
                </a:ext>
              </a:extLst>
            </p:cNvPr>
            <p:cNvSpPr/>
            <p:nvPr/>
          </p:nvSpPr>
          <p:spPr>
            <a:xfrm>
              <a:off x="5655609" y="100641"/>
              <a:ext cx="3380301" cy="1458040"/>
            </a:xfrm>
            <a:prstGeom prst="roundRect">
              <a:avLst>
                <a:gd name="adj" fmla="val 10000"/>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Rounded Corners 4">
              <a:extLst>
                <a:ext uri="{FF2B5EF4-FFF2-40B4-BE49-F238E27FC236}">
                  <a16:creationId xmlns:a16="http://schemas.microsoft.com/office/drawing/2014/main" id="{B623B7AA-0D41-4852-914F-65C9FCA0A308}"/>
                </a:ext>
              </a:extLst>
            </p:cNvPr>
            <p:cNvSpPr txBox="1"/>
            <p:nvPr/>
          </p:nvSpPr>
          <p:spPr>
            <a:xfrm>
              <a:off x="5698315" y="143346"/>
              <a:ext cx="3294891" cy="137263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36195" tIns="36195" rIns="36195" bIns="36195" numCol="1" spcCol="1270" anchor="ctr" anchorCtr="0">
              <a:noAutofit/>
            </a:bodyPr>
            <a:lstStyle/>
            <a:p>
              <a:pPr marL="0" marR="0" lvl="0" indent="0" algn="l" defTabSz="844550" rtl="0" eaLnBrk="1" fontAlgn="auto" latinLnBrk="0" hangingPunct="1">
                <a:lnSpc>
                  <a:spcPct val="90000"/>
                </a:lnSpc>
                <a:spcBef>
                  <a:spcPct val="0"/>
                </a:spcBef>
                <a:spcAft>
                  <a:spcPct val="35000"/>
                </a:spcAft>
                <a:buClrTx/>
                <a:buSzTx/>
                <a:buFont typeface="Wingdings" panose="05000000000000000000" pitchFamily="2" charset="2"/>
                <a:buNone/>
                <a:tabLst/>
                <a:defRPr/>
              </a:pPr>
              <a:r>
                <a:rPr kumimoji="0" lang="en-US" sz="1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Right to Control</a:t>
              </a:r>
            </a:p>
            <a:p>
              <a:pPr marL="342900" marR="0" lvl="0" indent="-342900" algn="l" defTabSz="844550" rtl="0" eaLnBrk="1" fontAlgn="auto" latinLnBrk="0" hangingPunct="1">
                <a:lnSpc>
                  <a:spcPct val="90000"/>
                </a:lnSpc>
                <a:spcBef>
                  <a:spcPct val="0"/>
                </a:spcBef>
                <a:spcAft>
                  <a:spcPct val="3500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Decision-making authority</a:t>
              </a:r>
            </a:p>
            <a:p>
              <a:pPr marL="342900" marR="0" lvl="0" indent="-342900" algn="l" defTabSz="844550" rtl="0" eaLnBrk="1" fontAlgn="auto" latinLnBrk="0" hangingPunct="1">
                <a:lnSpc>
                  <a:spcPct val="90000"/>
                </a:lnSpc>
                <a:spcBef>
                  <a:spcPct val="0"/>
                </a:spcBef>
                <a:spcAft>
                  <a:spcPct val="3500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Substantially all the economic benefits</a:t>
              </a:r>
            </a:p>
          </p:txBody>
        </p:sp>
      </p:grpSp>
      <p:sp>
        <p:nvSpPr>
          <p:cNvPr id="32" name="Arrow: Left 31">
            <a:extLst>
              <a:ext uri="{FF2B5EF4-FFF2-40B4-BE49-F238E27FC236}">
                <a16:creationId xmlns:a16="http://schemas.microsoft.com/office/drawing/2014/main" id="{A58135DC-AAA9-4859-A618-0A7B5D88D424}"/>
              </a:ext>
            </a:extLst>
          </p:cNvPr>
          <p:cNvSpPr/>
          <p:nvPr/>
        </p:nvSpPr>
        <p:spPr>
          <a:xfrm rot="19154171">
            <a:off x="6851081" y="4691610"/>
            <a:ext cx="1590093" cy="246230"/>
          </a:xfrm>
          <a:prstGeom prst="leftArrow">
            <a:avLst>
              <a:gd name="adj1" fmla="val 60000"/>
              <a:gd name="adj2" fmla="val 50000"/>
            </a:avLst>
          </a:prstGeom>
          <a:solidFill>
            <a:schemeClr val="tx2">
              <a:lumMod val="60000"/>
              <a:lumOff val="4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33" name="TextBox 32">
            <a:extLst>
              <a:ext uri="{FF2B5EF4-FFF2-40B4-BE49-F238E27FC236}">
                <a16:creationId xmlns:a16="http://schemas.microsoft.com/office/drawing/2014/main" id="{923A28CB-1556-45C7-A97C-A71765D69742}"/>
              </a:ext>
            </a:extLst>
          </p:cNvPr>
          <p:cNvSpPr txBox="1"/>
          <p:nvPr/>
        </p:nvSpPr>
        <p:spPr>
          <a:xfrm>
            <a:off x="5582774" y="2857564"/>
            <a:ext cx="969493"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DA291C"/>
                </a:solidFill>
                <a:effectLst/>
                <a:uLnTx/>
                <a:uFillTx/>
                <a:latin typeface="Arial" panose="020B0604020202020204" pitchFamily="34" charset="0"/>
                <a:ea typeface="Open Sans Extrabold" pitchFamily="2" charset="0"/>
                <a:cs typeface="Arial" panose="020B0604020202020204" pitchFamily="34" charset="0"/>
                <a:sym typeface="Symbol" panose="05050102010706020507" pitchFamily="18" charset="2"/>
              </a:rPr>
              <a:t></a:t>
            </a:r>
            <a:endParaRPr kumimoji="0" lang="en-US" sz="6000" b="0"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9149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C5517-F156-49C5-A07D-AF0D4F79EADD}"/>
              </a:ext>
            </a:extLst>
          </p:cNvPr>
          <p:cNvSpPr>
            <a:spLocks noGrp="1"/>
          </p:cNvSpPr>
          <p:nvPr>
            <p:ph type="title"/>
          </p:nvPr>
        </p:nvSpPr>
        <p:spPr/>
        <p:txBody>
          <a:bodyPr/>
          <a:lstStyle/>
          <a:p>
            <a:r>
              <a:rPr lang="en-US" dirty="0"/>
              <a:t>Short-Term Leases</a:t>
            </a:r>
          </a:p>
        </p:txBody>
      </p:sp>
      <p:sp>
        <p:nvSpPr>
          <p:cNvPr id="4" name="Rectangle 3">
            <a:extLst>
              <a:ext uri="{FF2B5EF4-FFF2-40B4-BE49-F238E27FC236}">
                <a16:creationId xmlns:a16="http://schemas.microsoft.com/office/drawing/2014/main" id="{DF1D35DC-46A5-411D-82BC-DE1510EE9263}"/>
              </a:ext>
            </a:extLst>
          </p:cNvPr>
          <p:cNvSpPr/>
          <p:nvPr/>
        </p:nvSpPr>
        <p:spPr>
          <a:xfrm>
            <a:off x="6314071" y="1829311"/>
            <a:ext cx="5314417" cy="3853006"/>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3D0670B-3E11-4CD2-AAE3-C28BB2D994ED}"/>
              </a:ext>
            </a:extLst>
          </p:cNvPr>
          <p:cNvSpPr txBox="1"/>
          <p:nvPr/>
        </p:nvSpPr>
        <p:spPr>
          <a:xfrm>
            <a:off x="6744037" y="2970984"/>
            <a:ext cx="454836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Entities can make a formal policy election to not recognize short-term leases on the </a:t>
            </a:r>
            <a:r>
              <a:rPr kumimoji="0" lang="en-US"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balance sheet</a:t>
            </a:r>
          </a:p>
        </p:txBody>
      </p:sp>
      <p:sp>
        <p:nvSpPr>
          <p:cNvPr id="8" name="TextBox 7">
            <a:extLst>
              <a:ext uri="{FF2B5EF4-FFF2-40B4-BE49-F238E27FC236}">
                <a16:creationId xmlns:a16="http://schemas.microsoft.com/office/drawing/2014/main" id="{533B4D79-2587-4916-ACD8-241D036A3678}"/>
              </a:ext>
            </a:extLst>
          </p:cNvPr>
          <p:cNvSpPr txBox="1"/>
          <p:nvPr/>
        </p:nvSpPr>
        <p:spPr>
          <a:xfrm>
            <a:off x="384931" y="1889918"/>
            <a:ext cx="5711069" cy="406265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1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Leases, at commencement date, have a term of 12 months or less &amp; do not include option to purchase underlying asset that the lessee is reasonably certain to exercise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1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1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This policy election must be disclosed in the financial statements </a:t>
            </a:r>
            <a:br>
              <a:rPr kumimoji="0" lang="en-US" sz="21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endParaRPr kumimoji="0" lang="en-US" sz="2150" b="0" i="1" u="none" strike="noStrike" kern="1200" cap="none" spc="0" normalizeH="0" baseline="0" noProof="0" dirty="0">
              <a:ln>
                <a:noFill/>
              </a:ln>
              <a:solidFill>
                <a:srgbClr val="D42B1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50" b="1" i="1" u="none" strike="noStrike" kern="1200" cap="none" spc="0" normalizeH="0" baseline="0" noProof="0" dirty="0">
                <a:ln>
                  <a:noFill/>
                </a:ln>
                <a:solidFill>
                  <a:srgbClr val="D42B1E"/>
                </a:solidFill>
                <a:effectLst/>
                <a:uLnTx/>
                <a:uFillTx/>
                <a:latin typeface="Arial" panose="020B0604020202020204" pitchFamily="34" charset="0"/>
                <a:ea typeface="+mn-ea"/>
                <a:cs typeface="Arial" panose="020B0604020202020204" pitchFamily="34" charset="0"/>
              </a:rPr>
              <a:t>Warning</a:t>
            </a:r>
            <a:r>
              <a:rPr kumimoji="0" lang="en-US" sz="21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The existence of lease extensions &amp; the likelihood of extending the arrangement must be considered in determining the term</a:t>
            </a:r>
          </a:p>
        </p:txBody>
      </p:sp>
    </p:spTree>
    <p:extLst>
      <p:ext uri="{BB962C8B-B14F-4D97-AF65-F5344CB8AC3E}">
        <p14:creationId xmlns:p14="http://schemas.microsoft.com/office/powerpoint/2010/main" val="6412209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8BD2FFD-DF2B-4422-A653-CD80FC9378E8}"/>
              </a:ext>
            </a:extLst>
          </p:cNvPr>
          <p:cNvSpPr>
            <a:spLocks noGrp="1"/>
          </p:cNvSpPr>
          <p:nvPr>
            <p:ph type="title"/>
          </p:nvPr>
        </p:nvSpPr>
        <p:spPr>
          <a:xfrm>
            <a:off x="477838" y="0"/>
            <a:ext cx="11236325" cy="1574800"/>
          </a:xfrm>
        </p:spPr>
        <p:txBody>
          <a:bodyPr/>
          <a:lstStyle/>
          <a:p>
            <a:r>
              <a:rPr lang="en-US" dirty="0"/>
              <a:t>Contracts With Multiple Components</a:t>
            </a:r>
          </a:p>
        </p:txBody>
      </p:sp>
      <p:pic>
        <p:nvPicPr>
          <p:cNvPr id="8" name="Picture 7">
            <a:extLst>
              <a:ext uri="{FF2B5EF4-FFF2-40B4-BE49-F238E27FC236}">
                <a16:creationId xmlns:a16="http://schemas.microsoft.com/office/drawing/2014/main" id="{9C60B48A-9113-444B-AF27-318CACAC33AF}"/>
              </a:ext>
            </a:extLst>
          </p:cNvPr>
          <p:cNvPicPr>
            <a:picLocks noChangeAspect="1"/>
          </p:cNvPicPr>
          <p:nvPr/>
        </p:nvPicPr>
        <p:blipFill>
          <a:blip r:embed="rId3"/>
          <a:stretch>
            <a:fillRect/>
          </a:stretch>
        </p:blipFill>
        <p:spPr>
          <a:xfrm>
            <a:off x="901701" y="1789135"/>
            <a:ext cx="2901948" cy="731583"/>
          </a:xfrm>
          <a:prstGeom prst="rect">
            <a:avLst/>
          </a:prstGeom>
          <a:solidFill>
            <a:schemeClr val="bg1"/>
          </a:solidFill>
        </p:spPr>
      </p:pic>
      <p:pic>
        <p:nvPicPr>
          <p:cNvPr id="9" name="Picture 8">
            <a:extLst>
              <a:ext uri="{FF2B5EF4-FFF2-40B4-BE49-F238E27FC236}">
                <a16:creationId xmlns:a16="http://schemas.microsoft.com/office/drawing/2014/main" id="{EFAEF19B-14DD-4649-86B2-02DC612194AE}"/>
              </a:ext>
            </a:extLst>
          </p:cNvPr>
          <p:cNvPicPr>
            <a:picLocks noChangeAspect="1"/>
          </p:cNvPicPr>
          <p:nvPr/>
        </p:nvPicPr>
        <p:blipFill>
          <a:blip r:embed="rId4"/>
          <a:stretch>
            <a:fillRect/>
          </a:stretch>
        </p:blipFill>
        <p:spPr>
          <a:xfrm>
            <a:off x="4264026" y="1789135"/>
            <a:ext cx="2901948" cy="731583"/>
          </a:xfrm>
          <a:prstGeom prst="rect">
            <a:avLst/>
          </a:prstGeom>
        </p:spPr>
      </p:pic>
      <p:pic>
        <p:nvPicPr>
          <p:cNvPr id="11" name="Picture 10">
            <a:extLst>
              <a:ext uri="{FF2B5EF4-FFF2-40B4-BE49-F238E27FC236}">
                <a16:creationId xmlns:a16="http://schemas.microsoft.com/office/drawing/2014/main" id="{D41CD135-8CEA-44D6-9C94-129B445E438D}"/>
              </a:ext>
            </a:extLst>
          </p:cNvPr>
          <p:cNvPicPr>
            <a:picLocks noChangeAspect="1"/>
          </p:cNvPicPr>
          <p:nvPr/>
        </p:nvPicPr>
        <p:blipFill>
          <a:blip r:embed="rId5"/>
          <a:stretch>
            <a:fillRect/>
          </a:stretch>
        </p:blipFill>
        <p:spPr>
          <a:xfrm>
            <a:off x="7712076" y="1789135"/>
            <a:ext cx="2901948" cy="731583"/>
          </a:xfrm>
          <a:prstGeom prst="rect">
            <a:avLst/>
          </a:prstGeom>
        </p:spPr>
      </p:pic>
      <p:sp>
        <p:nvSpPr>
          <p:cNvPr id="2" name="Rectangle 1">
            <a:extLst>
              <a:ext uri="{FF2B5EF4-FFF2-40B4-BE49-F238E27FC236}">
                <a16:creationId xmlns:a16="http://schemas.microsoft.com/office/drawing/2014/main" id="{1A8C4DD6-E18E-44BA-8868-A8845D270A6E}"/>
              </a:ext>
            </a:extLst>
          </p:cNvPr>
          <p:cNvSpPr/>
          <p:nvPr/>
        </p:nvSpPr>
        <p:spPr>
          <a:xfrm>
            <a:off x="901701" y="1789135"/>
            <a:ext cx="2901948" cy="731583"/>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Lease Component</a:t>
            </a:r>
          </a:p>
        </p:txBody>
      </p:sp>
      <p:sp>
        <p:nvSpPr>
          <p:cNvPr id="13" name="Rectangle 12">
            <a:extLst>
              <a:ext uri="{FF2B5EF4-FFF2-40B4-BE49-F238E27FC236}">
                <a16:creationId xmlns:a16="http://schemas.microsoft.com/office/drawing/2014/main" id="{30A7975D-8F09-464A-95C8-5947D42C98EF}"/>
              </a:ext>
            </a:extLst>
          </p:cNvPr>
          <p:cNvSpPr/>
          <p:nvPr/>
        </p:nvSpPr>
        <p:spPr>
          <a:xfrm>
            <a:off x="4270420" y="1789135"/>
            <a:ext cx="2901948" cy="731583"/>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Nonlease Component</a:t>
            </a:r>
          </a:p>
        </p:txBody>
      </p:sp>
      <p:sp>
        <p:nvSpPr>
          <p:cNvPr id="14" name="Rectangle 13">
            <a:extLst>
              <a:ext uri="{FF2B5EF4-FFF2-40B4-BE49-F238E27FC236}">
                <a16:creationId xmlns:a16="http://schemas.microsoft.com/office/drawing/2014/main" id="{66581B37-547E-4A2E-BFBB-974D8175A9D5}"/>
              </a:ext>
            </a:extLst>
          </p:cNvPr>
          <p:cNvSpPr/>
          <p:nvPr/>
        </p:nvSpPr>
        <p:spPr>
          <a:xfrm>
            <a:off x="7712076" y="1764222"/>
            <a:ext cx="2901948" cy="731583"/>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 Separate Component</a:t>
            </a:r>
          </a:p>
        </p:txBody>
      </p:sp>
      <p:sp>
        <p:nvSpPr>
          <p:cNvPr id="6" name="TextBox 5">
            <a:extLst>
              <a:ext uri="{FF2B5EF4-FFF2-40B4-BE49-F238E27FC236}">
                <a16:creationId xmlns:a16="http://schemas.microsoft.com/office/drawing/2014/main" id="{4C9A0E4D-39F3-41F0-B898-0B33E7D72C8F}"/>
              </a:ext>
            </a:extLst>
          </p:cNvPr>
          <p:cNvSpPr txBox="1"/>
          <p:nvPr/>
        </p:nvSpPr>
        <p:spPr>
          <a:xfrm>
            <a:off x="898644" y="2513951"/>
            <a:ext cx="2901948" cy="3293209"/>
          </a:xfrm>
          <a:prstGeom prst="rect">
            <a:avLst/>
          </a:prstGeom>
          <a:noFill/>
          <a:ln>
            <a:solidFill>
              <a:schemeClr val="tx2"/>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separate ROU for an asset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Lessee can benefit from the ROU of the underlying asset either on its own or together with other readily available resources. The use is neither highly dependent on nor interrelated with other assets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Payments accounted for as a sperate lease</a:t>
            </a:r>
          </a:p>
        </p:txBody>
      </p:sp>
      <p:sp>
        <p:nvSpPr>
          <p:cNvPr id="17" name="TextBox 16">
            <a:extLst>
              <a:ext uri="{FF2B5EF4-FFF2-40B4-BE49-F238E27FC236}">
                <a16:creationId xmlns:a16="http://schemas.microsoft.com/office/drawing/2014/main" id="{2ACE8512-3510-41D1-91EF-3EEB8BAF268B}"/>
              </a:ext>
            </a:extLst>
          </p:cNvPr>
          <p:cNvSpPr txBox="1"/>
          <p:nvPr/>
        </p:nvSpPr>
        <p:spPr>
          <a:xfrm>
            <a:off x="4264306" y="2527392"/>
            <a:ext cx="2901668" cy="3293209"/>
          </a:xfrm>
          <a:prstGeom prst="rect">
            <a:avLst/>
          </a:prstGeom>
          <a:noFill/>
          <a:ln>
            <a:solidFill>
              <a:schemeClr val="tx2"/>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 activity that transfers a separate good or service to the customer, </a:t>
            </a:r>
            <a:r>
              <a:rPr kumimoji="0" lang="en-US" sz="16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e.g</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supplies/disposables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Includes maintenance services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Allocated payments are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nonlease</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period expense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8ED9E3C5-729B-431F-9FF7-2CCCB0F22DFD}"/>
              </a:ext>
            </a:extLst>
          </p:cNvPr>
          <p:cNvSpPr txBox="1"/>
          <p:nvPr/>
        </p:nvSpPr>
        <p:spPr>
          <a:xfrm>
            <a:off x="7712076" y="2505184"/>
            <a:ext cx="2901948" cy="3293209"/>
          </a:xfrm>
          <a:prstGeom prst="rect">
            <a:avLst/>
          </a:prstGeom>
          <a:noFill/>
          <a:ln>
            <a:solidFill>
              <a:schemeClr val="tx2"/>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Related to administrative tasks to initiate the lease &amp; payment of lessor costs that do not transfer a separate good or service separate from the ROU asset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Includes payments for insurance or property taxes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Payments are part of the lease payment, not separately allocated</a:t>
            </a:r>
          </a:p>
        </p:txBody>
      </p:sp>
    </p:spTree>
    <p:extLst>
      <p:ext uri="{BB962C8B-B14F-4D97-AF65-F5344CB8AC3E}">
        <p14:creationId xmlns:p14="http://schemas.microsoft.com/office/powerpoint/2010/main" val="8307681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4D3D-B9D2-0125-1FCF-2D023CDC1B2A}"/>
              </a:ext>
            </a:extLst>
          </p:cNvPr>
          <p:cNvSpPr>
            <a:spLocks noGrp="1"/>
          </p:cNvSpPr>
          <p:nvPr>
            <p:ph type="title"/>
          </p:nvPr>
        </p:nvSpPr>
        <p:spPr/>
        <p:txBody>
          <a:bodyPr/>
          <a:lstStyle/>
          <a:p>
            <a:r>
              <a:rPr lang="en-US" dirty="0"/>
              <a:t>Lessee Model – Initial Measurement</a:t>
            </a:r>
          </a:p>
        </p:txBody>
      </p:sp>
      <p:graphicFrame>
        <p:nvGraphicFramePr>
          <p:cNvPr id="5" name="Content Placeholder 1">
            <a:extLst>
              <a:ext uri="{FF2B5EF4-FFF2-40B4-BE49-F238E27FC236}">
                <a16:creationId xmlns:a16="http://schemas.microsoft.com/office/drawing/2014/main" id="{13153F9E-0711-4588-865D-CBE68EDDA271}"/>
              </a:ext>
            </a:extLst>
          </p:cNvPr>
          <p:cNvGraphicFramePr>
            <a:graphicFrameLocks/>
          </p:cNvGraphicFramePr>
          <p:nvPr/>
        </p:nvGraphicFramePr>
        <p:xfrm>
          <a:off x="477520" y="1733007"/>
          <a:ext cx="10861040" cy="4136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92457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dirty="0"/>
              <a:t>Lessee Model – Subsequent Accounting </a:t>
            </a:r>
          </a:p>
        </p:txBody>
      </p:sp>
      <p:graphicFrame>
        <p:nvGraphicFramePr>
          <p:cNvPr id="2" name="Content Placeholder 1">
            <a:extLst>
              <a:ext uri="{FF2B5EF4-FFF2-40B4-BE49-F238E27FC236}">
                <a16:creationId xmlns:a16="http://schemas.microsoft.com/office/drawing/2014/main" id="{63C6AFC0-C636-4F91-83B4-439CC970B66A}"/>
              </a:ext>
            </a:extLst>
          </p:cNvPr>
          <p:cNvGraphicFramePr>
            <a:graphicFrameLocks noGrp="1"/>
          </p:cNvGraphicFramePr>
          <p:nvPr>
            <p:ph idx="1"/>
          </p:nvPr>
        </p:nvGraphicFramePr>
        <p:xfrm>
          <a:off x="477521" y="1036982"/>
          <a:ext cx="11236959" cy="4784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54702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E1CBF-B6B6-450B-93E6-500E8A353A3B}"/>
              </a:ext>
            </a:extLst>
          </p:cNvPr>
          <p:cNvSpPr>
            <a:spLocks noGrp="1"/>
          </p:cNvSpPr>
          <p:nvPr>
            <p:ph type="title"/>
          </p:nvPr>
        </p:nvSpPr>
        <p:spPr/>
        <p:txBody>
          <a:bodyPr>
            <a:normAutofit fontScale="90000"/>
          </a:bodyPr>
          <a:lstStyle/>
          <a:p>
            <a:r>
              <a:rPr lang="en-US" dirty="0"/>
              <a:t>Lessee Model – Subsequent Accounting </a:t>
            </a:r>
          </a:p>
        </p:txBody>
      </p:sp>
      <p:sp>
        <p:nvSpPr>
          <p:cNvPr id="3" name="Content Placeholder 2">
            <a:extLst>
              <a:ext uri="{FF2B5EF4-FFF2-40B4-BE49-F238E27FC236}">
                <a16:creationId xmlns:a16="http://schemas.microsoft.com/office/drawing/2014/main" id="{6ADF0046-6D94-4938-B18A-4E2334553A90}"/>
              </a:ext>
            </a:extLst>
          </p:cNvPr>
          <p:cNvSpPr>
            <a:spLocks noGrp="1"/>
          </p:cNvSpPr>
          <p:nvPr>
            <p:ph idx="1"/>
          </p:nvPr>
        </p:nvSpPr>
        <p:spPr/>
        <p:txBody>
          <a:bodyPr/>
          <a:lstStyle/>
          <a:p>
            <a:pPr marL="0" indent="0">
              <a:buClr>
                <a:schemeClr val="tx1"/>
              </a:buClr>
              <a:buNone/>
            </a:pPr>
            <a:r>
              <a:rPr lang="en-US" dirty="0">
                <a:solidFill>
                  <a:srgbClr val="CB2026"/>
                </a:solidFill>
              </a:rPr>
              <a:t>Operating</a:t>
            </a:r>
            <a:r>
              <a:rPr lang="en-US" dirty="0">
                <a:solidFill>
                  <a:srgbClr val="C93339"/>
                </a:solidFill>
              </a:rPr>
              <a:t> lease</a:t>
            </a:r>
          </a:p>
          <a:p>
            <a:pPr lvl="1">
              <a:buClr>
                <a:schemeClr val="tx1"/>
              </a:buClr>
              <a:buFont typeface="Wingdings" panose="05000000000000000000" pitchFamily="2" charset="2"/>
              <a:buChar char="§"/>
            </a:pPr>
            <a:r>
              <a:rPr lang="en-US" dirty="0"/>
              <a:t>Unwind liability using the effective interest method </a:t>
            </a:r>
          </a:p>
          <a:p>
            <a:pPr lvl="1">
              <a:buClr>
                <a:schemeClr val="tx1"/>
              </a:buClr>
              <a:buFont typeface="Wingdings" panose="05000000000000000000" pitchFamily="2" charset="2"/>
              <a:buChar char="§"/>
            </a:pPr>
            <a:r>
              <a:rPr lang="en-US" dirty="0"/>
              <a:t>Straight-line expense over term</a:t>
            </a:r>
          </a:p>
          <a:p>
            <a:pPr lvl="1">
              <a:buClr>
                <a:schemeClr val="tx1"/>
              </a:buClr>
              <a:buFont typeface="Wingdings" panose="05000000000000000000" pitchFamily="2" charset="2"/>
              <a:buChar char="§"/>
            </a:pPr>
            <a:r>
              <a:rPr lang="en-US" dirty="0"/>
              <a:t>ROU asset: Reduced by the difference between the annual straight-line lease expense &amp; the annual interest cost on the lease liability, </a:t>
            </a:r>
            <a:r>
              <a:rPr lang="en-US" i="1" dirty="0"/>
              <a:t>i.e.</a:t>
            </a:r>
            <a:r>
              <a:rPr lang="en-US" dirty="0"/>
              <a:t>, amortize the asset to achieve straight-line total lease expense </a:t>
            </a:r>
            <a:r>
              <a:rPr lang="en-US" sz="2000" dirty="0"/>
              <a:t> </a:t>
            </a:r>
          </a:p>
          <a:p>
            <a:endParaRPr lang="en-US" dirty="0"/>
          </a:p>
        </p:txBody>
      </p:sp>
    </p:spTree>
    <p:extLst>
      <p:ext uri="{BB962C8B-B14F-4D97-AF65-F5344CB8AC3E}">
        <p14:creationId xmlns:p14="http://schemas.microsoft.com/office/powerpoint/2010/main" val="31965975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16025-F9D3-CE84-A78C-29A4CF2B4781}"/>
              </a:ext>
            </a:extLst>
          </p:cNvPr>
          <p:cNvSpPr>
            <a:spLocks noGrp="1"/>
          </p:cNvSpPr>
          <p:nvPr>
            <p:ph type="title"/>
          </p:nvPr>
        </p:nvSpPr>
        <p:spPr/>
        <p:txBody>
          <a:bodyPr>
            <a:normAutofit fontScale="90000"/>
          </a:bodyPr>
          <a:lstStyle/>
          <a:p>
            <a:r>
              <a:rPr lang="en-US" dirty="0"/>
              <a:t>Leases – Discount Rate</a:t>
            </a:r>
          </a:p>
        </p:txBody>
      </p:sp>
      <p:graphicFrame>
        <p:nvGraphicFramePr>
          <p:cNvPr id="2" name="Content Placeholder 1">
            <a:extLst>
              <a:ext uri="{FF2B5EF4-FFF2-40B4-BE49-F238E27FC236}">
                <a16:creationId xmlns:a16="http://schemas.microsoft.com/office/drawing/2014/main" id="{3E7E5030-331D-4EF4-98A8-6DA8B5B20822}"/>
              </a:ext>
            </a:extLst>
          </p:cNvPr>
          <p:cNvGraphicFramePr>
            <a:graphicFrameLocks noGrp="1"/>
          </p:cNvGraphicFramePr>
          <p:nvPr>
            <p:ph idx="1"/>
          </p:nvPr>
        </p:nvGraphicFramePr>
        <p:xfrm>
          <a:off x="477520" y="1036982"/>
          <a:ext cx="11236959" cy="4784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5799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FORVIS Palette">
      <a:dk1>
        <a:srgbClr val="000000"/>
      </a:dk1>
      <a:lt1>
        <a:sysClr val="window" lastClr="FFFFFF"/>
      </a:lt1>
      <a:dk2>
        <a:srgbClr val="DA291C"/>
      </a:dk2>
      <a:lt2>
        <a:srgbClr val="63666A"/>
      </a:lt2>
      <a:accent1>
        <a:srgbClr val="4F9FA6"/>
      </a:accent1>
      <a:accent2>
        <a:srgbClr val="5489A3"/>
      </a:accent2>
      <a:accent3>
        <a:srgbClr val="8394B8"/>
      </a:accent3>
      <a:accent4>
        <a:srgbClr val="97999B"/>
      </a:accent4>
      <a:accent5>
        <a:srgbClr val="BBBCBC"/>
      </a:accent5>
      <a:accent6>
        <a:srgbClr val="D9D9D6"/>
      </a:accent6>
      <a:hlink>
        <a:srgbClr val="89B2C4"/>
      </a:hlink>
      <a:folHlink>
        <a:srgbClr val="8394B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FORVIS">
      <a:dk1>
        <a:srgbClr val="000000"/>
      </a:dk1>
      <a:lt1>
        <a:srgbClr val="FFFFFF"/>
      </a:lt1>
      <a:dk2>
        <a:srgbClr val="D42A1E"/>
      </a:dk2>
      <a:lt2>
        <a:srgbClr val="E7E6E6"/>
      </a:lt2>
      <a:accent1>
        <a:srgbClr val="ACAFAF"/>
      </a:accent1>
      <a:accent2>
        <a:srgbClr val="606264"/>
      </a:accent2>
      <a:accent3>
        <a:srgbClr val="ACAFAF"/>
      </a:accent3>
      <a:accent4>
        <a:srgbClr val="000000"/>
      </a:accent4>
      <a:accent5>
        <a:srgbClr val="FFFFFE"/>
      </a:accent5>
      <a:accent6>
        <a:srgbClr val="ACAFAF"/>
      </a:accent6>
      <a:hlink>
        <a:srgbClr val="D42A1E"/>
      </a:hlink>
      <a:folHlink>
        <a:srgbClr val="6062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81A520717A0674EBB97D4782AD114C1" ma:contentTypeVersion="15" ma:contentTypeDescription="Create a new document." ma:contentTypeScope="" ma:versionID="ec2566dc45277ac2c5cbaf10f4fb15cf">
  <xsd:schema xmlns:xsd="http://www.w3.org/2001/XMLSchema" xmlns:xs="http://www.w3.org/2001/XMLSchema" xmlns:p="http://schemas.microsoft.com/office/2006/metadata/properties" xmlns:ns1="http://schemas.microsoft.com/sharepoint/v3" xmlns:ns2="fae5f67d-c442-4a23-b3b0-1fb5379658eb" xmlns:ns3="d742bd3d-295e-4d03-9083-b71de59cbff7" targetNamespace="http://schemas.microsoft.com/office/2006/metadata/properties" ma:root="true" ma:fieldsID="a817ca18394b3ec2b77e21704d690edb" ns1:_="" ns2:_="" ns3:_="">
    <xsd:import namespace="http://schemas.microsoft.com/sharepoint/v3"/>
    <xsd:import namespace="fae5f67d-c442-4a23-b3b0-1fb5379658eb"/>
    <xsd:import namespace="d742bd3d-295e-4d03-9083-b71de59cbf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1:_ip_UnifiedCompliancePolicyProperties" minOccurs="0"/>
                <xsd:element ref="ns1:_ip_UnifiedCompliancePolicyUIAc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e5f67d-c442-4a23-b3b0-1fb5379658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742bd3d-295e-4d03-9083-b71de59cbff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B200CD-6B84-40FA-BDAE-12A90843507E}">
  <ds:schemaRefs>
    <ds:schemaRef ds:uri="http://www.w3.org/XML/1998/namespace"/>
    <ds:schemaRef ds:uri="http://purl.org/dc/elements/1.1/"/>
    <ds:schemaRef ds:uri="http://purl.org/dc/dcmitype/"/>
    <ds:schemaRef ds:uri="http://schemas.microsoft.com/office/2006/metadata/properties"/>
    <ds:schemaRef ds:uri="http://schemas.openxmlformats.org/package/2006/metadata/core-properties"/>
    <ds:schemaRef ds:uri="http://schemas.microsoft.com/sharepoint/v3"/>
    <ds:schemaRef ds:uri="fae5f67d-c442-4a23-b3b0-1fb5379658eb"/>
    <ds:schemaRef ds:uri="http://schemas.microsoft.com/office/2006/documentManagement/types"/>
    <ds:schemaRef ds:uri="http://purl.org/dc/terms/"/>
    <ds:schemaRef ds:uri="http://schemas.microsoft.com/office/infopath/2007/PartnerControls"/>
    <ds:schemaRef ds:uri="d742bd3d-295e-4d03-9083-b71de59cbff7"/>
  </ds:schemaRefs>
</ds:datastoreItem>
</file>

<file path=customXml/itemProps2.xml><?xml version="1.0" encoding="utf-8"?>
<ds:datastoreItem xmlns:ds="http://schemas.openxmlformats.org/officeDocument/2006/customXml" ds:itemID="{6986957D-4D83-413C-92F3-9F985BCBD3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ae5f67d-c442-4a23-b3b0-1fb5379658eb"/>
    <ds:schemaRef ds:uri="d742bd3d-295e-4d03-9083-b71de59cbf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CCBF43-697D-4D3E-99CA-273560BCFC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9232</TotalTime>
  <Words>8342</Words>
  <Application>Microsoft Office PowerPoint</Application>
  <PresentationFormat>Widescreen</PresentationFormat>
  <Paragraphs>1040</Paragraphs>
  <Slides>169</Slides>
  <Notes>52</Notes>
  <HiddenSlides>0</HiddenSlides>
  <MMClips>6</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169</vt:i4>
      </vt:variant>
    </vt:vector>
  </HeadingPairs>
  <TitlesOfParts>
    <vt:vector size="189" baseType="lpstr">
      <vt:lpstr>acumin-pro</vt:lpstr>
      <vt:lpstr>Arial</vt:lpstr>
      <vt:lpstr>Arial Black</vt:lpstr>
      <vt:lpstr>Calibri</vt:lpstr>
      <vt:lpstr>Calibri Light</vt:lpstr>
      <vt:lpstr>Courier New</vt:lpstr>
      <vt:lpstr>Google Sans</vt:lpstr>
      <vt:lpstr>Helvetica Neue</vt:lpstr>
      <vt:lpstr>ITC Franklin Gothic Std</vt:lpstr>
      <vt:lpstr>ITC FRANKLIN GOTHIC STD BOOK</vt:lpstr>
      <vt:lpstr>LabGrotesque</vt:lpstr>
      <vt:lpstr>Open Sans</vt:lpstr>
      <vt:lpstr>Roboto Light</vt:lpstr>
      <vt:lpstr>System Font Regular</vt:lpstr>
      <vt:lpstr>United Sans Cd Bd</vt:lpstr>
      <vt:lpstr>Wingdings</vt:lpstr>
      <vt:lpstr>Office Theme</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Prepare Your Nonprofit for the Future: Accepting Crypto Donations</vt:lpstr>
      <vt:lpstr>Meet the Presenter</vt:lpstr>
      <vt:lpstr>Housekeeping Items</vt:lpstr>
      <vt:lpstr>PowerPoint Presentation</vt:lpstr>
      <vt:lpstr>Show of Hands</vt:lpstr>
      <vt:lpstr>Show of Hands</vt:lpstr>
      <vt:lpstr>Show of Hands</vt:lpstr>
      <vt:lpstr>Why Should We Talk About Crypto?</vt:lpstr>
      <vt:lpstr>Evolution of the Internet </vt:lpstr>
      <vt:lpstr>Blockchain</vt:lpstr>
      <vt:lpstr>What’s the difference?</vt:lpstr>
      <vt:lpstr>Growth of Crypto</vt:lpstr>
      <vt:lpstr>From the Outside, Crypto Can Seem Scary</vt:lpstr>
      <vt:lpstr>Let’s Talk About FTX </vt:lpstr>
      <vt:lpstr>Fact or Fiction?  “Crypto has No Value”</vt:lpstr>
      <vt:lpstr>Largest Investments in the World by Market Cap</vt:lpstr>
      <vt:lpstr>“Crypto Has No Value”</vt:lpstr>
      <vt:lpstr>Crypto Has No Value</vt:lpstr>
      <vt:lpstr>Fact or Fiction?   “Crypto is too volatile and not a safe store of value”</vt:lpstr>
      <vt:lpstr>“Crypto is too volatile and not a safe store of value”</vt:lpstr>
      <vt:lpstr>“Crypto is too volatile and not a safe store of value”</vt:lpstr>
      <vt:lpstr>Fact or Fiction?  Crypto is Scammy and Needs Consumer Protection</vt:lpstr>
      <vt:lpstr>“Crypto is Scammy and Needs Consumer Protection”</vt:lpstr>
      <vt:lpstr>“Crypto is Scammy and Needs Consumer Protection”</vt:lpstr>
      <vt:lpstr>“Crypto is Scammy and Needs Consumer Protection”</vt:lpstr>
      <vt:lpstr>“Crypto is Scammy and Needs Consumer Protection”</vt:lpstr>
      <vt:lpstr>Fact or Fiction?  Crypto is for Criminals</vt:lpstr>
      <vt:lpstr>“Crypto is for Criminals”</vt:lpstr>
      <vt:lpstr>“Crypto is for Criminals”</vt:lpstr>
      <vt:lpstr>Fact or Fiction?  Crypto is bad for the environment</vt:lpstr>
      <vt:lpstr>“Crypto is Bad for the Environment”</vt:lpstr>
      <vt:lpstr>“Crypto is Bad for the Environment”</vt:lpstr>
      <vt:lpstr>“Crypto is Bad for the Environment”</vt:lpstr>
      <vt:lpstr>“Crypto is Bad for the Environment”</vt:lpstr>
      <vt:lpstr>There Are Risks</vt:lpstr>
      <vt:lpstr>Proper Controls With Guidance From FORVIS </vt:lpstr>
      <vt:lpstr>Donors Have a Great Reason to Give Crypto</vt:lpstr>
      <vt:lpstr>How Donors Claim the Deduction </vt:lpstr>
      <vt:lpstr>Form 8282</vt:lpstr>
      <vt:lpstr>The Market Moves Fast</vt:lpstr>
      <vt:lpstr>Bitcoin Price 2012 – 2013 </vt:lpstr>
      <vt:lpstr>Bitcoin Price 2012 – 2014 </vt:lpstr>
      <vt:lpstr>Bitcoin Price 2014 – 2018 </vt:lpstr>
      <vt:lpstr>Bitcoin Price 2018 – 2023 </vt:lpstr>
      <vt:lpstr>Crypto Services and Exchanges</vt:lpstr>
      <vt:lpstr>A Solution | Engiven</vt:lpstr>
      <vt:lpstr>PowerPoint Presentation</vt:lpstr>
      <vt:lpstr>Show of Hands</vt:lpstr>
      <vt:lpstr>Questions?</vt:lpstr>
      <vt:lpstr>Thank you!</vt:lpstr>
      <vt:lpstr>TRIVIA TIME</vt:lpstr>
      <vt:lpstr>Get To Know Your Form 990</vt:lpstr>
      <vt:lpstr>Agenda</vt:lpstr>
      <vt:lpstr>Form 990 Overview</vt:lpstr>
      <vt:lpstr>Form 990</vt:lpstr>
      <vt:lpstr>Public Disclosure</vt:lpstr>
      <vt:lpstr>IRS Organization Search</vt:lpstr>
      <vt:lpstr>Who is looking at Form 990?</vt:lpstr>
      <vt:lpstr>Core Form</vt:lpstr>
      <vt:lpstr>Schedules</vt:lpstr>
      <vt:lpstr>Schedules (continued)</vt:lpstr>
      <vt:lpstr>Public Support Test Part II</vt:lpstr>
      <vt:lpstr>Public Support Test Part II Cont.</vt:lpstr>
      <vt:lpstr>Public Support Test Part III</vt:lpstr>
      <vt:lpstr>Public Support Test Part III Cont.</vt:lpstr>
      <vt:lpstr>Common Errors</vt:lpstr>
      <vt:lpstr>Common Reporting Errors</vt:lpstr>
      <vt:lpstr>Common Reporting Errors</vt:lpstr>
      <vt:lpstr>Common Reporting Errors</vt:lpstr>
      <vt:lpstr>PowerPoint Presentation</vt:lpstr>
      <vt:lpstr>PowerPoint Presentation</vt:lpstr>
      <vt:lpstr>Common Reporting Errors</vt:lpstr>
      <vt:lpstr>Common Reporting Errors</vt:lpstr>
      <vt:lpstr>Fundraising Events</vt:lpstr>
      <vt:lpstr>PowerPoint Presentation</vt:lpstr>
      <vt:lpstr>Thank You!</vt:lpstr>
      <vt:lpstr>PowerPoint Presentation</vt:lpstr>
      <vt:lpstr>10-minute break</vt:lpstr>
      <vt:lpstr>GAAP Update</vt:lpstr>
      <vt:lpstr>Agenda</vt:lpstr>
      <vt:lpstr>Effective Dates – ASC 842</vt:lpstr>
      <vt:lpstr>ASU 2018-11: Transition Options</vt:lpstr>
      <vt:lpstr>Identifying a Lease </vt:lpstr>
      <vt:lpstr>Short-Term Leases</vt:lpstr>
      <vt:lpstr>Contracts With Multiple Components</vt:lpstr>
      <vt:lpstr>Lessee Model – Initial Measurement</vt:lpstr>
      <vt:lpstr>Lessee Model – Subsequent Accounting </vt:lpstr>
      <vt:lpstr>Lessee Model – Subsequent Accounting </vt:lpstr>
      <vt:lpstr>Leases – Discount Rate</vt:lpstr>
      <vt:lpstr>ASU 2020-07 – Contributed Nonfinancial Assets</vt:lpstr>
      <vt:lpstr>ASU 2020-07 – Contributed Nonfinancial Assets</vt:lpstr>
      <vt:lpstr>CECL – Overview</vt:lpstr>
      <vt:lpstr>CECL – Disclosures</vt:lpstr>
      <vt:lpstr>Reference Rate Reform</vt:lpstr>
      <vt:lpstr>Reference Rate Reform</vt:lpstr>
      <vt:lpstr>FASB Projects </vt:lpstr>
      <vt:lpstr>Thank you!</vt:lpstr>
      <vt:lpstr>Lunch</vt:lpstr>
      <vt:lpstr>Inflation Reduction Act Tax Credits</vt:lpstr>
      <vt:lpstr>Tax Credits &amp; Higher Education Institutions</vt:lpstr>
      <vt:lpstr>Tax Credits</vt:lpstr>
      <vt:lpstr>Credit Programs available to Not-For-Profit</vt:lpstr>
      <vt:lpstr>How to Monetize</vt:lpstr>
      <vt:lpstr>Credit Amounts</vt:lpstr>
      <vt:lpstr>Requirements – Prevailing Wage</vt:lpstr>
      <vt:lpstr>Public Universities &amp; Colleges</vt:lpstr>
      <vt:lpstr>Section 179D – Energy Efficient Commercial Buildings Deduction</vt:lpstr>
      <vt:lpstr>179D Credit- Introduction</vt:lpstr>
      <vt:lpstr>Eligibility &amp; Cap</vt:lpstr>
      <vt:lpstr>Credit Calculation</vt:lpstr>
      <vt:lpstr>How To Monetize</vt:lpstr>
      <vt:lpstr>Questions?</vt:lpstr>
      <vt:lpstr>Thank You!</vt:lpstr>
      <vt:lpstr>10-minute break</vt:lpstr>
      <vt:lpstr>Cybersecurity Risks in a Post COVID-19 World</vt:lpstr>
      <vt:lpstr>Presenter</vt:lpstr>
      <vt:lpstr>PowerPoint Presentation</vt:lpstr>
      <vt:lpstr>Cybersecurity Industry Trends &amp; Statistics</vt:lpstr>
      <vt:lpstr>FBI’s Internet Crime Complaint Center (IC3) Five-Year Statistics</vt:lpstr>
      <vt:lpstr>PowerPoint Presentation</vt:lpstr>
      <vt:lpstr>IC3 – Ransomware Fast Facts</vt:lpstr>
      <vt:lpstr>IC3 – Business Email Compromise (BEC)</vt:lpstr>
      <vt:lpstr>Cybersecurity Threats &amp; Impacts</vt:lpstr>
      <vt:lpstr>PowerPoint Presentation</vt:lpstr>
      <vt:lpstr>Why Are Your Sectors a Target? </vt:lpstr>
      <vt:lpstr>PowerPoint Presentation</vt:lpstr>
      <vt:lpstr>PowerPoint Presentation</vt:lpstr>
      <vt:lpstr>AI Threats and Early Mitigation </vt:lpstr>
      <vt:lpstr>Cybersecurity Events/News – Past 16 Months</vt:lpstr>
      <vt:lpstr>PowerPoint Presentation</vt:lpstr>
      <vt:lpstr>Industry Best Practices</vt:lpstr>
      <vt:lpstr>IT vs. IS – Both Have Their Roles </vt:lpstr>
      <vt:lpstr>Key Considerations: Focus on Governance Controls</vt:lpstr>
      <vt:lpstr>Key Considerations: Focus on Technical Controls</vt:lpstr>
      <vt:lpstr>Key Considerations: Technical Controls</vt:lpstr>
      <vt:lpstr>Final Thoughts &amp; Conclusion</vt:lpstr>
      <vt:lpstr>A Dangerous Perception</vt:lpstr>
      <vt:lpstr>PowerPoint Presentation</vt:lpstr>
      <vt:lpstr>PowerPoint Presentation</vt:lpstr>
      <vt:lpstr>Questions?</vt:lpstr>
      <vt:lpstr>Thank you!</vt:lpstr>
      <vt:lpstr>TRIVIA TIME</vt:lpstr>
      <vt:lpstr>PowerPoint Presentation</vt:lpstr>
      <vt:lpstr>PowerPoint Presentation</vt:lpstr>
      <vt:lpstr>– Build a Duck</vt:lpstr>
      <vt:lpstr>Post Duck Reflection</vt:lpstr>
      <vt:lpstr>See and Think Differently</vt:lpstr>
      <vt:lpstr>Let’s start with an EASY Question.  What color is the Yield sign?</vt:lpstr>
      <vt:lpstr>What’s the Missing Parking Spot #?  </vt:lpstr>
      <vt:lpstr>See and Think Differently </vt:lpstr>
      <vt:lpstr>The 5 Whys</vt:lpstr>
      <vt:lpstr>Creating 5 Whys</vt:lpstr>
      <vt:lpstr>Negative Idea Generator</vt:lpstr>
      <vt:lpstr>Table Exercise –  Solve the Opposite Problem </vt:lpstr>
      <vt:lpstr>Applying Innovative Thinking to a Real-World Problem</vt:lpstr>
      <vt:lpstr>Creating a Culture of Innovation </vt:lpstr>
      <vt:lpstr>Thank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Smitka, Andrew</dc:creator>
  <cp:lastModifiedBy>McLary, Mason</cp:lastModifiedBy>
  <cp:revision>71</cp:revision>
  <dcterms:created xsi:type="dcterms:W3CDTF">2020-06-11T22:14:43Z</dcterms:created>
  <dcterms:modified xsi:type="dcterms:W3CDTF">2023-05-23T17:24:56Z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0x010100181A520717A0674EBB97D4782AD114C1</vt:lpwstr>
  </property>
</Properties>
</file>